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9" r:id="rId10"/>
    <p:sldId id="264" r:id="rId11"/>
    <p:sldId id="265" r:id="rId12"/>
    <p:sldId id="266" r:id="rId13"/>
    <p:sldId id="267" r:id="rId14"/>
    <p:sldId id="272" r:id="rId15"/>
    <p:sldId id="273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7CFD-3E67-4883-8A98-6CD1BA725586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65F59-647B-426B-B48D-6EA68BEF6A6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7CFD-3E67-4883-8A98-6CD1BA725586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65F59-647B-426B-B48D-6EA68BEF6A6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7CFD-3E67-4883-8A98-6CD1BA725586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65F59-647B-426B-B48D-6EA68BEF6A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7CFD-3E67-4883-8A98-6CD1BA725586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65F59-647B-426B-B48D-6EA68BEF6A6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7CFD-3E67-4883-8A98-6CD1BA725586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65F59-647B-426B-B48D-6EA68BEF6A6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7CFD-3E67-4883-8A98-6CD1BA725586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65F59-647B-426B-B48D-6EA68BEF6A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7CFD-3E67-4883-8A98-6CD1BA725586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65F59-647B-426B-B48D-6EA68BEF6A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7CFD-3E67-4883-8A98-6CD1BA725586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65F59-647B-426B-B48D-6EA68BEF6A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7CFD-3E67-4883-8A98-6CD1BA725586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65F59-647B-426B-B48D-6EA68BEF6A6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7CFD-3E67-4883-8A98-6CD1BA725586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65F59-647B-426B-B48D-6EA68BEF6A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7CFD-3E67-4883-8A98-6CD1BA725586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65F59-647B-426B-B48D-6EA68BEF6A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8487CFD-3E67-4883-8A98-6CD1BA725586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E665F59-647B-426B-B48D-6EA68BEF6A6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513" y="5300663"/>
            <a:ext cx="5665787" cy="123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4F81BD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2300248" y="1409462"/>
            <a:ext cx="4730846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cs-CZ" b="1" dirty="0" smtClean="0">
                <a:solidFill>
                  <a:srgbClr val="000000"/>
                </a:solidFill>
              </a:rPr>
              <a:t>11 prvky, sloučeniny- souhrnné opakování</a:t>
            </a:r>
            <a:endParaRPr lang="cs-CZ" dirty="0" smtClean="0">
              <a:solidFill>
                <a:srgbClr val="0000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cs-CZ" sz="2400" b="1" dirty="0" smtClean="0">
                <a:solidFill>
                  <a:srgbClr val="000000"/>
                </a:solidFill>
              </a:rPr>
              <a:t>VY_32_INOVACE_11</a:t>
            </a: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684212" y="3357563"/>
            <a:ext cx="8280275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cs-CZ" sz="1200" b="1" dirty="0" smtClean="0">
                <a:solidFill>
                  <a:srgbClr val="000000"/>
                </a:solidFill>
              </a:rPr>
              <a:t>autor:</a:t>
            </a:r>
            <a:r>
              <a:rPr lang="cs-CZ" dirty="0" smtClean="0">
                <a:solidFill>
                  <a:srgbClr val="000000"/>
                </a:solidFill>
              </a:rPr>
              <a:t>		</a:t>
            </a:r>
            <a:r>
              <a:rPr lang="cs-CZ" sz="1200" dirty="0" smtClean="0">
                <a:solidFill>
                  <a:srgbClr val="000000"/>
                </a:solidFill>
              </a:rPr>
              <a:t>Mgr. Helena </a:t>
            </a:r>
            <a:r>
              <a:rPr lang="cs-CZ" sz="1200" dirty="0" err="1" smtClean="0">
                <a:solidFill>
                  <a:srgbClr val="000000"/>
                </a:solidFill>
              </a:rPr>
              <a:t>Žovincová</a:t>
            </a:r>
            <a:endParaRPr lang="cs-CZ" sz="1200" dirty="0" smtClean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cs-CZ" sz="1200" b="1" dirty="0" smtClean="0">
                <a:solidFill>
                  <a:srgbClr val="000000"/>
                </a:solidFill>
              </a:rPr>
              <a:t>identifikace:</a:t>
            </a:r>
            <a:r>
              <a:rPr lang="cs-CZ" sz="1200" dirty="0" smtClean="0">
                <a:solidFill>
                  <a:srgbClr val="000000"/>
                </a:solidFill>
              </a:rPr>
              <a:t>		H2-11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cs-CZ" sz="1200" b="1" dirty="0" smtClean="0">
                <a:solidFill>
                  <a:srgbClr val="000000"/>
                </a:solidFill>
              </a:rPr>
              <a:t>třída:</a:t>
            </a:r>
            <a:r>
              <a:rPr lang="cs-CZ" sz="1200" dirty="0" smtClean="0">
                <a:solidFill>
                  <a:srgbClr val="000000"/>
                </a:solidFill>
              </a:rPr>
              <a:t>		8.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cs-CZ" sz="1200" b="1" dirty="0" smtClean="0">
                <a:solidFill>
                  <a:srgbClr val="000000"/>
                </a:solidFill>
              </a:rPr>
              <a:t>předmět:</a:t>
            </a:r>
            <a:r>
              <a:rPr lang="cs-CZ" sz="1200" dirty="0" smtClean="0">
                <a:solidFill>
                  <a:srgbClr val="000000"/>
                </a:solidFill>
              </a:rPr>
              <a:t>		Ch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cs-CZ" sz="1200" b="1" dirty="0" smtClean="0">
                <a:solidFill>
                  <a:srgbClr val="000000"/>
                </a:solidFill>
              </a:rPr>
              <a:t>anotace:</a:t>
            </a:r>
            <a:r>
              <a:rPr lang="cs-CZ" sz="1200" dirty="0" smtClean="0">
                <a:solidFill>
                  <a:srgbClr val="000000"/>
                </a:solidFill>
              </a:rPr>
              <a:t>		Materiál je určen k opakování učiva, lze jej využít k procvičování učiva  u tabule i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cs-CZ" sz="1200" dirty="0">
                <a:solidFill>
                  <a:srgbClr val="000000"/>
                </a:solidFill>
              </a:rPr>
              <a:t>	</a:t>
            </a:r>
            <a:r>
              <a:rPr lang="cs-CZ" sz="1200" dirty="0" smtClean="0">
                <a:solidFill>
                  <a:srgbClr val="000000"/>
                </a:solidFill>
              </a:rPr>
              <a:t>	k písemnému opakování.</a:t>
            </a:r>
          </a:p>
        </p:txBody>
      </p:sp>
    </p:spTree>
    <p:extLst>
      <p:ext uri="{BB962C8B-B14F-4D97-AF65-F5344CB8AC3E}">
        <p14:creationId xmlns:p14="http://schemas.microsoft.com/office/powerpoint/2010/main" xmlns="" val="2553094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1340768"/>
            <a:ext cx="4055919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eriod"/>
            </a:pPr>
            <a:r>
              <a:rPr lang="cs-CZ" sz="2800" dirty="0" smtClean="0"/>
              <a:t>Napište názvy prvků:</a:t>
            </a:r>
          </a:p>
          <a:p>
            <a:endParaRPr lang="cs-CZ" sz="2800" dirty="0" smtClean="0"/>
          </a:p>
          <a:p>
            <a:r>
              <a:rPr lang="cs-CZ" sz="2800" dirty="0" err="1" smtClean="0"/>
              <a:t>Sb</a:t>
            </a:r>
            <a:endParaRPr lang="cs-CZ" sz="2800" dirty="0" smtClean="0"/>
          </a:p>
          <a:p>
            <a:r>
              <a:rPr lang="cs-CZ" sz="2800" dirty="0" smtClean="0"/>
              <a:t>Au</a:t>
            </a:r>
          </a:p>
          <a:p>
            <a:r>
              <a:rPr lang="cs-CZ" sz="2800" dirty="0" err="1" smtClean="0"/>
              <a:t>Pb</a:t>
            </a:r>
            <a:endParaRPr lang="cs-CZ" sz="2800" dirty="0" smtClean="0"/>
          </a:p>
          <a:p>
            <a:r>
              <a:rPr lang="cs-CZ" sz="2800" dirty="0" smtClean="0"/>
              <a:t>K</a:t>
            </a:r>
          </a:p>
          <a:p>
            <a:r>
              <a:rPr lang="cs-CZ" sz="2800" dirty="0" err="1" smtClean="0"/>
              <a:t>Fe</a:t>
            </a:r>
            <a:endParaRPr lang="cs-CZ" sz="2800" dirty="0" smtClean="0"/>
          </a:p>
          <a:p>
            <a:r>
              <a:rPr lang="cs-CZ" sz="2800" dirty="0" smtClean="0"/>
              <a:t>Na</a:t>
            </a:r>
          </a:p>
          <a:p>
            <a:r>
              <a:rPr lang="cs-CZ" sz="2800" dirty="0" smtClean="0"/>
              <a:t>C</a:t>
            </a:r>
          </a:p>
          <a:p>
            <a:r>
              <a:rPr lang="cs-CZ" sz="2800" dirty="0" smtClean="0"/>
              <a:t>N</a:t>
            </a:r>
          </a:p>
          <a:p>
            <a:r>
              <a:rPr lang="cs-CZ" sz="2800" dirty="0" smtClean="0"/>
              <a:t>Si</a:t>
            </a:r>
          </a:p>
          <a:p>
            <a:r>
              <a:rPr lang="cs-CZ" sz="2800" dirty="0" smtClean="0"/>
              <a:t>Ca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18070346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1" y="260648"/>
            <a:ext cx="6224781" cy="64120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2. Napište název kationtu a aniontu:</a:t>
            </a:r>
          </a:p>
          <a:p>
            <a:endParaRPr lang="cs-CZ" sz="2800" dirty="0"/>
          </a:p>
          <a:p>
            <a:r>
              <a:rPr lang="cs-CZ" sz="2800" dirty="0" err="1" smtClean="0"/>
              <a:t>Al</a:t>
            </a:r>
            <a:r>
              <a:rPr lang="cs-CZ" sz="2800" baseline="40000" dirty="0" err="1" smtClean="0"/>
              <a:t>+III</a:t>
            </a:r>
            <a:endParaRPr lang="cs-CZ" sz="2800" baseline="40000" dirty="0" smtClean="0"/>
          </a:p>
          <a:p>
            <a:endParaRPr lang="cs-CZ" sz="2800" baseline="40000" dirty="0"/>
          </a:p>
          <a:p>
            <a:r>
              <a:rPr lang="cs-CZ" sz="2800" dirty="0" smtClean="0"/>
              <a:t>SO</a:t>
            </a:r>
            <a:r>
              <a:rPr lang="cs-CZ" sz="2800" baseline="-40000" dirty="0" smtClean="0"/>
              <a:t>4</a:t>
            </a:r>
            <a:r>
              <a:rPr lang="cs-CZ" sz="2800" baseline="40000" dirty="0" smtClean="0"/>
              <a:t>-II</a:t>
            </a:r>
          </a:p>
          <a:p>
            <a:endParaRPr lang="cs-CZ" sz="2800" baseline="40000" dirty="0"/>
          </a:p>
          <a:p>
            <a:r>
              <a:rPr lang="cs-CZ" sz="2800" dirty="0" smtClean="0"/>
              <a:t>N</a:t>
            </a:r>
            <a:r>
              <a:rPr lang="cs-CZ" sz="2800" baseline="30000" dirty="0" smtClean="0"/>
              <a:t>+V</a:t>
            </a:r>
          </a:p>
          <a:p>
            <a:endParaRPr lang="cs-CZ" sz="2800" baseline="30000" dirty="0"/>
          </a:p>
          <a:p>
            <a:r>
              <a:rPr lang="cs-CZ" sz="2800" dirty="0" smtClean="0"/>
              <a:t>Cl</a:t>
            </a:r>
            <a:r>
              <a:rPr lang="cs-CZ" sz="2800" baseline="30000" dirty="0" smtClean="0"/>
              <a:t>-I</a:t>
            </a:r>
          </a:p>
          <a:p>
            <a:endParaRPr lang="cs-CZ" sz="2800" baseline="30000" dirty="0"/>
          </a:p>
          <a:p>
            <a:r>
              <a:rPr lang="cs-CZ" sz="2800" dirty="0" err="1" smtClean="0"/>
              <a:t>Ag</a:t>
            </a:r>
            <a:r>
              <a:rPr lang="cs-CZ" sz="2800" baseline="30000" dirty="0" err="1" smtClean="0"/>
              <a:t>+I</a:t>
            </a:r>
            <a:endParaRPr lang="cs-CZ" sz="2800" baseline="30000" dirty="0" smtClean="0"/>
          </a:p>
          <a:p>
            <a:endParaRPr lang="cs-CZ" sz="2800" baseline="30000" dirty="0"/>
          </a:p>
          <a:p>
            <a:r>
              <a:rPr lang="cs-CZ" sz="2800" dirty="0" smtClean="0"/>
              <a:t>NO</a:t>
            </a:r>
            <a:r>
              <a:rPr lang="cs-CZ" sz="2800" baseline="-40000" dirty="0" smtClean="0"/>
              <a:t>3</a:t>
            </a:r>
            <a:r>
              <a:rPr lang="cs-CZ" sz="2800" baseline="30000" dirty="0" smtClean="0"/>
              <a:t>-I</a:t>
            </a:r>
          </a:p>
          <a:p>
            <a:endParaRPr lang="cs-CZ" sz="2800" baseline="30000" dirty="0"/>
          </a:p>
          <a:p>
            <a:r>
              <a:rPr lang="cs-CZ" sz="2800" dirty="0" err="1" smtClean="0"/>
              <a:t>Ca</a:t>
            </a:r>
            <a:r>
              <a:rPr lang="cs-CZ" sz="2800" baseline="30000" dirty="0" err="1" smtClean="0"/>
              <a:t>+II</a:t>
            </a:r>
            <a:endParaRPr lang="cs-CZ" sz="2800" baseline="30000" dirty="0" smtClean="0"/>
          </a:p>
          <a:p>
            <a:endParaRPr lang="cs-CZ" sz="2800" baseline="30000" dirty="0"/>
          </a:p>
          <a:p>
            <a:r>
              <a:rPr lang="cs-CZ" sz="2800" dirty="0" smtClean="0"/>
              <a:t>Br</a:t>
            </a:r>
            <a:r>
              <a:rPr lang="cs-CZ" sz="2800" baseline="30000" dirty="0"/>
              <a:t>-I</a:t>
            </a:r>
          </a:p>
        </p:txBody>
      </p:sp>
    </p:spTree>
    <p:extLst>
      <p:ext uri="{BB962C8B-B14F-4D97-AF65-F5344CB8AC3E}">
        <p14:creationId xmlns:p14="http://schemas.microsoft.com/office/powerpoint/2010/main" xmlns="" val="2164420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50922" y="332656"/>
            <a:ext cx="5330305" cy="63709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3. Napište vzorec kationtu a aniontu:</a:t>
            </a:r>
          </a:p>
          <a:p>
            <a:endParaRPr lang="cs-CZ" sz="2400" dirty="0"/>
          </a:p>
          <a:p>
            <a:r>
              <a:rPr lang="cs-CZ" sz="2400" dirty="0" smtClean="0"/>
              <a:t>kation železitý</a:t>
            </a:r>
          </a:p>
          <a:p>
            <a:endParaRPr lang="cs-CZ" sz="2400" dirty="0" smtClean="0"/>
          </a:p>
          <a:p>
            <a:r>
              <a:rPr lang="cs-CZ" sz="2400" dirty="0" smtClean="0"/>
              <a:t>anion uhličitanový</a:t>
            </a:r>
          </a:p>
          <a:p>
            <a:endParaRPr lang="cs-CZ" sz="2400" dirty="0" smtClean="0"/>
          </a:p>
          <a:p>
            <a:r>
              <a:rPr lang="cs-CZ" sz="2400" dirty="0" smtClean="0"/>
              <a:t>kation draselný</a:t>
            </a:r>
          </a:p>
          <a:p>
            <a:endParaRPr lang="cs-CZ" sz="2400" dirty="0" smtClean="0"/>
          </a:p>
          <a:p>
            <a:r>
              <a:rPr lang="cs-CZ" sz="2400" dirty="0" smtClean="0"/>
              <a:t>kation sírový</a:t>
            </a:r>
          </a:p>
          <a:p>
            <a:endParaRPr lang="cs-CZ" sz="2400" dirty="0" smtClean="0"/>
          </a:p>
          <a:p>
            <a:r>
              <a:rPr lang="cs-CZ" sz="2400" dirty="0" smtClean="0"/>
              <a:t>anion chloridový</a:t>
            </a:r>
          </a:p>
          <a:p>
            <a:endParaRPr lang="cs-CZ" sz="2400" dirty="0" smtClean="0"/>
          </a:p>
          <a:p>
            <a:r>
              <a:rPr lang="cs-CZ" sz="2400" dirty="0" smtClean="0"/>
              <a:t>kation sodný</a:t>
            </a:r>
          </a:p>
          <a:p>
            <a:endParaRPr lang="cs-CZ" sz="2400" dirty="0" smtClean="0"/>
          </a:p>
          <a:p>
            <a:r>
              <a:rPr lang="cs-CZ" sz="2400" dirty="0" smtClean="0"/>
              <a:t>kation hořečnatý</a:t>
            </a:r>
          </a:p>
          <a:p>
            <a:endParaRPr lang="cs-CZ" sz="2400" dirty="0" smtClean="0"/>
          </a:p>
          <a:p>
            <a:r>
              <a:rPr lang="cs-CZ" sz="2400" dirty="0" smtClean="0"/>
              <a:t>anion síranový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473510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23372" y="529324"/>
            <a:ext cx="4794902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4. Doplňte názvy:</a:t>
            </a:r>
          </a:p>
          <a:p>
            <a:endParaRPr lang="cs-CZ" sz="2400" dirty="0"/>
          </a:p>
          <a:p>
            <a:r>
              <a:rPr lang="cs-CZ" sz="2400" dirty="0" err="1" smtClean="0"/>
              <a:t>HCl</a:t>
            </a:r>
            <a:r>
              <a:rPr lang="cs-CZ" sz="2400" dirty="0" smtClean="0"/>
              <a:t>				FeSO</a:t>
            </a:r>
            <a:r>
              <a:rPr lang="cs-CZ" sz="2400" baseline="-40000" dirty="0" smtClean="0"/>
              <a:t>4</a:t>
            </a:r>
          </a:p>
          <a:p>
            <a:endParaRPr lang="cs-CZ" sz="2400" dirty="0" smtClean="0"/>
          </a:p>
          <a:p>
            <a:r>
              <a:rPr lang="cs-CZ" sz="2400" dirty="0" smtClean="0"/>
              <a:t>KOH				MgCl</a:t>
            </a:r>
            <a:r>
              <a:rPr lang="cs-CZ" sz="2400" baseline="-40000" dirty="0" smtClean="0"/>
              <a:t>2</a:t>
            </a:r>
          </a:p>
          <a:p>
            <a:endParaRPr lang="cs-CZ" sz="2400" dirty="0" smtClean="0"/>
          </a:p>
          <a:p>
            <a:r>
              <a:rPr lang="cs-CZ" sz="2400" dirty="0" smtClean="0"/>
              <a:t>CaF</a:t>
            </a:r>
            <a:r>
              <a:rPr lang="cs-CZ" sz="2400" baseline="-40000" dirty="0"/>
              <a:t>2</a:t>
            </a:r>
            <a:r>
              <a:rPr lang="cs-CZ" sz="2400" dirty="0" smtClean="0"/>
              <a:t>				</a:t>
            </a:r>
            <a:r>
              <a:rPr lang="cs-CZ" sz="2400" dirty="0" err="1" smtClean="0"/>
              <a:t>KBr</a:t>
            </a:r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MnI</a:t>
            </a:r>
            <a:r>
              <a:rPr lang="cs-CZ" sz="2400" baseline="-40000" dirty="0" smtClean="0"/>
              <a:t>7</a:t>
            </a:r>
            <a:r>
              <a:rPr lang="cs-CZ" sz="2400" dirty="0" smtClean="0"/>
              <a:t>				</a:t>
            </a:r>
            <a:r>
              <a:rPr lang="cs-CZ" sz="2400" dirty="0" err="1" smtClean="0"/>
              <a:t>ZnS</a:t>
            </a:r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H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SO</a:t>
            </a:r>
            <a:r>
              <a:rPr lang="cs-CZ" sz="2400" baseline="-40000" dirty="0"/>
              <a:t>4	</a:t>
            </a:r>
            <a:r>
              <a:rPr lang="cs-CZ" sz="2400" dirty="0" smtClean="0"/>
              <a:t>			CaCO</a:t>
            </a:r>
            <a:r>
              <a:rPr lang="cs-CZ" sz="2400" baseline="-40000" dirty="0"/>
              <a:t>3</a:t>
            </a:r>
          </a:p>
          <a:p>
            <a:endParaRPr lang="cs-CZ" sz="2400" dirty="0" smtClean="0"/>
          </a:p>
          <a:p>
            <a:r>
              <a:rPr lang="cs-CZ" sz="2400" dirty="0" smtClean="0"/>
              <a:t>HClO</a:t>
            </a:r>
            <a:r>
              <a:rPr lang="cs-CZ" sz="2400" baseline="-40000" dirty="0"/>
              <a:t>4</a:t>
            </a:r>
            <a:r>
              <a:rPr lang="cs-CZ" sz="2400" dirty="0" smtClean="0"/>
              <a:t>				Mn</a:t>
            </a:r>
            <a:r>
              <a:rPr lang="cs-CZ" sz="2400" baseline="-40000" dirty="0"/>
              <a:t>2</a:t>
            </a:r>
            <a:r>
              <a:rPr lang="cs-CZ" sz="2400" dirty="0" smtClean="0"/>
              <a:t>O</a:t>
            </a:r>
            <a:r>
              <a:rPr lang="cs-CZ" sz="2400" baseline="-40000" dirty="0"/>
              <a:t>7</a:t>
            </a:r>
          </a:p>
          <a:p>
            <a:endParaRPr lang="cs-CZ" sz="2400" dirty="0" smtClean="0"/>
          </a:p>
          <a:p>
            <a:r>
              <a:rPr lang="cs-CZ" sz="2400" dirty="0" smtClean="0"/>
              <a:t>SO</a:t>
            </a:r>
            <a:r>
              <a:rPr lang="cs-CZ" sz="2400" baseline="-40000" dirty="0"/>
              <a:t>2</a:t>
            </a:r>
            <a:r>
              <a:rPr lang="cs-CZ" sz="2400" dirty="0" smtClean="0"/>
              <a:t>				NaNO</a:t>
            </a:r>
            <a:r>
              <a:rPr lang="cs-CZ" sz="2400" baseline="-40000" dirty="0"/>
              <a:t>3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93668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908720"/>
            <a:ext cx="8090676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5. Doplňte vzorce:</a:t>
            </a:r>
          </a:p>
          <a:p>
            <a:endParaRPr lang="cs-CZ" sz="2400" dirty="0"/>
          </a:p>
          <a:p>
            <a:r>
              <a:rPr lang="cs-CZ" sz="2400" dirty="0" smtClean="0"/>
              <a:t>chlorid uhličitý			kyselina bromovodíková</a:t>
            </a:r>
          </a:p>
          <a:p>
            <a:endParaRPr lang="cs-CZ" sz="2400" dirty="0"/>
          </a:p>
          <a:p>
            <a:r>
              <a:rPr lang="cs-CZ" sz="2400" dirty="0" smtClean="0"/>
              <a:t>síran železitý				hydroxid draselný</a:t>
            </a:r>
          </a:p>
          <a:p>
            <a:endParaRPr lang="cs-CZ" sz="2400" dirty="0"/>
          </a:p>
          <a:p>
            <a:r>
              <a:rPr lang="cs-CZ" sz="2400" dirty="0" smtClean="0"/>
              <a:t>jodid vápenatý			sulfid stříbrný</a:t>
            </a:r>
          </a:p>
          <a:p>
            <a:endParaRPr lang="cs-CZ" sz="2400" dirty="0"/>
          </a:p>
          <a:p>
            <a:r>
              <a:rPr lang="cs-CZ" sz="2400" dirty="0" smtClean="0"/>
              <a:t>oxid sírový				hydroxid hořečnatý</a:t>
            </a:r>
          </a:p>
          <a:p>
            <a:endParaRPr lang="cs-CZ" sz="2400" dirty="0"/>
          </a:p>
          <a:p>
            <a:r>
              <a:rPr lang="cs-CZ" sz="2400" dirty="0" smtClean="0"/>
              <a:t>kyselina siřičitá			oxid fosforečný</a:t>
            </a:r>
          </a:p>
          <a:p>
            <a:endParaRPr lang="cs-CZ" sz="2400" dirty="0"/>
          </a:p>
          <a:p>
            <a:r>
              <a:rPr lang="cs-CZ" sz="2400" dirty="0" smtClean="0"/>
              <a:t>dusičnan stříbrný			kyselina fosforečná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1911265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83568" y="908720"/>
            <a:ext cx="7923964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6. Zapište chemickou rovnicí a upravte:</a:t>
            </a:r>
          </a:p>
          <a:p>
            <a:endParaRPr lang="cs-CZ" sz="2400" dirty="0"/>
          </a:p>
          <a:p>
            <a:r>
              <a:rPr lang="cs-CZ" sz="2400" dirty="0" smtClean="0"/>
              <a:t>kyslík reaguje s vodíkem a vzniká voda</a:t>
            </a:r>
          </a:p>
          <a:p>
            <a:r>
              <a:rPr lang="cs-CZ" sz="2400" dirty="0" smtClean="0"/>
              <a:t>....................................................................</a:t>
            </a:r>
          </a:p>
          <a:p>
            <a:endParaRPr lang="cs-CZ" sz="2400" dirty="0"/>
          </a:p>
          <a:p>
            <a:r>
              <a:rPr lang="cs-CZ" sz="2400" dirty="0" smtClean="0"/>
              <a:t>vodík reaguje s bromem a vzniká bromovodík</a:t>
            </a:r>
          </a:p>
          <a:p>
            <a:r>
              <a:rPr lang="cs-CZ" sz="2400" dirty="0" smtClean="0"/>
              <a:t>....................................................................</a:t>
            </a:r>
          </a:p>
          <a:p>
            <a:endParaRPr lang="cs-CZ" sz="2400" dirty="0"/>
          </a:p>
          <a:p>
            <a:r>
              <a:rPr lang="cs-CZ" sz="2400" dirty="0" smtClean="0"/>
              <a:t>oxid siřičitý reaguje s kyslíkem a vzniká oxid sírový</a:t>
            </a:r>
          </a:p>
          <a:p>
            <a:r>
              <a:rPr lang="cs-CZ" sz="2400" dirty="0" smtClean="0"/>
              <a:t>....................................................................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847350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05136" y="1052736"/>
            <a:ext cx="8513869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7. Neutralizace je reakce..................... a .................,</a:t>
            </a:r>
          </a:p>
          <a:p>
            <a:endParaRPr lang="cs-CZ" sz="2400" dirty="0"/>
          </a:p>
          <a:p>
            <a:r>
              <a:rPr lang="cs-CZ" sz="2400" dirty="0" smtClean="0"/>
              <a:t>jejímiž produkty jsou....................a .........................</a:t>
            </a:r>
          </a:p>
          <a:p>
            <a:endParaRPr lang="cs-CZ" sz="2400" dirty="0"/>
          </a:p>
          <a:p>
            <a:endParaRPr lang="cs-CZ" sz="2400" dirty="0" smtClean="0"/>
          </a:p>
          <a:p>
            <a:r>
              <a:rPr lang="cs-CZ" sz="2400" dirty="0" smtClean="0"/>
              <a:t>Doplňte vzorce a názvy reaktantů:</a:t>
            </a:r>
          </a:p>
          <a:p>
            <a:endParaRPr lang="cs-CZ" sz="2400" dirty="0"/>
          </a:p>
          <a:p>
            <a:r>
              <a:rPr lang="cs-CZ" sz="2400" dirty="0" smtClean="0"/>
              <a:t>.................a................              dusičnan sodný + voda</a:t>
            </a:r>
          </a:p>
          <a:p>
            <a:endParaRPr lang="cs-CZ" sz="2400" dirty="0"/>
          </a:p>
        </p:txBody>
      </p:sp>
      <p:cxnSp>
        <p:nvCxnSpPr>
          <p:cNvPr id="8" name="Přímá spojnice se šipkou 7"/>
          <p:cNvCxnSpPr/>
          <p:nvPr/>
        </p:nvCxnSpPr>
        <p:spPr>
          <a:xfrm>
            <a:off x="4716016" y="3861048"/>
            <a:ext cx="100811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175806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1412776"/>
            <a:ext cx="270458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/>
              <a:t>Řešení:</a:t>
            </a:r>
            <a:endParaRPr lang="cs-CZ" dirty="0"/>
          </a:p>
        </p:txBody>
      </p:sp>
      <p:pic>
        <p:nvPicPr>
          <p:cNvPr id="1026" name="Picture 2" descr="C:\Users\005\AppData\Local\Microsoft\Windows\Temporary Internet Files\Content.IE5\69UHKQLQ\MP90039012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05313" y="2698750"/>
            <a:ext cx="3657600" cy="260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005\AppData\Local\Microsoft\Windows\Temporary Internet Files\Content.IE5\ROVTGKWT\MP90039012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0898" y="3570932"/>
            <a:ext cx="3657601" cy="260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05\AppData\Local\Microsoft\Windows\Temporary Internet Files\Content.IE5\LU05P037\MP90038769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53137" y="459109"/>
            <a:ext cx="3657600" cy="2609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40166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883893" y="764704"/>
            <a:ext cx="4055919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eriod"/>
            </a:pPr>
            <a:r>
              <a:rPr lang="cs-CZ" sz="2800" dirty="0" smtClean="0"/>
              <a:t>Napište názvy prvků:</a:t>
            </a:r>
          </a:p>
          <a:p>
            <a:endParaRPr lang="cs-CZ" sz="2800" dirty="0" smtClean="0"/>
          </a:p>
          <a:p>
            <a:r>
              <a:rPr lang="cs-CZ" sz="2800" dirty="0" err="1" smtClean="0"/>
              <a:t>Sb</a:t>
            </a:r>
            <a:r>
              <a:rPr lang="cs-CZ" sz="2800" dirty="0" smtClean="0"/>
              <a:t>	</a:t>
            </a:r>
            <a:r>
              <a:rPr lang="cs-CZ" sz="2800" dirty="0" smtClean="0">
                <a:solidFill>
                  <a:srgbClr val="FF0000"/>
                </a:solidFill>
              </a:rPr>
              <a:t>antimon</a:t>
            </a:r>
            <a:endParaRPr lang="cs-CZ" sz="2800" dirty="0" smtClean="0"/>
          </a:p>
          <a:p>
            <a:r>
              <a:rPr lang="cs-CZ" sz="2800" dirty="0" smtClean="0"/>
              <a:t>Au	</a:t>
            </a:r>
            <a:r>
              <a:rPr lang="cs-CZ" sz="2800" dirty="0" smtClean="0">
                <a:solidFill>
                  <a:srgbClr val="FF0000"/>
                </a:solidFill>
              </a:rPr>
              <a:t>zlato</a:t>
            </a:r>
          </a:p>
          <a:p>
            <a:r>
              <a:rPr lang="cs-CZ" sz="2800" dirty="0" err="1" smtClean="0"/>
              <a:t>Pb</a:t>
            </a:r>
            <a:r>
              <a:rPr lang="cs-CZ" sz="2800" dirty="0" smtClean="0"/>
              <a:t>	</a:t>
            </a:r>
            <a:r>
              <a:rPr lang="cs-CZ" sz="2800" dirty="0" smtClean="0">
                <a:solidFill>
                  <a:srgbClr val="FF0000"/>
                </a:solidFill>
              </a:rPr>
              <a:t>olovo</a:t>
            </a:r>
            <a:endParaRPr lang="cs-CZ" sz="2800" dirty="0" smtClean="0"/>
          </a:p>
          <a:p>
            <a:r>
              <a:rPr lang="cs-CZ" sz="2800" dirty="0" smtClean="0"/>
              <a:t>K	</a:t>
            </a:r>
            <a:r>
              <a:rPr lang="cs-CZ" sz="2800" dirty="0" smtClean="0">
                <a:solidFill>
                  <a:srgbClr val="FF0000"/>
                </a:solidFill>
              </a:rPr>
              <a:t>draslík</a:t>
            </a:r>
            <a:endParaRPr lang="cs-CZ" sz="2800" dirty="0" smtClean="0"/>
          </a:p>
          <a:p>
            <a:r>
              <a:rPr lang="cs-CZ" sz="2800" dirty="0" err="1" smtClean="0"/>
              <a:t>Fe</a:t>
            </a:r>
            <a:r>
              <a:rPr lang="cs-CZ" sz="2800" dirty="0" smtClean="0"/>
              <a:t>	</a:t>
            </a:r>
            <a:r>
              <a:rPr lang="cs-CZ" sz="2800" dirty="0" smtClean="0">
                <a:solidFill>
                  <a:srgbClr val="FF0000"/>
                </a:solidFill>
              </a:rPr>
              <a:t>železo</a:t>
            </a:r>
          </a:p>
          <a:p>
            <a:r>
              <a:rPr lang="cs-CZ" sz="2800" dirty="0" smtClean="0"/>
              <a:t>Na	</a:t>
            </a:r>
            <a:r>
              <a:rPr lang="cs-CZ" sz="2800" dirty="0" smtClean="0">
                <a:solidFill>
                  <a:srgbClr val="FF0000"/>
                </a:solidFill>
              </a:rPr>
              <a:t>sodík</a:t>
            </a:r>
            <a:endParaRPr lang="cs-CZ" sz="2800" dirty="0" smtClean="0"/>
          </a:p>
          <a:p>
            <a:r>
              <a:rPr lang="cs-CZ" sz="2800" dirty="0" smtClean="0"/>
              <a:t>C	</a:t>
            </a:r>
            <a:r>
              <a:rPr lang="cs-CZ" sz="2800" dirty="0" smtClean="0">
                <a:solidFill>
                  <a:srgbClr val="FF0000"/>
                </a:solidFill>
              </a:rPr>
              <a:t>uhlík</a:t>
            </a:r>
            <a:endParaRPr lang="cs-CZ" sz="2800" dirty="0" smtClean="0"/>
          </a:p>
          <a:p>
            <a:r>
              <a:rPr lang="cs-CZ" sz="2800" dirty="0" smtClean="0"/>
              <a:t>N	</a:t>
            </a:r>
            <a:r>
              <a:rPr lang="cs-CZ" sz="2800" dirty="0" smtClean="0">
                <a:solidFill>
                  <a:srgbClr val="FF0000"/>
                </a:solidFill>
              </a:rPr>
              <a:t>dusík</a:t>
            </a:r>
            <a:endParaRPr lang="cs-CZ" sz="2800" dirty="0" smtClean="0"/>
          </a:p>
          <a:p>
            <a:r>
              <a:rPr lang="cs-CZ" sz="2800" dirty="0" smtClean="0"/>
              <a:t>Si</a:t>
            </a:r>
            <a:r>
              <a:rPr lang="cs-CZ" sz="2800" dirty="0" smtClean="0">
                <a:solidFill>
                  <a:srgbClr val="FF0000"/>
                </a:solidFill>
              </a:rPr>
              <a:t>	křemík</a:t>
            </a:r>
            <a:endParaRPr lang="cs-CZ" sz="2800" dirty="0" smtClean="0"/>
          </a:p>
          <a:p>
            <a:r>
              <a:rPr lang="cs-CZ" sz="2800" dirty="0" smtClean="0"/>
              <a:t>Ca	</a:t>
            </a:r>
            <a:r>
              <a:rPr lang="cs-CZ" sz="2800" dirty="0" smtClean="0">
                <a:solidFill>
                  <a:srgbClr val="FF0000"/>
                </a:solidFill>
              </a:rPr>
              <a:t>vápník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8091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39551" y="260648"/>
            <a:ext cx="6224781" cy="64120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2. Napište název kationtu a aniontu:</a:t>
            </a:r>
          </a:p>
          <a:p>
            <a:endParaRPr lang="cs-CZ" sz="2800" dirty="0"/>
          </a:p>
          <a:p>
            <a:r>
              <a:rPr lang="cs-CZ" sz="2800" dirty="0" err="1" smtClean="0"/>
              <a:t>Al</a:t>
            </a:r>
            <a:r>
              <a:rPr lang="cs-CZ" sz="2800" baseline="40000" dirty="0" err="1" smtClean="0"/>
              <a:t>+III</a:t>
            </a:r>
            <a:r>
              <a:rPr lang="cs-CZ" sz="2800" baseline="40000" dirty="0" smtClean="0"/>
              <a:t>		</a:t>
            </a:r>
            <a:r>
              <a:rPr lang="cs-CZ" sz="2800" dirty="0" smtClean="0">
                <a:solidFill>
                  <a:srgbClr val="FF0000"/>
                </a:solidFill>
              </a:rPr>
              <a:t>kation hlinitý</a:t>
            </a:r>
            <a:endParaRPr lang="cs-CZ" sz="2800" dirty="0" smtClean="0"/>
          </a:p>
          <a:p>
            <a:endParaRPr lang="cs-CZ" sz="2800" baseline="40000" dirty="0"/>
          </a:p>
          <a:p>
            <a:r>
              <a:rPr lang="cs-CZ" sz="2800" dirty="0" smtClean="0"/>
              <a:t>SO</a:t>
            </a:r>
            <a:r>
              <a:rPr lang="cs-CZ" sz="2800" baseline="-40000" dirty="0" smtClean="0"/>
              <a:t>4</a:t>
            </a:r>
            <a:r>
              <a:rPr lang="cs-CZ" sz="2800" baseline="40000" dirty="0" smtClean="0"/>
              <a:t>-II		</a:t>
            </a:r>
            <a:r>
              <a:rPr lang="cs-CZ" sz="2800" dirty="0" smtClean="0">
                <a:solidFill>
                  <a:srgbClr val="FF0000"/>
                </a:solidFill>
              </a:rPr>
              <a:t>anion síranový</a:t>
            </a:r>
            <a:endParaRPr lang="cs-CZ" sz="2800" dirty="0" smtClean="0"/>
          </a:p>
          <a:p>
            <a:endParaRPr lang="cs-CZ" sz="2800" baseline="40000" dirty="0"/>
          </a:p>
          <a:p>
            <a:r>
              <a:rPr lang="cs-CZ" sz="2800" dirty="0" smtClean="0"/>
              <a:t>N</a:t>
            </a:r>
            <a:r>
              <a:rPr lang="cs-CZ" sz="2800" baseline="30000" dirty="0" smtClean="0"/>
              <a:t>+V		</a:t>
            </a:r>
            <a:r>
              <a:rPr lang="cs-CZ" sz="2800" dirty="0">
                <a:solidFill>
                  <a:srgbClr val="FF0000"/>
                </a:solidFill>
              </a:rPr>
              <a:t>kation </a:t>
            </a:r>
            <a:r>
              <a:rPr lang="cs-CZ" sz="2800" dirty="0" smtClean="0">
                <a:solidFill>
                  <a:srgbClr val="FF0000"/>
                </a:solidFill>
              </a:rPr>
              <a:t>dusičný</a:t>
            </a:r>
            <a:endParaRPr lang="cs-CZ" sz="2800" dirty="0">
              <a:solidFill>
                <a:srgbClr val="FF0000"/>
              </a:solidFill>
            </a:endParaRPr>
          </a:p>
          <a:p>
            <a:endParaRPr lang="cs-CZ" sz="2800" baseline="30000" dirty="0"/>
          </a:p>
          <a:p>
            <a:r>
              <a:rPr lang="cs-CZ" sz="2800" dirty="0" smtClean="0"/>
              <a:t>Cl</a:t>
            </a:r>
            <a:r>
              <a:rPr lang="cs-CZ" sz="2800" baseline="30000" dirty="0" smtClean="0"/>
              <a:t>-I		</a:t>
            </a:r>
            <a:r>
              <a:rPr lang="cs-CZ" sz="2800" dirty="0">
                <a:solidFill>
                  <a:srgbClr val="FF0000"/>
                </a:solidFill>
              </a:rPr>
              <a:t>anion chloridový</a:t>
            </a:r>
          </a:p>
          <a:p>
            <a:endParaRPr lang="cs-CZ" sz="2800" baseline="30000" dirty="0"/>
          </a:p>
          <a:p>
            <a:r>
              <a:rPr lang="cs-CZ" sz="2800" dirty="0" err="1" smtClean="0"/>
              <a:t>Ag</a:t>
            </a:r>
            <a:r>
              <a:rPr lang="cs-CZ" sz="2800" baseline="30000" dirty="0" err="1" smtClean="0"/>
              <a:t>+I</a:t>
            </a:r>
            <a:r>
              <a:rPr lang="cs-CZ" sz="2800" baseline="30000" dirty="0" smtClean="0"/>
              <a:t>		</a:t>
            </a:r>
            <a:r>
              <a:rPr lang="cs-CZ" sz="2800" dirty="0">
                <a:solidFill>
                  <a:srgbClr val="FF0000"/>
                </a:solidFill>
              </a:rPr>
              <a:t>kation stříbrný</a:t>
            </a:r>
          </a:p>
          <a:p>
            <a:endParaRPr lang="cs-CZ" sz="2800" baseline="30000" dirty="0"/>
          </a:p>
          <a:p>
            <a:r>
              <a:rPr lang="cs-CZ" sz="2800" dirty="0" smtClean="0"/>
              <a:t>NO</a:t>
            </a:r>
            <a:r>
              <a:rPr lang="cs-CZ" sz="2800" baseline="-40000" dirty="0" smtClean="0"/>
              <a:t>3</a:t>
            </a:r>
            <a:r>
              <a:rPr lang="cs-CZ" sz="2800" baseline="30000" dirty="0" smtClean="0"/>
              <a:t>-I		</a:t>
            </a:r>
            <a:r>
              <a:rPr lang="cs-CZ" sz="2800" dirty="0">
                <a:solidFill>
                  <a:srgbClr val="FF0000"/>
                </a:solidFill>
              </a:rPr>
              <a:t>anion dusičnanový</a:t>
            </a:r>
          </a:p>
          <a:p>
            <a:endParaRPr lang="cs-CZ" sz="2800" baseline="30000" dirty="0"/>
          </a:p>
          <a:p>
            <a:r>
              <a:rPr lang="cs-CZ" sz="2800" dirty="0" err="1" smtClean="0"/>
              <a:t>Ca</a:t>
            </a:r>
            <a:r>
              <a:rPr lang="cs-CZ" sz="2800" baseline="30000" dirty="0" err="1" smtClean="0"/>
              <a:t>+II</a:t>
            </a:r>
            <a:r>
              <a:rPr lang="cs-CZ" sz="2800" baseline="30000" dirty="0" smtClean="0"/>
              <a:t>		</a:t>
            </a:r>
            <a:r>
              <a:rPr lang="cs-CZ" sz="2800" dirty="0">
                <a:solidFill>
                  <a:srgbClr val="FF0000"/>
                </a:solidFill>
              </a:rPr>
              <a:t>kation vápenatý</a:t>
            </a:r>
          </a:p>
          <a:p>
            <a:endParaRPr lang="cs-CZ" sz="2800" baseline="30000" dirty="0"/>
          </a:p>
          <a:p>
            <a:r>
              <a:rPr lang="cs-CZ" sz="2800" dirty="0" smtClean="0"/>
              <a:t>Br</a:t>
            </a:r>
            <a:r>
              <a:rPr lang="cs-CZ" sz="2800" baseline="30000" dirty="0" smtClean="0"/>
              <a:t>-I		</a:t>
            </a:r>
            <a:r>
              <a:rPr lang="cs-CZ" sz="2800" dirty="0">
                <a:solidFill>
                  <a:srgbClr val="FF0000"/>
                </a:solidFill>
              </a:rPr>
              <a:t>anion </a:t>
            </a:r>
            <a:r>
              <a:rPr lang="cs-CZ" sz="2800" dirty="0" err="1">
                <a:solidFill>
                  <a:srgbClr val="FF0000"/>
                </a:solidFill>
              </a:rPr>
              <a:t>bromidový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01482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39090" y="364525"/>
            <a:ext cx="5686172" cy="63709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3. Napište vzorec kationtu a aniontu:</a:t>
            </a:r>
          </a:p>
          <a:p>
            <a:endParaRPr lang="cs-CZ" sz="2400" dirty="0"/>
          </a:p>
          <a:p>
            <a:r>
              <a:rPr lang="cs-CZ" sz="2400" dirty="0" smtClean="0"/>
              <a:t>kation železitý			</a:t>
            </a:r>
            <a:r>
              <a:rPr lang="cs-CZ" sz="2400" dirty="0" err="1" smtClean="0">
                <a:solidFill>
                  <a:srgbClr val="FF0000"/>
                </a:solidFill>
              </a:rPr>
              <a:t>Fe</a:t>
            </a:r>
            <a:r>
              <a:rPr lang="cs-CZ" sz="2400" baseline="40000" dirty="0" err="1">
                <a:solidFill>
                  <a:srgbClr val="FF0000"/>
                </a:solidFill>
              </a:rPr>
              <a:t>+I</a:t>
            </a:r>
            <a:r>
              <a:rPr lang="cs-CZ" sz="2400" baseline="40000" dirty="0" err="1" smtClean="0">
                <a:solidFill>
                  <a:srgbClr val="FF0000"/>
                </a:solidFill>
              </a:rPr>
              <a:t>II</a:t>
            </a:r>
            <a:endParaRPr lang="cs-CZ" sz="2400" baseline="40000" dirty="0" smtClean="0"/>
          </a:p>
          <a:p>
            <a:endParaRPr lang="cs-CZ" sz="2400" dirty="0" smtClean="0"/>
          </a:p>
          <a:p>
            <a:r>
              <a:rPr lang="cs-CZ" sz="2400" dirty="0" smtClean="0"/>
              <a:t>anion uhličitanový			</a:t>
            </a:r>
            <a:r>
              <a:rPr lang="cs-CZ" sz="2400" dirty="0" smtClean="0">
                <a:solidFill>
                  <a:srgbClr val="FF0000"/>
                </a:solidFill>
              </a:rPr>
              <a:t>CO</a:t>
            </a:r>
            <a:r>
              <a:rPr lang="cs-CZ" sz="2400" baseline="-40000" dirty="0" smtClean="0">
                <a:solidFill>
                  <a:srgbClr val="FF0000"/>
                </a:solidFill>
              </a:rPr>
              <a:t>3</a:t>
            </a:r>
            <a:r>
              <a:rPr lang="cs-CZ" sz="2400" baseline="40000" dirty="0">
                <a:solidFill>
                  <a:srgbClr val="FF0000"/>
                </a:solidFill>
              </a:rPr>
              <a:t>-</a:t>
            </a:r>
            <a:r>
              <a:rPr lang="cs-CZ" sz="2400" baseline="40000" dirty="0" smtClean="0">
                <a:solidFill>
                  <a:srgbClr val="FF0000"/>
                </a:solidFill>
              </a:rPr>
              <a:t>I</a:t>
            </a:r>
            <a:r>
              <a:rPr lang="cs-CZ" sz="2400" baseline="40000" dirty="0">
                <a:solidFill>
                  <a:srgbClr val="FF0000"/>
                </a:solidFill>
              </a:rPr>
              <a:t>I</a:t>
            </a:r>
          </a:p>
          <a:p>
            <a:endParaRPr lang="cs-CZ" sz="2400" dirty="0" smtClean="0"/>
          </a:p>
          <a:p>
            <a:r>
              <a:rPr lang="cs-CZ" sz="2400" dirty="0" smtClean="0"/>
              <a:t>kation draselný			</a:t>
            </a:r>
            <a:r>
              <a:rPr lang="cs-CZ" sz="2400" dirty="0" smtClean="0">
                <a:solidFill>
                  <a:srgbClr val="FF0000"/>
                </a:solidFill>
              </a:rPr>
              <a:t>K</a:t>
            </a:r>
            <a:r>
              <a:rPr lang="cs-CZ" sz="2400" baseline="30000" dirty="0" smtClean="0">
                <a:solidFill>
                  <a:srgbClr val="FF0000"/>
                </a:solidFill>
              </a:rPr>
              <a:t>+</a:t>
            </a:r>
            <a:r>
              <a:rPr lang="cs-CZ" sz="2400" baseline="40000" dirty="0" smtClean="0">
                <a:solidFill>
                  <a:srgbClr val="FF0000"/>
                </a:solidFill>
              </a:rPr>
              <a:t>I</a:t>
            </a:r>
          </a:p>
          <a:p>
            <a:endParaRPr lang="cs-CZ" sz="2400" dirty="0" smtClean="0"/>
          </a:p>
          <a:p>
            <a:r>
              <a:rPr lang="cs-CZ" sz="2400" dirty="0" smtClean="0"/>
              <a:t>kation sírový				</a:t>
            </a:r>
            <a:r>
              <a:rPr lang="cs-CZ" sz="2400" dirty="0" smtClean="0">
                <a:solidFill>
                  <a:srgbClr val="FF0000"/>
                </a:solidFill>
              </a:rPr>
              <a:t>S</a:t>
            </a:r>
            <a:r>
              <a:rPr lang="cs-CZ" sz="2400" baseline="40000" dirty="0">
                <a:solidFill>
                  <a:srgbClr val="FF0000"/>
                </a:solidFill>
              </a:rPr>
              <a:t>+VI</a:t>
            </a:r>
          </a:p>
          <a:p>
            <a:endParaRPr lang="cs-CZ" sz="2400" dirty="0" smtClean="0"/>
          </a:p>
          <a:p>
            <a:r>
              <a:rPr lang="cs-CZ" sz="2400" dirty="0" smtClean="0"/>
              <a:t>anion chloridový			</a:t>
            </a:r>
            <a:r>
              <a:rPr lang="cs-CZ" sz="2400" dirty="0" smtClean="0">
                <a:solidFill>
                  <a:srgbClr val="FF0000"/>
                </a:solidFill>
              </a:rPr>
              <a:t>Cl</a:t>
            </a:r>
            <a:r>
              <a:rPr lang="cs-CZ" sz="2400" baseline="40000" dirty="0">
                <a:solidFill>
                  <a:srgbClr val="FF0000"/>
                </a:solidFill>
              </a:rPr>
              <a:t>-I</a:t>
            </a:r>
          </a:p>
          <a:p>
            <a:endParaRPr lang="cs-CZ" sz="2400" dirty="0" smtClean="0"/>
          </a:p>
          <a:p>
            <a:r>
              <a:rPr lang="cs-CZ" sz="2400" dirty="0" smtClean="0"/>
              <a:t>kation sodný				</a:t>
            </a:r>
            <a:r>
              <a:rPr lang="cs-CZ" sz="2400" dirty="0" err="1" smtClean="0">
                <a:solidFill>
                  <a:srgbClr val="FF0000"/>
                </a:solidFill>
              </a:rPr>
              <a:t>Na</a:t>
            </a:r>
            <a:r>
              <a:rPr lang="cs-CZ" sz="2400" baseline="40000" dirty="0" err="1">
                <a:solidFill>
                  <a:srgbClr val="FF0000"/>
                </a:solidFill>
              </a:rPr>
              <a:t>+I</a:t>
            </a:r>
            <a:endParaRPr lang="cs-CZ" sz="2400" baseline="40000" dirty="0">
              <a:solidFill>
                <a:srgbClr val="FF0000"/>
              </a:solidFill>
            </a:endParaRPr>
          </a:p>
          <a:p>
            <a:endParaRPr lang="cs-CZ" sz="2400" dirty="0" smtClean="0"/>
          </a:p>
          <a:p>
            <a:r>
              <a:rPr lang="cs-CZ" sz="2400" dirty="0" smtClean="0"/>
              <a:t>kation hořečnatý			</a:t>
            </a:r>
            <a:r>
              <a:rPr lang="cs-CZ" sz="2400" dirty="0" err="1" smtClean="0">
                <a:solidFill>
                  <a:srgbClr val="FF0000"/>
                </a:solidFill>
              </a:rPr>
              <a:t>Mg</a:t>
            </a:r>
            <a:r>
              <a:rPr lang="cs-CZ" sz="2400" baseline="40000" dirty="0" err="1">
                <a:solidFill>
                  <a:srgbClr val="FF0000"/>
                </a:solidFill>
              </a:rPr>
              <a:t>+II</a:t>
            </a:r>
            <a:endParaRPr lang="cs-CZ" sz="2400" baseline="40000" dirty="0">
              <a:solidFill>
                <a:srgbClr val="FF0000"/>
              </a:solidFill>
            </a:endParaRPr>
          </a:p>
          <a:p>
            <a:endParaRPr lang="cs-CZ" sz="2400" dirty="0" smtClean="0"/>
          </a:p>
          <a:p>
            <a:r>
              <a:rPr lang="cs-CZ" sz="2400" dirty="0" smtClean="0"/>
              <a:t>anion síranový			</a:t>
            </a:r>
            <a:r>
              <a:rPr lang="cs-CZ" sz="2400" dirty="0">
                <a:solidFill>
                  <a:srgbClr val="FF0000"/>
                </a:solidFill>
              </a:rPr>
              <a:t>SO</a:t>
            </a:r>
            <a:r>
              <a:rPr lang="cs-CZ" sz="2400" baseline="-40000" dirty="0">
                <a:solidFill>
                  <a:srgbClr val="FF0000"/>
                </a:solidFill>
              </a:rPr>
              <a:t>4</a:t>
            </a:r>
            <a:r>
              <a:rPr lang="cs-CZ" sz="2400" baseline="40000" dirty="0">
                <a:solidFill>
                  <a:srgbClr val="FF0000"/>
                </a:solidFill>
              </a:rPr>
              <a:t>-II</a:t>
            </a:r>
          </a:p>
        </p:txBody>
      </p:sp>
    </p:spTree>
    <p:extLst>
      <p:ext uri="{BB962C8B-B14F-4D97-AF65-F5344CB8AC3E}">
        <p14:creationId xmlns:p14="http://schemas.microsoft.com/office/powerpoint/2010/main" xmlns="" val="3286202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23372" y="529324"/>
            <a:ext cx="8267007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4. Doplňte názvy:</a:t>
            </a:r>
          </a:p>
          <a:p>
            <a:endParaRPr lang="cs-CZ" sz="2400" dirty="0"/>
          </a:p>
          <a:p>
            <a:r>
              <a:rPr lang="cs-CZ" sz="2400" dirty="0" err="1" smtClean="0"/>
              <a:t>HCl</a:t>
            </a:r>
            <a:r>
              <a:rPr lang="cs-CZ" sz="2400" dirty="0" smtClean="0"/>
              <a:t>	</a:t>
            </a:r>
            <a:r>
              <a:rPr lang="cs-CZ" sz="2400" dirty="0" smtClean="0">
                <a:solidFill>
                  <a:srgbClr val="FF0000"/>
                </a:solidFill>
              </a:rPr>
              <a:t>kyselina chlorovodíková</a:t>
            </a:r>
            <a:r>
              <a:rPr lang="cs-CZ" sz="2400" dirty="0" smtClean="0"/>
              <a:t>	FeSO</a:t>
            </a:r>
            <a:r>
              <a:rPr lang="cs-CZ" sz="2400" baseline="-40000" dirty="0" smtClean="0"/>
              <a:t>4     </a:t>
            </a:r>
            <a:r>
              <a:rPr lang="cs-CZ" sz="2400" dirty="0" smtClean="0">
                <a:solidFill>
                  <a:srgbClr val="FF0000"/>
                </a:solidFill>
              </a:rPr>
              <a:t>síran železnatý</a:t>
            </a:r>
          </a:p>
          <a:p>
            <a:endParaRPr lang="cs-CZ" sz="2400" dirty="0" smtClean="0"/>
          </a:p>
          <a:p>
            <a:r>
              <a:rPr lang="cs-CZ" sz="2400" dirty="0" smtClean="0"/>
              <a:t>KOH	</a:t>
            </a:r>
            <a:r>
              <a:rPr lang="cs-CZ" sz="2400" dirty="0" smtClean="0">
                <a:solidFill>
                  <a:srgbClr val="FF0000"/>
                </a:solidFill>
              </a:rPr>
              <a:t>hydroxid draselný</a:t>
            </a:r>
            <a:r>
              <a:rPr lang="cs-CZ" sz="2400" dirty="0" smtClean="0"/>
              <a:t>		MgCl</a:t>
            </a:r>
            <a:r>
              <a:rPr lang="cs-CZ" sz="2400" baseline="-40000" dirty="0" smtClean="0"/>
              <a:t>2	</a:t>
            </a:r>
            <a:r>
              <a:rPr lang="cs-CZ" sz="2400" dirty="0" smtClean="0">
                <a:solidFill>
                  <a:srgbClr val="FF0000"/>
                </a:solidFill>
              </a:rPr>
              <a:t>chlorid hořečnatý</a:t>
            </a:r>
          </a:p>
          <a:p>
            <a:endParaRPr lang="cs-CZ" sz="2400" dirty="0" smtClean="0"/>
          </a:p>
          <a:p>
            <a:r>
              <a:rPr lang="cs-CZ" sz="2400" dirty="0" smtClean="0"/>
              <a:t>CaF</a:t>
            </a:r>
            <a:r>
              <a:rPr lang="cs-CZ" sz="2400" baseline="-40000" dirty="0"/>
              <a:t>2</a:t>
            </a:r>
            <a:r>
              <a:rPr lang="cs-CZ" sz="2400" dirty="0" smtClean="0"/>
              <a:t>	</a:t>
            </a:r>
            <a:r>
              <a:rPr lang="cs-CZ" sz="2400" dirty="0" smtClean="0">
                <a:solidFill>
                  <a:srgbClr val="FF0000"/>
                </a:solidFill>
              </a:rPr>
              <a:t>fluorid vápenatý</a:t>
            </a:r>
            <a:r>
              <a:rPr lang="cs-CZ" sz="2400" dirty="0" smtClean="0"/>
              <a:t>		</a:t>
            </a:r>
            <a:r>
              <a:rPr lang="cs-CZ" sz="2400" dirty="0" err="1" smtClean="0"/>
              <a:t>KBr</a:t>
            </a:r>
            <a:r>
              <a:rPr lang="cs-CZ" sz="2400" dirty="0" smtClean="0"/>
              <a:t>     </a:t>
            </a:r>
            <a:r>
              <a:rPr lang="cs-CZ" sz="2400" dirty="0" smtClean="0">
                <a:solidFill>
                  <a:srgbClr val="FF0000"/>
                </a:solidFill>
              </a:rPr>
              <a:t>bromid draselný</a:t>
            </a:r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MnI</a:t>
            </a:r>
            <a:r>
              <a:rPr lang="cs-CZ" sz="2400" baseline="-40000" dirty="0" smtClean="0"/>
              <a:t>7</a:t>
            </a:r>
            <a:r>
              <a:rPr lang="cs-CZ" sz="2400" dirty="0" smtClean="0"/>
              <a:t>	</a:t>
            </a:r>
            <a:r>
              <a:rPr lang="cs-CZ" sz="2400" dirty="0" smtClean="0">
                <a:solidFill>
                  <a:srgbClr val="FF0000"/>
                </a:solidFill>
              </a:rPr>
              <a:t>jodid manganistý</a:t>
            </a:r>
            <a:r>
              <a:rPr lang="cs-CZ" sz="2400" dirty="0" smtClean="0"/>
              <a:t>		</a:t>
            </a:r>
            <a:r>
              <a:rPr lang="cs-CZ" sz="2400" dirty="0" err="1" smtClean="0"/>
              <a:t>ZnS</a:t>
            </a:r>
            <a:r>
              <a:rPr lang="cs-CZ" sz="2400" dirty="0" smtClean="0"/>
              <a:t>	</a:t>
            </a:r>
            <a:r>
              <a:rPr lang="cs-CZ" sz="2400" dirty="0" smtClean="0">
                <a:solidFill>
                  <a:srgbClr val="FF0000"/>
                </a:solidFill>
              </a:rPr>
              <a:t>sulfid zinečnatý</a:t>
            </a:r>
          </a:p>
          <a:p>
            <a:endParaRPr lang="cs-CZ" sz="2400" dirty="0" smtClean="0"/>
          </a:p>
          <a:p>
            <a:r>
              <a:rPr lang="cs-CZ" sz="2400" dirty="0" smtClean="0"/>
              <a:t>H</a:t>
            </a:r>
            <a:r>
              <a:rPr lang="cs-CZ" sz="2400" baseline="-40000" dirty="0" smtClean="0"/>
              <a:t>2</a:t>
            </a:r>
            <a:r>
              <a:rPr lang="cs-CZ" sz="2400" dirty="0" smtClean="0"/>
              <a:t>SO</a:t>
            </a:r>
            <a:r>
              <a:rPr lang="cs-CZ" sz="2400" baseline="-40000" dirty="0"/>
              <a:t>4	</a:t>
            </a:r>
            <a:r>
              <a:rPr lang="cs-CZ" sz="2400" dirty="0" smtClean="0">
                <a:solidFill>
                  <a:srgbClr val="FF0000"/>
                </a:solidFill>
              </a:rPr>
              <a:t>kyselina sírová</a:t>
            </a:r>
            <a:r>
              <a:rPr lang="cs-CZ" sz="2400" dirty="0" smtClean="0"/>
              <a:t>		CaCO</a:t>
            </a:r>
            <a:r>
              <a:rPr lang="cs-CZ" sz="2400" baseline="-40000" dirty="0" smtClean="0"/>
              <a:t>3  </a:t>
            </a:r>
            <a:r>
              <a:rPr lang="cs-CZ" sz="2400" dirty="0" smtClean="0">
                <a:solidFill>
                  <a:srgbClr val="FF0000"/>
                </a:solidFill>
              </a:rPr>
              <a:t>uhličitan vápenatý</a:t>
            </a:r>
            <a:endParaRPr lang="cs-CZ" sz="2400" dirty="0">
              <a:solidFill>
                <a:srgbClr val="FF0000"/>
              </a:solidFill>
            </a:endParaRPr>
          </a:p>
          <a:p>
            <a:endParaRPr lang="cs-CZ" sz="2400" dirty="0" smtClean="0"/>
          </a:p>
          <a:p>
            <a:r>
              <a:rPr lang="cs-CZ" sz="2400" dirty="0" smtClean="0"/>
              <a:t>HClO</a:t>
            </a:r>
            <a:r>
              <a:rPr lang="cs-CZ" sz="2400" baseline="-40000" dirty="0"/>
              <a:t>4</a:t>
            </a:r>
            <a:r>
              <a:rPr lang="cs-CZ" sz="2400" dirty="0" smtClean="0"/>
              <a:t>	</a:t>
            </a:r>
            <a:r>
              <a:rPr lang="cs-CZ" sz="2400" dirty="0" smtClean="0">
                <a:solidFill>
                  <a:srgbClr val="FF0000"/>
                </a:solidFill>
              </a:rPr>
              <a:t>kyselina chloristá	</a:t>
            </a:r>
            <a:r>
              <a:rPr lang="cs-CZ" sz="2400" dirty="0" smtClean="0"/>
              <a:t>	Mn</a:t>
            </a:r>
            <a:r>
              <a:rPr lang="cs-CZ" sz="2400" baseline="-40000" dirty="0" smtClean="0"/>
              <a:t>2</a:t>
            </a:r>
            <a:r>
              <a:rPr lang="cs-CZ" sz="2400" dirty="0" smtClean="0"/>
              <a:t>O</a:t>
            </a:r>
            <a:r>
              <a:rPr lang="cs-CZ" sz="2400" baseline="-40000" dirty="0" smtClean="0"/>
              <a:t>7  </a:t>
            </a:r>
            <a:r>
              <a:rPr lang="cs-CZ" sz="2400" dirty="0" smtClean="0">
                <a:solidFill>
                  <a:srgbClr val="FF0000"/>
                </a:solidFill>
              </a:rPr>
              <a:t>oxid manganistý</a:t>
            </a:r>
            <a:endParaRPr lang="cs-CZ" sz="2400" baseline="-40000" dirty="0"/>
          </a:p>
          <a:p>
            <a:endParaRPr lang="cs-CZ" sz="2400" dirty="0" smtClean="0"/>
          </a:p>
          <a:p>
            <a:r>
              <a:rPr lang="cs-CZ" sz="2400" dirty="0" smtClean="0"/>
              <a:t>SO</a:t>
            </a:r>
            <a:r>
              <a:rPr lang="cs-CZ" sz="2400" baseline="-40000" dirty="0"/>
              <a:t>2</a:t>
            </a:r>
            <a:r>
              <a:rPr lang="cs-CZ" sz="2400" dirty="0" smtClean="0"/>
              <a:t>	</a:t>
            </a:r>
            <a:r>
              <a:rPr lang="cs-CZ" sz="2400" dirty="0" smtClean="0">
                <a:solidFill>
                  <a:srgbClr val="FF0000"/>
                </a:solidFill>
              </a:rPr>
              <a:t>oxid siřičitý</a:t>
            </a:r>
            <a:r>
              <a:rPr lang="cs-CZ" sz="2400" dirty="0" smtClean="0"/>
              <a:t>			NaNO</a:t>
            </a:r>
            <a:r>
              <a:rPr lang="cs-CZ" sz="2400" baseline="-40000" dirty="0" smtClean="0"/>
              <a:t>3</a:t>
            </a:r>
            <a:r>
              <a:rPr lang="cs-CZ" sz="2400" dirty="0" smtClean="0"/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dusičnan sodný</a:t>
            </a:r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252337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971600" y="1268760"/>
            <a:ext cx="76867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7.Neutralizace je reakce mezi </a:t>
            </a:r>
            <a:r>
              <a:rPr lang="cs-CZ" sz="2400" dirty="0" smtClean="0">
                <a:solidFill>
                  <a:srgbClr val="FF0000"/>
                </a:solidFill>
              </a:rPr>
              <a:t>kyselinou </a:t>
            </a:r>
            <a:r>
              <a:rPr lang="cs-CZ" sz="2400" dirty="0" smtClean="0"/>
              <a:t>a</a:t>
            </a:r>
            <a:r>
              <a:rPr lang="cs-CZ" sz="2400" dirty="0" smtClean="0">
                <a:solidFill>
                  <a:srgbClr val="FF0000"/>
                </a:solidFill>
              </a:rPr>
              <a:t> hydroxidem</a:t>
            </a:r>
            <a:endParaRPr lang="cs-CZ" sz="2400" dirty="0"/>
          </a:p>
        </p:txBody>
      </p:sp>
      <p:sp>
        <p:nvSpPr>
          <p:cNvPr id="7" name="Obdélník 6"/>
          <p:cNvSpPr/>
          <p:nvPr/>
        </p:nvSpPr>
        <p:spPr>
          <a:xfrm>
            <a:off x="1259632" y="1844824"/>
            <a:ext cx="48189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/>
              <a:t>jejímiž produkty </a:t>
            </a:r>
            <a:r>
              <a:rPr lang="cs-CZ" sz="2400" dirty="0" smtClean="0"/>
              <a:t>jsou </a:t>
            </a:r>
            <a:r>
              <a:rPr lang="cs-CZ" sz="2400" dirty="0" smtClean="0">
                <a:solidFill>
                  <a:srgbClr val="FF0000"/>
                </a:solidFill>
              </a:rPr>
              <a:t>voda a sůl .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7544" y="3198165"/>
            <a:ext cx="837921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kyselina dusičná + hydroxid sodný     dusičnan sodný + voda</a:t>
            </a:r>
          </a:p>
          <a:p>
            <a:endParaRPr lang="cs-CZ" sz="2400" dirty="0"/>
          </a:p>
          <a:p>
            <a:r>
              <a:rPr lang="cs-CZ" sz="3200" dirty="0" smtClean="0"/>
              <a:t>HNO</a:t>
            </a:r>
            <a:r>
              <a:rPr lang="cs-CZ" sz="3200" baseline="-40000" dirty="0" smtClean="0"/>
              <a:t>3</a:t>
            </a:r>
            <a:r>
              <a:rPr lang="cs-CZ" sz="3200" dirty="0" smtClean="0"/>
              <a:t>  + </a:t>
            </a:r>
            <a:r>
              <a:rPr lang="cs-CZ" sz="3200" dirty="0" err="1" smtClean="0"/>
              <a:t>NaOH</a:t>
            </a:r>
            <a:r>
              <a:rPr lang="cs-CZ" sz="3200" dirty="0" smtClean="0"/>
              <a:t>           NaNO</a:t>
            </a:r>
            <a:r>
              <a:rPr lang="cs-CZ" sz="3200" baseline="-40000" dirty="0"/>
              <a:t>3</a:t>
            </a:r>
            <a:r>
              <a:rPr lang="cs-CZ" sz="3200" dirty="0" smtClean="0"/>
              <a:t>  + H</a:t>
            </a:r>
            <a:r>
              <a:rPr lang="cs-CZ" sz="3200" baseline="-40000" dirty="0"/>
              <a:t>2</a:t>
            </a:r>
            <a:r>
              <a:rPr lang="cs-CZ" sz="3200" dirty="0" smtClean="0"/>
              <a:t>O</a:t>
            </a:r>
            <a:endParaRPr lang="cs-CZ" sz="3200" dirty="0"/>
          </a:p>
        </p:txBody>
      </p:sp>
      <p:cxnSp>
        <p:nvCxnSpPr>
          <p:cNvPr id="11" name="Přímá spojnice se šipkou 10"/>
          <p:cNvCxnSpPr/>
          <p:nvPr/>
        </p:nvCxnSpPr>
        <p:spPr>
          <a:xfrm>
            <a:off x="5220072" y="3449780"/>
            <a:ext cx="36004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3419872" y="4221088"/>
            <a:ext cx="100811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918783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1700808"/>
            <a:ext cx="39256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Obrázky: </a:t>
            </a:r>
            <a:r>
              <a:rPr lang="cs-CZ" dirty="0" smtClean="0">
                <a:hlinkClick r:id="rId2"/>
              </a:rPr>
              <a:t>www.office.</a:t>
            </a:r>
            <a:r>
              <a:rPr lang="cs-CZ" dirty="0" err="1" smtClean="0">
                <a:hlinkClick r:id="rId2"/>
              </a:rPr>
              <a:t>microsoft.com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620</TotalTime>
  <Words>201</Words>
  <Application>Microsoft Office PowerPoint</Application>
  <PresentationFormat>Předvádění na obrazovce (4:3)</PresentationFormat>
  <Paragraphs>168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Aerodynamika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005</dc:creator>
  <cp:lastModifiedBy>Dum</cp:lastModifiedBy>
  <cp:revision>20</cp:revision>
  <dcterms:created xsi:type="dcterms:W3CDTF">2012-06-12T07:21:30Z</dcterms:created>
  <dcterms:modified xsi:type="dcterms:W3CDTF">2013-03-19T20:48:55Z</dcterms:modified>
</cp:coreProperties>
</file>