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4" d="100"/>
          <a:sy n="94" d="100"/>
        </p:scale>
        <p:origin x="-46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</a:t>
          </a:r>
          <a:r>
            <a:rPr lang="cs-CZ" dirty="0" smtClean="0"/>
            <a:t>MŠ a ZŠ,Veselí nad Moravou,</a:t>
          </a:r>
          <a:r>
            <a:rPr lang="cs-CZ" dirty="0" err="1" smtClean="0"/>
            <a:t>Kollárova</a:t>
          </a:r>
          <a:r>
            <a:rPr lang="cs-CZ" dirty="0" smtClean="0"/>
            <a:t> 1045 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Jana </a:t>
          </a:r>
          <a:r>
            <a:rPr lang="cs-CZ" dirty="0" err="1" smtClean="0"/>
            <a:t>Brákorová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VY_32_INOVACE_14/19_Republika a království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</a:t>
          </a:r>
          <a:r>
            <a:rPr lang="cs-CZ" dirty="0" smtClean="0"/>
            <a:t>projektu:CZ.1.07/1.4.00/21.0822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smtClean="0"/>
            <a:t>Téma:Republika a království</a:t>
          </a:r>
          <a:endParaRPr lang="cs-CZ" dirty="0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  <dgm:t>
        <a:bodyPr/>
        <a:lstStyle/>
        <a:p>
          <a:endParaRPr lang="cs-CZ"/>
        </a:p>
      </dgm:t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515EF38-B69C-4EE9-B06C-288F205EFD4F}" type="presOf" srcId="{C73C7642-F245-4585-8F88-243F9FAEF6CA}" destId="{59F530CB-4999-43B3-A00D-6AB53886BD77}" srcOrd="1" destOrd="0" presId="urn:microsoft.com/office/officeart/2005/8/layout/target3"/>
    <dgm:cxn modelId="{8EB1C99F-6F58-4042-A5F1-ADDDEB66DF03}" type="presOf" srcId="{019433A1-1324-4DE1-9E6F-32B851095F74}" destId="{A3817367-F2BC-482F-8832-FA00B51DCCF3}" srcOrd="0" destOrd="0" presId="urn:microsoft.com/office/officeart/2005/8/layout/target3"/>
    <dgm:cxn modelId="{C7107173-8999-48BD-B510-F8C63621D6B3}" type="presOf" srcId="{C73C7642-F245-4585-8F88-243F9FAEF6CA}" destId="{9A9B6F4F-B6FF-4F2D-B640-A8473E589523}" srcOrd="0" destOrd="0" presId="urn:microsoft.com/office/officeart/2005/8/layout/target3"/>
    <dgm:cxn modelId="{6661B96D-ABE7-4867-8F9C-A83984E21910}" type="presOf" srcId="{39F8B381-5807-488E-AC22-73DD4140ED4A}" destId="{71045F8C-00FA-488E-A7BD-E2E6753D979D}" srcOrd="0" destOrd="0" presId="urn:microsoft.com/office/officeart/2005/8/layout/target3"/>
    <dgm:cxn modelId="{2DB1E554-94D1-44A6-A06D-AA12E3487335}" type="presOf" srcId="{019433A1-1324-4DE1-9E6F-32B851095F74}" destId="{E7297F21-D4FD-4A41-AE58-814D01A6B5E7}" srcOrd="1" destOrd="0" presId="urn:microsoft.com/office/officeart/2005/8/layout/target3"/>
    <dgm:cxn modelId="{CF4C7E0E-3810-4113-88D1-8360010D0F64}" type="presOf" srcId="{EBC41103-E2E5-4D48-9B4B-425520D3D098}" destId="{3BA01B75-849B-4716-8BCD-084A86FF328F}" srcOrd="0" destOrd="0" presId="urn:microsoft.com/office/officeart/2005/8/layout/target3"/>
    <dgm:cxn modelId="{BEEA2938-77DA-4101-9EA7-0C42E42B494B}" type="presOf" srcId="{445C7998-7549-48B0-BD68-D4F0167F02E5}" destId="{BC35EE03-4121-4EF9-923D-7CB6D30D358D}" srcOrd="0" destOrd="0" presId="urn:microsoft.com/office/officeart/2005/8/layout/target3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9F400766-32C5-4E5D-ADDA-EB7B3F170DC2}" type="presOf" srcId="{445C7998-7549-48B0-BD68-D4F0167F02E5}" destId="{4D19AB04-24FA-40C2-B203-52AE3D15E171}" srcOrd="1" destOrd="0" presId="urn:microsoft.com/office/officeart/2005/8/layout/target3"/>
    <dgm:cxn modelId="{6F0C5FC1-6200-4B70-9095-F4EBE26DEFAC}" type="presOf" srcId="{EBC41103-E2E5-4D48-9B4B-425520D3D098}" destId="{A27B6496-BF1B-4384-9217-9659064D5D6A}" srcOrd="1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FDE107BB-9DD4-4B6D-98B1-08395BB6C286}" type="presOf" srcId="{FBBFC3EA-9D9D-4F3A-BEA6-9C2C0E46BF20}" destId="{643EA938-EDE0-4533-ACCC-D2BD6F3A527C}" srcOrd="0" destOrd="0" presId="urn:microsoft.com/office/officeart/2005/8/layout/target3"/>
    <dgm:cxn modelId="{85262E01-9863-4261-AD7A-C6435D43B2F5}" type="presOf" srcId="{FBBFC3EA-9D9D-4F3A-BEA6-9C2C0E46BF20}" destId="{832BF48F-0145-4429-9E02-8FCA946CCE9E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CEA4E701-E059-4B43-BE6D-8B443702C30A}" type="presParOf" srcId="{71045F8C-00FA-488E-A7BD-E2E6753D979D}" destId="{3577EC6B-C980-4F34-8C69-4365E7B8FC8C}" srcOrd="0" destOrd="0" presId="urn:microsoft.com/office/officeart/2005/8/layout/target3"/>
    <dgm:cxn modelId="{982B3E1A-122E-4402-A458-803A05740D6B}" type="presParOf" srcId="{71045F8C-00FA-488E-A7BD-E2E6753D979D}" destId="{6940EB87-DC1D-4BC3-9408-9AC2E1FFC039}" srcOrd="1" destOrd="0" presId="urn:microsoft.com/office/officeart/2005/8/layout/target3"/>
    <dgm:cxn modelId="{892B7232-BEFF-4F5F-9B0A-5511EFBD23B9}" type="presParOf" srcId="{71045F8C-00FA-488E-A7BD-E2E6753D979D}" destId="{BC35EE03-4121-4EF9-923D-7CB6D30D358D}" srcOrd="2" destOrd="0" presId="urn:microsoft.com/office/officeart/2005/8/layout/target3"/>
    <dgm:cxn modelId="{F9033BC9-1DD3-456E-A0BE-A11AB73598F8}" type="presParOf" srcId="{71045F8C-00FA-488E-A7BD-E2E6753D979D}" destId="{C95EEA27-3CBF-4645-A92D-9D8AF5C1CBFC}" srcOrd="3" destOrd="0" presId="urn:microsoft.com/office/officeart/2005/8/layout/target3"/>
    <dgm:cxn modelId="{CF0B35AD-616F-42A3-B38C-B2246402EFDE}" type="presParOf" srcId="{71045F8C-00FA-488E-A7BD-E2E6753D979D}" destId="{851BB866-B6AE-4566-893F-4C635BA974FC}" srcOrd="4" destOrd="0" presId="urn:microsoft.com/office/officeart/2005/8/layout/target3"/>
    <dgm:cxn modelId="{DB0F0BE8-97C9-401D-87B3-C1C4D548D85F}" type="presParOf" srcId="{71045F8C-00FA-488E-A7BD-E2E6753D979D}" destId="{643EA938-EDE0-4533-ACCC-D2BD6F3A527C}" srcOrd="5" destOrd="0" presId="urn:microsoft.com/office/officeart/2005/8/layout/target3"/>
    <dgm:cxn modelId="{BE91A619-7E6D-46D7-9EAB-9BD43190EDB9}" type="presParOf" srcId="{71045F8C-00FA-488E-A7BD-E2E6753D979D}" destId="{92F31B18-D66D-4CC7-89B9-378928DE877D}" srcOrd="6" destOrd="0" presId="urn:microsoft.com/office/officeart/2005/8/layout/target3"/>
    <dgm:cxn modelId="{A16B83C6-47EC-4BC8-BC26-79C282A130BE}" type="presParOf" srcId="{71045F8C-00FA-488E-A7BD-E2E6753D979D}" destId="{902074E1-B931-4618-97F1-FADBE82E9C3C}" srcOrd="7" destOrd="0" presId="urn:microsoft.com/office/officeart/2005/8/layout/target3"/>
    <dgm:cxn modelId="{B840A3CD-E316-4C31-A42E-3F9D3B7E90E3}" type="presParOf" srcId="{71045F8C-00FA-488E-A7BD-E2E6753D979D}" destId="{A3817367-F2BC-482F-8832-FA00B51DCCF3}" srcOrd="8" destOrd="0" presId="urn:microsoft.com/office/officeart/2005/8/layout/target3"/>
    <dgm:cxn modelId="{79D009D3-ADED-40CD-84E6-6AB7E4C34526}" type="presParOf" srcId="{71045F8C-00FA-488E-A7BD-E2E6753D979D}" destId="{2DD79E57-A63E-47D4-A1AB-6DF333476AD4}" srcOrd="9" destOrd="0" presId="urn:microsoft.com/office/officeart/2005/8/layout/target3"/>
    <dgm:cxn modelId="{8F92B4C7-7E30-40EF-9B92-C5ED97C2A416}" type="presParOf" srcId="{71045F8C-00FA-488E-A7BD-E2E6753D979D}" destId="{648967D3-ED80-4214-8D87-4E7012561E4A}" srcOrd="10" destOrd="0" presId="urn:microsoft.com/office/officeart/2005/8/layout/target3"/>
    <dgm:cxn modelId="{5D046FA7-5C81-4CE6-A470-893558A1B0A2}" type="presParOf" srcId="{71045F8C-00FA-488E-A7BD-E2E6753D979D}" destId="{9A9B6F4F-B6FF-4F2D-B640-A8473E589523}" srcOrd="11" destOrd="0" presId="urn:microsoft.com/office/officeart/2005/8/layout/target3"/>
    <dgm:cxn modelId="{2C13318F-F4A8-46C0-914A-EE2D13FFB238}" type="presParOf" srcId="{71045F8C-00FA-488E-A7BD-E2E6753D979D}" destId="{13BD0FAF-9F2C-4708-9E63-A8E8E5252943}" srcOrd="12" destOrd="0" presId="urn:microsoft.com/office/officeart/2005/8/layout/target3"/>
    <dgm:cxn modelId="{973C85FF-A046-470D-9CCD-AA5484FAA9D2}" type="presParOf" srcId="{71045F8C-00FA-488E-A7BD-E2E6753D979D}" destId="{6821E7C9-5E4B-45FA-8F82-01E6F26FAA25}" srcOrd="13" destOrd="0" presId="urn:microsoft.com/office/officeart/2005/8/layout/target3"/>
    <dgm:cxn modelId="{E5B85F06-5EE1-4020-8694-94C52DB3749B}" type="presParOf" srcId="{71045F8C-00FA-488E-A7BD-E2E6753D979D}" destId="{3BA01B75-849B-4716-8BCD-084A86FF328F}" srcOrd="14" destOrd="0" presId="urn:microsoft.com/office/officeart/2005/8/layout/target3"/>
    <dgm:cxn modelId="{758EB9C0-A97B-4082-A4B2-63E8113E8CC2}" type="presParOf" srcId="{71045F8C-00FA-488E-A7BD-E2E6753D979D}" destId="{4D19AB04-24FA-40C2-B203-52AE3D15E171}" srcOrd="15" destOrd="0" presId="urn:microsoft.com/office/officeart/2005/8/layout/target3"/>
    <dgm:cxn modelId="{55D5C010-932F-4796-ADC6-005E7B42A189}" type="presParOf" srcId="{71045F8C-00FA-488E-A7BD-E2E6753D979D}" destId="{832BF48F-0145-4429-9E02-8FCA946CCE9E}" srcOrd="16" destOrd="0" presId="urn:microsoft.com/office/officeart/2005/8/layout/target3"/>
    <dgm:cxn modelId="{DDA55FED-91C7-4D75-A97E-241797B98E6B}" type="presParOf" srcId="{71045F8C-00FA-488E-A7BD-E2E6753D979D}" destId="{E7297F21-D4FD-4A41-AE58-814D01A6B5E7}" srcOrd="17" destOrd="0" presId="urn:microsoft.com/office/officeart/2005/8/layout/target3"/>
    <dgm:cxn modelId="{C84FDDF1-9C98-4DD0-A597-7095A277C332}" type="presParOf" srcId="{71045F8C-00FA-488E-A7BD-E2E6753D979D}" destId="{59F530CB-4999-43B3-A00D-6AB53886BD77}" srcOrd="18" destOrd="0" presId="urn:microsoft.com/office/officeart/2005/8/layout/target3"/>
    <dgm:cxn modelId="{C3C4BDEC-9BCD-4135-AC91-0DA988E0E465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</a:t>
          </a:r>
          <a:r>
            <a:rPr lang="cs-CZ" sz="1800" kern="1200" dirty="0" smtClean="0"/>
            <a:t>MŠ a ZŠ,Veselí nad Moravou,</a:t>
          </a:r>
          <a:r>
            <a:rPr lang="cs-CZ" sz="1800" kern="1200" dirty="0" err="1" smtClean="0"/>
            <a:t>Kollárova</a:t>
          </a:r>
          <a:r>
            <a:rPr lang="cs-CZ" sz="1800" kern="1200" dirty="0" smtClean="0"/>
            <a:t> 1045 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Jana </a:t>
          </a:r>
          <a:r>
            <a:rPr lang="cs-CZ" sz="1800" kern="1200" dirty="0" err="1" smtClean="0"/>
            <a:t>Brákorová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VY_32_INOVACE_14/19_Republika a království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Téma:Republika a království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</a:t>
          </a:r>
          <a:r>
            <a:rPr lang="cs-CZ" sz="1800" kern="1200" dirty="0" smtClean="0"/>
            <a:t>projektu:CZ.1.07/1.4.00/21.0822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lumMod val="75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20.3.2013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13" Type="http://schemas.openxmlformats.org/officeDocument/2006/relationships/image" Target="../media/image13.jpeg"/><Relationship Id="rId3" Type="http://schemas.openxmlformats.org/officeDocument/2006/relationships/image" Target="../media/image3.jpeg"/><Relationship Id="rId7" Type="http://schemas.openxmlformats.org/officeDocument/2006/relationships/image" Target="../media/image7.jpeg"/><Relationship Id="rId12" Type="http://schemas.openxmlformats.org/officeDocument/2006/relationships/image" Target="../media/image12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jpeg"/><Relationship Id="rId11" Type="http://schemas.openxmlformats.org/officeDocument/2006/relationships/image" Target="../media/image11.jpeg"/><Relationship Id="rId5" Type="http://schemas.openxmlformats.org/officeDocument/2006/relationships/image" Target="../media/image5.jpeg"/><Relationship Id="rId15" Type="http://schemas.openxmlformats.org/officeDocument/2006/relationships/image" Target="../media/image15.jpeg"/><Relationship Id="rId10" Type="http://schemas.openxmlformats.org/officeDocument/2006/relationships/image" Target="../media/image10.jpeg"/><Relationship Id="rId4" Type="http://schemas.openxmlformats.org/officeDocument/2006/relationships/image" Target="../media/image4.jpeg"/><Relationship Id="rId9" Type="http://schemas.openxmlformats.org/officeDocument/2006/relationships/image" Target="../media/image9.jpeg"/><Relationship Id="rId14" Type="http://schemas.openxmlformats.org/officeDocument/2006/relationships/image" Target="../media/image14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wmf"/><Relationship Id="rId2" Type="http://schemas.openxmlformats.org/officeDocument/2006/relationships/image" Target="../media/image16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7" Type="http://schemas.openxmlformats.org/officeDocument/2006/relationships/image" Target="../media/image23.wmf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2.wmf"/><Relationship Id="rId5" Type="http://schemas.openxmlformats.org/officeDocument/2006/relationships/image" Target="../media/image21.wmf"/><Relationship Id="rId4" Type="http://schemas.openxmlformats.org/officeDocument/2006/relationships/image" Target="../media/image20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image" Target="../media/image24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image" Target="../media/image26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8.wmf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4047604823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Materiál je určen pro výuku předmětu Občanská výchova- 6.ročník na základní škole praktické</a:t>
            </a:r>
          </a:p>
          <a:p>
            <a:r>
              <a:rPr lang="cs-CZ" dirty="0" smtClean="0"/>
              <a:t>Doba vzniku únor 2013</a:t>
            </a:r>
          </a:p>
          <a:p>
            <a:r>
              <a:rPr lang="cs-CZ" dirty="0" smtClean="0"/>
              <a:t>Ověřeno 19. 3. 2013</a:t>
            </a:r>
          </a:p>
          <a:p>
            <a:r>
              <a:rPr lang="cs-CZ" dirty="0" smtClean="0"/>
              <a:t>Žáky učivo zaujalo, projevovali vlastní znalosti, učivo chápali dobře</a:t>
            </a:r>
          </a:p>
          <a:p>
            <a:r>
              <a:rPr lang="cs-CZ" dirty="0" smtClean="0"/>
              <a:t>Určeno pro procvičování učiva a práci </a:t>
            </a:r>
            <a:r>
              <a:rPr lang="cs-CZ" dirty="0" smtClean="0"/>
              <a:t>                        s </a:t>
            </a:r>
            <a:r>
              <a:rPr lang="cs-CZ" dirty="0" smtClean="0"/>
              <a:t>interaktivní tabulí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10229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714348" y="2643182"/>
            <a:ext cx="7900369" cy="110799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6600" b="1" i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Republika a království</a:t>
            </a:r>
            <a:endParaRPr lang="cs-CZ" sz="6600" b="1" i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7170" name="Picture 2" descr="C:\Documents and Settings\Janča\Local Settings\Temporary Internet Files\Content.IE5\XR0GF98I\MP900362655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4282" y="857232"/>
            <a:ext cx="2071702" cy="1381135"/>
          </a:xfrm>
          <a:prstGeom prst="rect">
            <a:avLst/>
          </a:prstGeom>
          <a:noFill/>
        </p:spPr>
      </p:pic>
      <p:pic>
        <p:nvPicPr>
          <p:cNvPr id="7171" name="Picture 3" descr="C:\Documents and Settings\Janča\Local Settings\Temporary Internet Files\Content.IE5\SWEZ0F4X\MP900400797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715140" y="142852"/>
            <a:ext cx="2214578" cy="1771663"/>
          </a:xfrm>
          <a:prstGeom prst="rect">
            <a:avLst/>
          </a:prstGeom>
          <a:noFill/>
        </p:spPr>
      </p:pic>
      <p:pic>
        <p:nvPicPr>
          <p:cNvPr id="7172" name="Picture 4" descr="C:\Documents and Settings\Janča\Local Settings\Temporary Internet Files\Content.IE5\C8IOKQEB\MP900400667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4282" y="3714752"/>
            <a:ext cx="1285884" cy="1285884"/>
          </a:xfrm>
          <a:prstGeom prst="rect">
            <a:avLst/>
          </a:prstGeom>
          <a:noFill/>
        </p:spPr>
      </p:pic>
      <p:pic>
        <p:nvPicPr>
          <p:cNvPr id="7173" name="Picture 5" descr="C:\Documents and Settings\Janča\Local Settings\Temporary Internet Files\Content.IE5\C8IOKQEB\MP900400800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571736" y="142852"/>
            <a:ext cx="1500198" cy="1200159"/>
          </a:xfrm>
          <a:prstGeom prst="rect">
            <a:avLst/>
          </a:prstGeom>
          <a:noFill/>
        </p:spPr>
      </p:pic>
      <p:pic>
        <p:nvPicPr>
          <p:cNvPr id="7174" name="Picture 6" descr="C:\Documents and Settings\Janča\Local Settings\Temporary Internet Files\Content.IE5\DH61TMDE\MP900362785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214546" y="3714752"/>
            <a:ext cx="1857388" cy="1349702"/>
          </a:xfrm>
          <a:prstGeom prst="rect">
            <a:avLst/>
          </a:prstGeom>
          <a:noFill/>
        </p:spPr>
      </p:pic>
      <p:pic>
        <p:nvPicPr>
          <p:cNvPr id="7175" name="Picture 7" descr="C:\Documents and Settings\Janča\Local Settings\Temporary Internet Files\Content.IE5\XR0GF98I\MP900362754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000892" y="3643314"/>
            <a:ext cx="1613740" cy="1288303"/>
          </a:xfrm>
          <a:prstGeom prst="rect">
            <a:avLst/>
          </a:prstGeom>
          <a:noFill/>
        </p:spPr>
      </p:pic>
      <p:pic>
        <p:nvPicPr>
          <p:cNvPr id="7176" name="Picture 8" descr="C:\Documents and Settings\Janča\Local Settings\Temporary Internet Files\Content.IE5\XR0GF98I\MP900362838[1]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4357686" y="5500702"/>
            <a:ext cx="1685924" cy="1053703"/>
          </a:xfrm>
          <a:prstGeom prst="rect">
            <a:avLst/>
          </a:prstGeom>
          <a:noFill/>
        </p:spPr>
      </p:pic>
      <p:pic>
        <p:nvPicPr>
          <p:cNvPr id="7177" name="Picture 9" descr="C:\Documents and Settings\Janča\Local Settings\Temporary Internet Files\Content.IE5\XR0GF98I\MP900362825[1].jp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214282" y="5357826"/>
            <a:ext cx="1828800" cy="1219200"/>
          </a:xfrm>
          <a:prstGeom prst="rect">
            <a:avLst/>
          </a:prstGeom>
          <a:noFill/>
        </p:spPr>
      </p:pic>
      <p:pic>
        <p:nvPicPr>
          <p:cNvPr id="7178" name="Picture 10" descr="C:\Documents and Settings\Janča\Local Settings\Temporary Internet Files\Content.IE5\DH61TMDE\MP900362708[1].jpg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4500562" y="3786190"/>
            <a:ext cx="1614486" cy="1073633"/>
          </a:xfrm>
          <a:prstGeom prst="rect">
            <a:avLst/>
          </a:prstGeom>
          <a:noFill/>
        </p:spPr>
      </p:pic>
      <p:pic>
        <p:nvPicPr>
          <p:cNvPr id="7179" name="Picture 11" descr="C:\Documents and Settings\Janča\Local Settings\Temporary Internet Files\Content.IE5\C8IOKQEB\MP900400803[1].jpg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2285984" y="5214950"/>
            <a:ext cx="1814368" cy="1451495"/>
          </a:xfrm>
          <a:prstGeom prst="rect">
            <a:avLst/>
          </a:prstGeom>
          <a:noFill/>
        </p:spPr>
      </p:pic>
      <p:pic>
        <p:nvPicPr>
          <p:cNvPr id="7180" name="Picture 12" descr="C:\Documents and Settings\Janča\Local Settings\Temporary Internet Files\Content.IE5\SWEZ0F4X\MP900362682[1].jpg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4500562" y="214290"/>
            <a:ext cx="1900238" cy="1136976"/>
          </a:xfrm>
          <a:prstGeom prst="rect">
            <a:avLst/>
          </a:prstGeom>
          <a:noFill/>
        </p:spPr>
      </p:pic>
      <p:pic>
        <p:nvPicPr>
          <p:cNvPr id="7181" name="Picture 13" descr="C:\Documents and Settings\Janča\Local Settings\Temporary Internet Files\Content.IE5\SWEZ0F4X\MP900362684[1].jpg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2571736" y="1714488"/>
            <a:ext cx="1543048" cy="1028699"/>
          </a:xfrm>
          <a:prstGeom prst="rect">
            <a:avLst/>
          </a:prstGeom>
          <a:noFill/>
        </p:spPr>
      </p:pic>
      <p:pic>
        <p:nvPicPr>
          <p:cNvPr id="7182" name="Picture 14" descr="C:\Documents and Settings\Janča\Local Settings\Temporary Internet Files\Content.IE5\C8IOKQEB\MP900400811[1].jp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4714876" y="1571612"/>
            <a:ext cx="1528616" cy="1222893"/>
          </a:xfrm>
          <a:prstGeom prst="rect">
            <a:avLst/>
          </a:prstGeom>
          <a:noFill/>
        </p:spPr>
      </p:pic>
      <p:pic>
        <p:nvPicPr>
          <p:cNvPr id="7183" name="Picture 15" descr="C:\Documents and Settings\Janča\Local Settings\Temporary Internet Files\Content.IE5\XR0GF98I\MP900362652[1].jpg"/>
          <p:cNvPicPr>
            <a:picLocks noChangeAspect="1" noChangeArrowheads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6215074" y="5214950"/>
            <a:ext cx="2686056" cy="133855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 republice bývá většinou </a:t>
            </a:r>
            <a:r>
              <a:rPr lang="cs-CZ" dirty="0" smtClean="0">
                <a:solidFill>
                  <a:srgbClr val="FF0000"/>
                </a:solidFill>
              </a:rPr>
              <a:t>demokracie</a:t>
            </a:r>
          </a:p>
          <a:p>
            <a:r>
              <a:rPr lang="cs-CZ" dirty="0" smtClean="0"/>
              <a:t>Demokracie je cizí slovo, které se dá přeložit jako </a:t>
            </a:r>
            <a:r>
              <a:rPr lang="cs-CZ" dirty="0" smtClean="0">
                <a:solidFill>
                  <a:srgbClr val="FF0000"/>
                </a:solidFill>
              </a:rPr>
              <a:t>vláda lidu</a:t>
            </a:r>
          </a:p>
          <a:p>
            <a:r>
              <a:rPr lang="cs-CZ" dirty="0" smtClean="0"/>
              <a:t>V demokracii nevládne panovník, ale lid pomocí zákonů, které vytváří jeho zástupci </a:t>
            </a:r>
            <a:r>
              <a:rPr lang="cs-CZ" dirty="0" smtClean="0"/>
              <a:t>               v </a:t>
            </a:r>
            <a:r>
              <a:rPr lang="cs-CZ" dirty="0" smtClean="0">
                <a:solidFill>
                  <a:srgbClr val="FF0000"/>
                </a:solidFill>
              </a:rPr>
              <a:t>parlamentu</a:t>
            </a:r>
          </a:p>
          <a:p>
            <a:r>
              <a:rPr lang="cs-CZ" dirty="0" smtClean="0"/>
              <a:t>Republikou je například </a:t>
            </a:r>
            <a:r>
              <a:rPr lang="cs-CZ" dirty="0" smtClean="0">
                <a:solidFill>
                  <a:srgbClr val="FF0000"/>
                </a:solidFill>
              </a:rPr>
              <a:t>Česká republika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2500298" y="428604"/>
            <a:ext cx="337848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Republika</a:t>
            </a:r>
            <a:endParaRPr lang="cs-CZ" sz="5400" b="1" cap="none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pic>
        <p:nvPicPr>
          <p:cNvPr id="1034" name="Picture 10" descr="C:\Documents and Settings\Janča\Local Settings\Temporary Internet Files\Content.IE5\SWEZ0F4X\MC900351745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143768" y="357166"/>
            <a:ext cx="1428760" cy="1455649"/>
          </a:xfrm>
          <a:prstGeom prst="rect">
            <a:avLst/>
          </a:prstGeom>
          <a:noFill/>
        </p:spPr>
      </p:pic>
      <p:pic>
        <p:nvPicPr>
          <p:cNvPr id="6146" name="Picture 2" descr="C:\Documents and Settings\Janča\Local Settings\Temporary Internet Files\Content.IE5\DH61TMDE\MC900001203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58016" y="5357826"/>
            <a:ext cx="2000591" cy="134458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 demokratickém státě není moc v rukou jednoho člověka, ale je rozdělena</a:t>
            </a:r>
          </a:p>
          <a:p>
            <a:r>
              <a:rPr lang="cs-CZ" dirty="0" smtClean="0"/>
              <a:t>Zákony vydává parlament</a:t>
            </a:r>
          </a:p>
          <a:p>
            <a:r>
              <a:rPr lang="cs-CZ" dirty="0" smtClean="0"/>
              <a:t>Stát řídí vláda a prezident</a:t>
            </a:r>
          </a:p>
          <a:p>
            <a:r>
              <a:rPr lang="cs-CZ" dirty="0" smtClean="0"/>
              <a:t>Hádky a spory řeší nezávislé soudy</a:t>
            </a:r>
            <a:endParaRPr lang="cs-CZ" dirty="0"/>
          </a:p>
        </p:txBody>
      </p:sp>
      <p:pic>
        <p:nvPicPr>
          <p:cNvPr id="2050" name="Picture 2" descr="C:\Documents and Settings\Janča\Local Settings\Temporary Internet Files\Content.IE5\SWEZ0F4X\MP900425474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5720" y="5143512"/>
            <a:ext cx="2071702" cy="1380595"/>
          </a:xfrm>
          <a:prstGeom prst="rect">
            <a:avLst/>
          </a:prstGeom>
          <a:noFill/>
        </p:spPr>
      </p:pic>
      <p:pic>
        <p:nvPicPr>
          <p:cNvPr id="2053" name="Picture 5" descr="C:\Documents and Settings\Janča\Local Settings\Temporary Internet Files\Content.IE5\XR0GF98I\MP900428057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143768" y="4786322"/>
            <a:ext cx="1810483" cy="1835579"/>
          </a:xfrm>
          <a:prstGeom prst="rect">
            <a:avLst/>
          </a:prstGeom>
          <a:noFill/>
        </p:spPr>
      </p:pic>
      <p:pic>
        <p:nvPicPr>
          <p:cNvPr id="2055" name="Picture 7" descr="C:\Documents and Settings\Janča\Local Settings\Temporary Internet Files\Content.IE5\C8IOKQEB\MP900385346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500958" y="2285992"/>
            <a:ext cx="1357322" cy="1900251"/>
          </a:xfrm>
          <a:prstGeom prst="rect">
            <a:avLst/>
          </a:prstGeom>
          <a:noFill/>
        </p:spPr>
      </p:pic>
      <p:pic>
        <p:nvPicPr>
          <p:cNvPr id="2057" name="Picture 9" descr="C:\Documents and Settings\Janča\Local Settings\Temporary Internet Files\Content.IE5\SWEZ0F4X\MC900039401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929058" y="5143512"/>
            <a:ext cx="1583513" cy="1453355"/>
          </a:xfrm>
          <a:prstGeom prst="rect">
            <a:avLst/>
          </a:prstGeom>
          <a:noFill/>
        </p:spPr>
      </p:pic>
      <p:pic>
        <p:nvPicPr>
          <p:cNvPr id="2059" name="Picture 11" descr="C:\Documents and Settings\Janča\Local Settings\Temporary Internet Files\Content.IE5\DH61TMDE\MC900287184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14282" y="214290"/>
            <a:ext cx="1867845" cy="1442080"/>
          </a:xfrm>
          <a:prstGeom prst="rect">
            <a:avLst/>
          </a:prstGeom>
          <a:noFill/>
        </p:spPr>
      </p:pic>
      <p:pic>
        <p:nvPicPr>
          <p:cNvPr id="2060" name="Picture 12" descr="C:\Documents and Settings\Janča\Local Settings\Temporary Internet Files\Content.IE5\C8IOKQEB\MC900440225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929586" y="214290"/>
            <a:ext cx="746126" cy="114471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V království vládne </a:t>
            </a:r>
            <a:r>
              <a:rPr lang="cs-CZ" dirty="0" smtClean="0">
                <a:solidFill>
                  <a:srgbClr val="FF0000"/>
                </a:solidFill>
              </a:rPr>
              <a:t>monarchie</a:t>
            </a:r>
          </a:p>
          <a:p>
            <a:endParaRPr lang="cs-CZ" dirty="0" smtClean="0">
              <a:solidFill>
                <a:srgbClr val="FF0000"/>
              </a:solidFill>
            </a:endParaRPr>
          </a:p>
          <a:p>
            <a:r>
              <a:rPr lang="cs-CZ" dirty="0" smtClean="0"/>
              <a:t>Veškerou moc má ve svých rukou </a:t>
            </a:r>
            <a:r>
              <a:rPr lang="cs-CZ" dirty="0" smtClean="0">
                <a:solidFill>
                  <a:srgbClr val="FF0000"/>
                </a:solidFill>
              </a:rPr>
              <a:t>panovník</a:t>
            </a:r>
          </a:p>
          <a:p>
            <a:endParaRPr lang="cs-CZ" dirty="0" smtClean="0">
              <a:solidFill>
                <a:srgbClr val="FF0000"/>
              </a:solidFill>
            </a:endParaRPr>
          </a:p>
          <a:p>
            <a:r>
              <a:rPr lang="cs-CZ" dirty="0" smtClean="0"/>
              <a:t>Panovník vydává zákony, řídí stát a je nejvyšším soudcem</a:t>
            </a:r>
          </a:p>
          <a:p>
            <a:endParaRPr lang="cs-CZ" dirty="0" smtClean="0"/>
          </a:p>
          <a:p>
            <a:r>
              <a:rPr lang="cs-CZ" dirty="0" smtClean="0"/>
              <a:t>Jeho moc je neomezená</a:t>
            </a:r>
          </a:p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786050" y="357166"/>
            <a:ext cx="299870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Království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1026" name="Picture 2" descr="C:\Documents and Settings\Janča\Local Settings\Temporary Internet Files\Content.IE5\XR0GF98I\MC90039146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929322" y="214290"/>
            <a:ext cx="1339828" cy="1232265"/>
          </a:xfrm>
          <a:prstGeom prst="rect">
            <a:avLst/>
          </a:prstGeom>
          <a:noFill/>
        </p:spPr>
      </p:pic>
      <p:pic>
        <p:nvPicPr>
          <p:cNvPr id="3074" name="Picture 2" descr="C:\Documents and Settings\Janča\Local Settings\Temporary Internet Files\Content.IE5\XR0GF98I\MP900425263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072330" y="4572008"/>
            <a:ext cx="1436587" cy="180942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Tato podoba království byla běžná </a:t>
            </a:r>
            <a:r>
              <a:rPr lang="cs-CZ" dirty="0" smtClean="0"/>
              <a:t>                            ve </a:t>
            </a:r>
            <a:r>
              <a:rPr lang="cs-CZ" dirty="0" smtClean="0"/>
              <a:t>středověku</a:t>
            </a:r>
          </a:p>
          <a:p>
            <a:r>
              <a:rPr lang="cs-CZ" dirty="0" smtClean="0"/>
              <a:t>Postupem času se král musel o svoji moc dělit a království se tak krůček po krůčku přibližovalo k republice</a:t>
            </a:r>
          </a:p>
          <a:p>
            <a:r>
              <a:rPr lang="cs-CZ" dirty="0" smtClean="0"/>
              <a:t>V současné době je v Evropě jen několik </a:t>
            </a:r>
            <a:r>
              <a:rPr lang="cs-CZ" dirty="0" smtClean="0"/>
              <a:t>království - </a:t>
            </a:r>
            <a:r>
              <a:rPr lang="cs-CZ" dirty="0" smtClean="0"/>
              <a:t>např. </a:t>
            </a:r>
            <a:r>
              <a:rPr lang="cs-CZ" dirty="0" smtClean="0">
                <a:solidFill>
                  <a:srgbClr val="FF0000"/>
                </a:solidFill>
              </a:rPr>
              <a:t>Velká Británie</a:t>
            </a:r>
            <a:r>
              <a:rPr lang="cs-CZ" dirty="0" smtClean="0"/>
              <a:t>, </a:t>
            </a:r>
            <a:r>
              <a:rPr lang="cs-CZ" dirty="0" smtClean="0">
                <a:solidFill>
                  <a:srgbClr val="FF0000"/>
                </a:solidFill>
              </a:rPr>
              <a:t>Španělsko, Nizozemí, Švédsko</a:t>
            </a:r>
          </a:p>
          <a:p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1026" name="Picture 2" descr="C:\Documents and Settings\Janča\Local Settings\Temporary Internet Files\Content.IE5\SWEZ0F4X\MC90041165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715272" y="4857760"/>
            <a:ext cx="1268443" cy="1719324"/>
          </a:xfrm>
          <a:prstGeom prst="rect">
            <a:avLst/>
          </a:prstGeom>
          <a:noFill/>
        </p:spPr>
      </p:pic>
      <p:pic>
        <p:nvPicPr>
          <p:cNvPr id="1027" name="Picture 3" descr="C:\Documents and Settings\Janča\Local Settings\Temporary Internet Files\Content.IE5\C8IOKQEB\MP900400900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72396" y="571480"/>
            <a:ext cx="1257158" cy="1881289"/>
          </a:xfrm>
          <a:prstGeom prst="rect">
            <a:avLst/>
          </a:prstGeom>
          <a:noFill/>
        </p:spPr>
      </p:pic>
      <p:pic>
        <p:nvPicPr>
          <p:cNvPr id="1031" name="Picture 7" descr="C:\Documents and Settings\Janča\Local Settings\Temporary Internet Files\Content.IE5\DH61TMDE\MC900383140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4282" y="500042"/>
            <a:ext cx="1143008" cy="98078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Stát může mít podobu demokracie nebo monarchie</a:t>
            </a:r>
          </a:p>
          <a:p>
            <a:r>
              <a:rPr lang="cs-CZ" dirty="0" smtClean="0"/>
              <a:t>V demokracii vládne lid, zákony vydávají jeho zástupci a soudy soudí</a:t>
            </a:r>
          </a:p>
          <a:p>
            <a:r>
              <a:rPr lang="cs-CZ" dirty="0" smtClean="0"/>
              <a:t>V království vládne, soudí i vydává zákony panovník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071538" y="357166"/>
            <a:ext cx="611641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FFFFFF">
                        <a:tint val="40000"/>
                        <a:satMod val="250000"/>
                      </a:srgbClr>
                    </a:gs>
                    <a:gs pos="9000">
                      <a:srgbClr val="FFFFFF">
                        <a:tint val="52000"/>
                        <a:satMod val="300000"/>
                      </a:srgbClr>
                    </a:gs>
                    <a:gs pos="50000">
                      <a:srgbClr val="FFFFFF">
                        <a:shade val="20000"/>
                        <a:satMod val="300000"/>
                      </a:srgbClr>
                    </a:gs>
                    <a:gs pos="79000">
                      <a:srgbClr val="FFFFFF">
                        <a:tint val="52000"/>
                        <a:satMod val="300000"/>
                      </a:srgbClr>
                    </a:gs>
                    <a:gs pos="100000">
                      <a:srgbClr val="FFFFFF">
                        <a:tint val="40000"/>
                        <a:satMod val="250000"/>
                      </a:srgbClr>
                    </a:gs>
                  </a:gsLst>
                  <a:lin ang="5400000"/>
                </a:gradFill>
                <a:effectLst/>
              </a:rPr>
              <a:t>Co jsme se dozvěděli</a:t>
            </a:r>
            <a:endParaRPr lang="cs-CZ" sz="5400" b="1" cap="none" spc="0" dirty="0">
              <a:ln w="10541" cmpd="sng">
                <a:solidFill>
                  <a:srgbClr val="7D7D7D">
                    <a:tint val="100000"/>
                    <a:shade val="100000"/>
                    <a:satMod val="110000"/>
                  </a:srgbClr>
                </a:solidFill>
                <a:prstDash val="solid"/>
              </a:ln>
              <a:gradFill>
                <a:gsLst>
                  <a:gs pos="0">
                    <a:srgbClr val="FFFFFF">
                      <a:tint val="40000"/>
                      <a:satMod val="250000"/>
                    </a:srgbClr>
                  </a:gs>
                  <a:gs pos="9000">
                    <a:srgbClr val="FFFFFF">
                      <a:tint val="52000"/>
                      <a:satMod val="300000"/>
                    </a:srgbClr>
                  </a:gs>
                  <a:gs pos="50000">
                    <a:srgbClr val="FFFFFF">
                      <a:shade val="20000"/>
                      <a:satMod val="300000"/>
                    </a:srgbClr>
                  </a:gs>
                  <a:gs pos="79000">
                    <a:srgbClr val="FFFFFF">
                      <a:tint val="52000"/>
                      <a:satMod val="300000"/>
                    </a:srgbClr>
                  </a:gs>
                  <a:gs pos="100000">
                    <a:srgbClr val="FFFFFF">
                      <a:tint val="40000"/>
                      <a:satMod val="250000"/>
                    </a:srgbClr>
                  </a:gs>
                </a:gsLst>
                <a:lin ang="5400000"/>
              </a:gra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857224" y="285728"/>
            <a:ext cx="696190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Správně přiřaďte pojmy</a:t>
            </a:r>
            <a:endParaRPr lang="cs-CZ" sz="54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642910" y="5857892"/>
          <a:ext cx="1500198" cy="457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00198"/>
              </a:tblGrid>
              <a:tr h="428628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Republika</a:t>
                      </a:r>
                      <a:endParaRPr lang="cs-CZ" sz="2400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8" name="Tabulka 7"/>
          <p:cNvGraphicFramePr>
            <a:graphicFrameLocks noGrp="1"/>
          </p:cNvGraphicFramePr>
          <p:nvPr/>
        </p:nvGraphicFramePr>
        <p:xfrm>
          <a:off x="6500826" y="5857892"/>
          <a:ext cx="1500198" cy="457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00198"/>
              </a:tblGrid>
              <a:tr h="428628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Království</a:t>
                      </a:r>
                      <a:endParaRPr lang="cs-CZ" sz="24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0" name="TextovéPole 9"/>
          <p:cNvSpPr txBox="1"/>
          <p:nvPr/>
        </p:nvSpPr>
        <p:spPr>
          <a:xfrm>
            <a:off x="785786" y="1857364"/>
            <a:ext cx="119321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Prezident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857884" y="1785926"/>
            <a:ext cx="128496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Parlament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928662" y="2500306"/>
            <a:ext cx="116313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Panovník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857356" y="3500438"/>
            <a:ext cx="145822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Demokracie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3643306" y="1571612"/>
            <a:ext cx="133677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Monarchie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2643174" y="2571744"/>
            <a:ext cx="166148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Velká Británie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5929322" y="3071810"/>
            <a:ext cx="186185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Česká republika</a:t>
            </a:r>
            <a:endParaRPr lang="cs-CZ" sz="20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Co znamená demokracie?</a:t>
            </a:r>
          </a:p>
          <a:p>
            <a:r>
              <a:rPr lang="cs-CZ" dirty="0" smtClean="0"/>
              <a:t>Kdo vládne v demokracii?</a:t>
            </a:r>
          </a:p>
          <a:p>
            <a:r>
              <a:rPr lang="cs-CZ" dirty="0" smtClean="0"/>
              <a:t>Kdo vládne v monarchii?</a:t>
            </a:r>
          </a:p>
          <a:p>
            <a:r>
              <a:rPr lang="cs-CZ" dirty="0" smtClean="0"/>
              <a:t>Kdo soudí v monarchii?</a:t>
            </a:r>
          </a:p>
          <a:p>
            <a:r>
              <a:rPr lang="cs-CZ" dirty="0" smtClean="0"/>
              <a:t>Jaké znáš království v Evropě?</a:t>
            </a:r>
          </a:p>
          <a:p>
            <a:r>
              <a:rPr lang="cs-CZ" dirty="0" smtClean="0"/>
              <a:t>Znáš jinou republiku, než je Česká republika?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214414" y="285728"/>
            <a:ext cx="561455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Odpověz na otázky</a:t>
            </a:r>
            <a:endParaRPr lang="cs-CZ" sz="54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www.office.</a:t>
            </a:r>
            <a:r>
              <a:rPr lang="cs-CZ" smtClean="0"/>
              <a:t>microsoft.com</a:t>
            </a:r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3214678" y="357166"/>
            <a:ext cx="201779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FFFFFF">
                        <a:tint val="40000"/>
                        <a:satMod val="250000"/>
                      </a:srgbClr>
                    </a:gs>
                    <a:gs pos="9000">
                      <a:srgbClr val="FFFFFF">
                        <a:tint val="52000"/>
                        <a:satMod val="300000"/>
                      </a:srgbClr>
                    </a:gs>
                    <a:gs pos="50000">
                      <a:srgbClr val="FFFFFF">
                        <a:shade val="20000"/>
                        <a:satMod val="300000"/>
                      </a:srgbClr>
                    </a:gs>
                    <a:gs pos="79000">
                      <a:srgbClr val="FFFFFF">
                        <a:tint val="52000"/>
                        <a:satMod val="300000"/>
                      </a:srgbClr>
                    </a:gs>
                    <a:gs pos="100000">
                      <a:srgbClr val="FFFFFF">
                        <a:tint val="40000"/>
                        <a:satMod val="250000"/>
                      </a:srgbClr>
                    </a:gs>
                  </a:gsLst>
                  <a:lin ang="5400000"/>
                </a:gradFill>
                <a:effectLst/>
              </a:rPr>
              <a:t>Zdroje</a:t>
            </a:r>
            <a:endParaRPr lang="cs-CZ" sz="5400" b="1" cap="none" spc="0" dirty="0">
              <a:ln w="10541" cmpd="sng">
                <a:solidFill>
                  <a:srgbClr val="7D7D7D">
                    <a:tint val="100000"/>
                    <a:shade val="100000"/>
                    <a:satMod val="110000"/>
                  </a:srgbClr>
                </a:solidFill>
                <a:prstDash val="solid"/>
              </a:ln>
              <a:gradFill>
                <a:gsLst>
                  <a:gs pos="0">
                    <a:srgbClr val="FFFFFF">
                      <a:tint val="40000"/>
                      <a:satMod val="250000"/>
                    </a:srgbClr>
                  </a:gs>
                  <a:gs pos="9000">
                    <a:srgbClr val="FFFFFF">
                      <a:tint val="52000"/>
                      <a:satMod val="300000"/>
                    </a:srgbClr>
                  </a:gs>
                  <a:gs pos="50000">
                    <a:srgbClr val="FFFFFF">
                      <a:shade val="20000"/>
                      <a:satMod val="300000"/>
                    </a:srgbClr>
                  </a:gs>
                  <a:gs pos="79000">
                    <a:srgbClr val="FFFFFF">
                      <a:tint val="52000"/>
                      <a:satMod val="300000"/>
                    </a:srgbClr>
                  </a:gs>
                  <a:gs pos="100000">
                    <a:srgbClr val="FFFFFF">
                      <a:tint val="40000"/>
                      <a:satMod val="250000"/>
                    </a:srgbClr>
                  </a:gs>
                </a:gsLst>
                <a:lin ang="5400000"/>
              </a:gradFill>
              <a:effectLst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82</TotalTime>
  <Words>293</Words>
  <Application>Microsoft Office PowerPoint</Application>
  <PresentationFormat>Předvádění na obrazovce (4:3)</PresentationFormat>
  <Paragraphs>55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Snímek 1</vt:lpstr>
      <vt:lpstr>Anotace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cp:lastModifiedBy>Alena T.</cp:lastModifiedBy>
  <cp:revision>15</cp:revision>
  <dcterms:modified xsi:type="dcterms:W3CDTF">2013-03-20T08:12:49Z</dcterms:modified>
</cp:coreProperties>
</file>