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63" r:id="rId6"/>
    <p:sldId id="258" r:id="rId7"/>
    <p:sldId id="264" r:id="rId8"/>
    <p:sldId id="262" r:id="rId9"/>
    <p:sldId id="265" r:id="rId10"/>
    <p:sldId id="266" r:id="rId11"/>
    <p:sldId id="259" r:id="rId12"/>
    <p:sldId id="260" r:id="rId13"/>
    <p:sldId id="261" r:id="rId14"/>
    <p:sldId id="269" r:id="rId15"/>
    <p:sldId id="267" r:id="rId16"/>
    <p:sldId id="268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VY_32_INOVACE_14/20_Vlakové nádraží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Téma:Vlakové nádraží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DE3280-A1F9-47CA-BBB0-748A28810EED}" type="presOf" srcId="{019433A1-1324-4DE1-9E6F-32B851095F74}" destId="{E7297F21-D4FD-4A41-AE58-814D01A6B5E7}" srcOrd="1" destOrd="0" presId="urn:microsoft.com/office/officeart/2005/8/layout/target3"/>
    <dgm:cxn modelId="{EF5DC4AD-82ED-48F8-8856-7A3868243058}" type="presOf" srcId="{FBBFC3EA-9D9D-4F3A-BEA6-9C2C0E46BF20}" destId="{832BF48F-0145-4429-9E02-8FCA946CCE9E}" srcOrd="1" destOrd="0" presId="urn:microsoft.com/office/officeart/2005/8/layout/target3"/>
    <dgm:cxn modelId="{15AA47F9-6A88-4465-B4DA-71F63B976F6A}" type="presOf" srcId="{019433A1-1324-4DE1-9E6F-32B851095F74}" destId="{A3817367-F2BC-482F-8832-FA00B51DCCF3}" srcOrd="0" destOrd="0" presId="urn:microsoft.com/office/officeart/2005/8/layout/target3"/>
    <dgm:cxn modelId="{08163FF9-265F-427E-9460-278DB0E918CA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274D92D-1ADC-4AC1-8F62-62D1739098AC}" type="presOf" srcId="{EBC41103-E2E5-4D48-9B4B-425520D3D098}" destId="{A27B6496-BF1B-4384-9217-9659064D5D6A}" srcOrd="1" destOrd="0" presId="urn:microsoft.com/office/officeart/2005/8/layout/target3"/>
    <dgm:cxn modelId="{C583DC35-E73B-4AC0-AC69-9E8E5B82E951}" type="presOf" srcId="{C73C7642-F245-4585-8F88-243F9FAEF6CA}" destId="{59F530CB-4999-43B3-A00D-6AB53886BD77}" srcOrd="1" destOrd="0" presId="urn:microsoft.com/office/officeart/2005/8/layout/target3"/>
    <dgm:cxn modelId="{DEDB3DBA-54E2-4D2E-8F75-AC8DB1DDB014}" type="presOf" srcId="{FBBFC3EA-9D9D-4F3A-BEA6-9C2C0E46BF20}" destId="{643EA938-EDE0-4533-ACCC-D2BD6F3A527C}" srcOrd="0" destOrd="0" presId="urn:microsoft.com/office/officeart/2005/8/layout/target3"/>
    <dgm:cxn modelId="{F0695F53-169E-4CC0-AE1A-D6B4B382F5BE}" type="presOf" srcId="{445C7998-7549-48B0-BD68-D4F0167F02E5}" destId="{4D19AB04-24FA-40C2-B203-52AE3D15E171}" srcOrd="1" destOrd="0" presId="urn:microsoft.com/office/officeart/2005/8/layout/target3"/>
    <dgm:cxn modelId="{9D92B823-3A9D-4FD8-A5AD-4B492EB058D5}" type="presOf" srcId="{445C7998-7549-48B0-BD68-D4F0167F02E5}" destId="{BC35EE03-4121-4EF9-923D-7CB6D30D358D}" srcOrd="0" destOrd="0" presId="urn:microsoft.com/office/officeart/2005/8/layout/target3"/>
    <dgm:cxn modelId="{E20058FB-014B-40F4-A7D8-09CCE68FF39F}" type="presOf" srcId="{C73C7642-F245-4585-8F88-243F9FAEF6CA}" destId="{9A9B6F4F-B6FF-4F2D-B640-A8473E589523}" srcOrd="0" destOrd="0" presId="urn:microsoft.com/office/officeart/2005/8/layout/target3"/>
    <dgm:cxn modelId="{644DCBC8-56AC-41CF-B36E-381FF0316F15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F7A1DC0-D3B0-4B3F-9502-928AACC4B833}" type="presParOf" srcId="{71045F8C-00FA-488E-A7BD-E2E6753D979D}" destId="{3577EC6B-C980-4F34-8C69-4365E7B8FC8C}" srcOrd="0" destOrd="0" presId="urn:microsoft.com/office/officeart/2005/8/layout/target3"/>
    <dgm:cxn modelId="{232BFB2B-6482-428B-A8C6-E830B7550C36}" type="presParOf" srcId="{71045F8C-00FA-488E-A7BD-E2E6753D979D}" destId="{6940EB87-DC1D-4BC3-9408-9AC2E1FFC039}" srcOrd="1" destOrd="0" presId="urn:microsoft.com/office/officeart/2005/8/layout/target3"/>
    <dgm:cxn modelId="{6B673164-CD0B-4622-9DF9-323BC7587D42}" type="presParOf" srcId="{71045F8C-00FA-488E-A7BD-E2E6753D979D}" destId="{BC35EE03-4121-4EF9-923D-7CB6D30D358D}" srcOrd="2" destOrd="0" presId="urn:microsoft.com/office/officeart/2005/8/layout/target3"/>
    <dgm:cxn modelId="{DFAD93C0-C212-4ED7-87A4-3E66180017A9}" type="presParOf" srcId="{71045F8C-00FA-488E-A7BD-E2E6753D979D}" destId="{C95EEA27-3CBF-4645-A92D-9D8AF5C1CBFC}" srcOrd="3" destOrd="0" presId="urn:microsoft.com/office/officeart/2005/8/layout/target3"/>
    <dgm:cxn modelId="{37DBE643-BC51-4289-9201-DA9EBBA927D7}" type="presParOf" srcId="{71045F8C-00FA-488E-A7BD-E2E6753D979D}" destId="{851BB866-B6AE-4566-893F-4C635BA974FC}" srcOrd="4" destOrd="0" presId="urn:microsoft.com/office/officeart/2005/8/layout/target3"/>
    <dgm:cxn modelId="{3B0A37C7-2529-4C53-A8A6-3126746F1F45}" type="presParOf" srcId="{71045F8C-00FA-488E-A7BD-E2E6753D979D}" destId="{643EA938-EDE0-4533-ACCC-D2BD6F3A527C}" srcOrd="5" destOrd="0" presId="urn:microsoft.com/office/officeart/2005/8/layout/target3"/>
    <dgm:cxn modelId="{29A0FA63-39FE-46C0-B60E-4C564E1AF9D2}" type="presParOf" srcId="{71045F8C-00FA-488E-A7BD-E2E6753D979D}" destId="{92F31B18-D66D-4CC7-89B9-378928DE877D}" srcOrd="6" destOrd="0" presId="urn:microsoft.com/office/officeart/2005/8/layout/target3"/>
    <dgm:cxn modelId="{85629CBD-13E1-48ED-BBE0-03B60108C987}" type="presParOf" srcId="{71045F8C-00FA-488E-A7BD-E2E6753D979D}" destId="{902074E1-B931-4618-97F1-FADBE82E9C3C}" srcOrd="7" destOrd="0" presId="urn:microsoft.com/office/officeart/2005/8/layout/target3"/>
    <dgm:cxn modelId="{05B5DDC2-4A48-48CD-8D4C-F7DDA30F7693}" type="presParOf" srcId="{71045F8C-00FA-488E-A7BD-E2E6753D979D}" destId="{A3817367-F2BC-482F-8832-FA00B51DCCF3}" srcOrd="8" destOrd="0" presId="urn:microsoft.com/office/officeart/2005/8/layout/target3"/>
    <dgm:cxn modelId="{C2064F4F-DA23-4CF0-8C26-040972430893}" type="presParOf" srcId="{71045F8C-00FA-488E-A7BD-E2E6753D979D}" destId="{2DD79E57-A63E-47D4-A1AB-6DF333476AD4}" srcOrd="9" destOrd="0" presId="urn:microsoft.com/office/officeart/2005/8/layout/target3"/>
    <dgm:cxn modelId="{560A9992-3E21-4555-8C64-E614D70B9E1D}" type="presParOf" srcId="{71045F8C-00FA-488E-A7BD-E2E6753D979D}" destId="{648967D3-ED80-4214-8D87-4E7012561E4A}" srcOrd="10" destOrd="0" presId="urn:microsoft.com/office/officeart/2005/8/layout/target3"/>
    <dgm:cxn modelId="{EED2F73C-30AB-4AEA-BA39-6A79EC0BA769}" type="presParOf" srcId="{71045F8C-00FA-488E-A7BD-E2E6753D979D}" destId="{9A9B6F4F-B6FF-4F2D-B640-A8473E589523}" srcOrd="11" destOrd="0" presId="urn:microsoft.com/office/officeart/2005/8/layout/target3"/>
    <dgm:cxn modelId="{5E944C5E-3166-44EE-9D2A-CF114DE01E5D}" type="presParOf" srcId="{71045F8C-00FA-488E-A7BD-E2E6753D979D}" destId="{13BD0FAF-9F2C-4708-9E63-A8E8E5252943}" srcOrd="12" destOrd="0" presId="urn:microsoft.com/office/officeart/2005/8/layout/target3"/>
    <dgm:cxn modelId="{2D679CF8-16C9-4FD3-8E69-3E740B1445B1}" type="presParOf" srcId="{71045F8C-00FA-488E-A7BD-E2E6753D979D}" destId="{6821E7C9-5E4B-45FA-8F82-01E6F26FAA25}" srcOrd="13" destOrd="0" presId="urn:microsoft.com/office/officeart/2005/8/layout/target3"/>
    <dgm:cxn modelId="{631CAB67-4D6D-4D1B-B741-5EEEE354D07A}" type="presParOf" srcId="{71045F8C-00FA-488E-A7BD-E2E6753D979D}" destId="{3BA01B75-849B-4716-8BCD-084A86FF328F}" srcOrd="14" destOrd="0" presId="urn:microsoft.com/office/officeart/2005/8/layout/target3"/>
    <dgm:cxn modelId="{0E8EE428-BA12-4066-983E-F1E4A37458DE}" type="presParOf" srcId="{71045F8C-00FA-488E-A7BD-E2E6753D979D}" destId="{4D19AB04-24FA-40C2-B203-52AE3D15E171}" srcOrd="15" destOrd="0" presId="urn:microsoft.com/office/officeart/2005/8/layout/target3"/>
    <dgm:cxn modelId="{2B8F1462-42F1-4CC3-A062-B1C4D2C32BF6}" type="presParOf" srcId="{71045F8C-00FA-488E-A7BD-E2E6753D979D}" destId="{832BF48F-0145-4429-9E02-8FCA946CCE9E}" srcOrd="16" destOrd="0" presId="urn:microsoft.com/office/officeart/2005/8/layout/target3"/>
    <dgm:cxn modelId="{DFC8CF35-9F73-4552-8593-D73249FE1EFC}" type="presParOf" srcId="{71045F8C-00FA-488E-A7BD-E2E6753D979D}" destId="{E7297F21-D4FD-4A41-AE58-814D01A6B5E7}" srcOrd="17" destOrd="0" presId="urn:microsoft.com/office/officeart/2005/8/layout/target3"/>
    <dgm:cxn modelId="{3DBDA577-05CD-47DC-AA63-9F7B87F2C018}" type="presParOf" srcId="{71045F8C-00FA-488E-A7BD-E2E6753D979D}" destId="{59F530CB-4999-43B3-A00D-6AB53886BD77}" srcOrd="18" destOrd="0" presId="urn:microsoft.com/office/officeart/2005/8/layout/target3"/>
    <dgm:cxn modelId="{BB48DDB4-F9A7-490F-B3C2-163BE93FB056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VY_32_INOVACE_14/20_Vlakové nádraží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Téma:Vlakové nádraží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výchova- 6.ročník na základní škole praktické</a:t>
            </a:r>
          </a:p>
          <a:p>
            <a:r>
              <a:rPr lang="cs-CZ" dirty="0" smtClean="0"/>
              <a:t>Doba vzniku </a:t>
            </a:r>
            <a:r>
              <a:rPr lang="cs-CZ" dirty="0" smtClean="0"/>
              <a:t>leden 2013</a:t>
            </a:r>
            <a:endParaRPr lang="cs-CZ" dirty="0" smtClean="0"/>
          </a:p>
          <a:p>
            <a:r>
              <a:rPr lang="cs-CZ" dirty="0" smtClean="0"/>
              <a:t>Ověřeno 5. 2. 2013</a:t>
            </a:r>
          </a:p>
          <a:p>
            <a:r>
              <a:rPr lang="cs-CZ" dirty="0" smtClean="0"/>
              <a:t>Žáci reagovali se zájmem, učivo je zaujalo, kladené otázky zodpovídali správně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14414" y="357166"/>
            <a:ext cx="68996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Vlakové nádraží</a:t>
            </a:r>
            <a:endParaRPr lang="cs-CZ" sz="8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FF00"/>
              </a:solidFill>
              <a:effectLst/>
            </a:endParaRPr>
          </a:p>
        </p:txBody>
      </p:sp>
      <p:pic>
        <p:nvPicPr>
          <p:cNvPr id="1027" name="Picture 3" descr="C:\Users\pc\AppData\Local\Microsoft\Windows\Temporary Internet Files\Content.IE5\B1BXMNSA\MP900400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785926"/>
            <a:ext cx="3572035" cy="2380427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Y757X340\MP9003997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785926"/>
            <a:ext cx="3579843" cy="2385630"/>
          </a:xfrm>
          <a:prstGeom prst="rect">
            <a:avLst/>
          </a:prstGeom>
          <a:noFill/>
        </p:spPr>
      </p:pic>
      <p:pic>
        <p:nvPicPr>
          <p:cNvPr id="1031" name="Picture 7" descr="C:\Users\pc\AppData\Local\Microsoft\Windows\Temporary Internet Files\Content.IE5\5NL372MY\MP9004254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4237980"/>
            <a:ext cx="3643306" cy="24336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vlakovém nádraží si v pokladně zakoupíme </a:t>
            </a:r>
            <a:r>
              <a:rPr lang="cs-CZ" dirty="0" smtClean="0">
                <a:solidFill>
                  <a:srgbClr val="FF0000"/>
                </a:solidFill>
              </a:rPr>
              <a:t>jízdenku</a:t>
            </a:r>
          </a:p>
          <a:p>
            <a:r>
              <a:rPr lang="cs-CZ" dirty="0" smtClean="0"/>
              <a:t>Jízdenku lze zakoupit pro všechny vnitrostátní vlaky a většinu mezinárodních</a:t>
            </a:r>
          </a:p>
          <a:p>
            <a:r>
              <a:rPr lang="cs-CZ" dirty="0" smtClean="0"/>
              <a:t>Jízdenka platí pro vozy 2. třídy, ale za příplatek můžeme cestovat vozem 1. třídy</a:t>
            </a:r>
          </a:p>
          <a:p>
            <a:r>
              <a:rPr lang="cs-CZ" dirty="0" smtClean="0"/>
              <a:t>Vozy 1. třídy mají lepší a pohodlnější vybavení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71670" y="285728"/>
            <a:ext cx="48125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Vlakové nádraží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Jízdenku si musíme zakoupit i pro větší zavazadla, jako například jízdní kolo, nebo pro domácího mazlíčka (psa..)</a:t>
            </a:r>
          </a:p>
          <a:p>
            <a:r>
              <a:rPr lang="cs-CZ" dirty="0" smtClean="0"/>
              <a:t>Cena jízdenky závisí na délce trasy, druhu vlaku, třídě…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většině nádraží najdeme pokladnu</a:t>
            </a:r>
          </a:p>
          <a:p>
            <a:r>
              <a:rPr lang="cs-CZ" dirty="0" smtClean="0"/>
              <a:t>Na každém nádraží nebo zastávce je jízdní řád</a:t>
            </a:r>
          </a:p>
          <a:p>
            <a:r>
              <a:rPr lang="cs-CZ" dirty="0" smtClean="0"/>
              <a:t>Na větších nádražích můžeme najít například velkou ceduli s odjezdy a příjezdy, bufet, informační kancelář, toalety, ale i stánky se suvenýry nebo novinové stánky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7158" y="285728"/>
            <a:ext cx="8618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Co můžeme najít na nádraží?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Vlaky se dělí podle druhu přepravovaného nákladu na: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FF0000"/>
                </a:solidFill>
              </a:rPr>
              <a:t>Nákladní-</a:t>
            </a:r>
            <a:r>
              <a:rPr lang="cs-CZ" dirty="0" smtClean="0"/>
              <a:t>přepravují zboží, náklad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FF0000"/>
                </a:solidFill>
              </a:rPr>
              <a:t>Osobní (vlak osobní přepravy)-</a:t>
            </a:r>
            <a:r>
              <a:rPr lang="cs-CZ" dirty="0" smtClean="0"/>
              <a:t>přepravují osoby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FF0000"/>
                </a:solidFill>
              </a:rPr>
              <a:t>Smíšené-</a:t>
            </a:r>
            <a:r>
              <a:rPr lang="cs-CZ" dirty="0" smtClean="0"/>
              <a:t> přepravují osoby i náklad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57422" y="357166"/>
            <a:ext cx="36266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Druhy vlaků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Eurocity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mezinárodní, nejvyšší kvalita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Intercity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vnitrostátní, vysoká kvalita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EuroNight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noční vlaky, vysoká kvalita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Expres- </a:t>
            </a:r>
            <a:r>
              <a:rPr lang="cs-CZ" dirty="0" smtClean="0"/>
              <a:t>vnitrostátní, téměř nezastavují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Rychlíky- </a:t>
            </a:r>
            <a:r>
              <a:rPr lang="cs-CZ" dirty="0" smtClean="0"/>
              <a:t>vnitrostátní, zastavují ve velkých městech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Spěšné- </a:t>
            </a:r>
            <a:r>
              <a:rPr lang="cs-CZ" dirty="0" smtClean="0"/>
              <a:t>vnitrostátní, některé zastávky vynechávají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Osobní-</a:t>
            </a:r>
            <a:r>
              <a:rPr lang="cs-CZ" dirty="0" smtClean="0"/>
              <a:t>zastavují ve všech zastávkách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1472" y="428604"/>
            <a:ext cx="69285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Osobní vlaky se dělí na: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už víme, jízdenku koupíme u pokladny</a:t>
            </a:r>
          </a:p>
          <a:p>
            <a:r>
              <a:rPr lang="cs-CZ" dirty="0" smtClean="0"/>
              <a:t>Jízdenky mohou mít studentskou slevu, dětskou, důchodcovskou nebo pro invalidy- tyto slevy většinou bývají poloviční</a:t>
            </a:r>
          </a:p>
          <a:p>
            <a:r>
              <a:rPr lang="cs-CZ" dirty="0" smtClean="0"/>
              <a:t>Jízdenky kontroluje ve vlaku </a:t>
            </a:r>
            <a:r>
              <a:rPr lang="cs-CZ" dirty="0" smtClean="0">
                <a:solidFill>
                  <a:srgbClr val="FF0000"/>
                </a:solidFill>
              </a:rPr>
              <a:t>průvodčí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86050" y="285728"/>
            <a:ext cx="26031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Jízdenka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Jízdní řád bývá na všech nádražích nebo zastávkách</a:t>
            </a:r>
          </a:p>
          <a:p>
            <a:r>
              <a:rPr lang="cs-CZ" dirty="0" smtClean="0"/>
              <a:t>Jízdní řád najdeme i na internetu (</a:t>
            </a:r>
            <a:r>
              <a:rPr lang="cs-CZ" dirty="0" err="1" smtClean="0"/>
              <a:t>idos.cz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jízdním řádu jsou i různé značky, které nám řeknou informace o vlaku, kterým chceme jet: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Vlak, který jede v pracovní dny- zkřížené kladiva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Vlak, který jede o víkendu- číslo 6 v kolečku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Vlak, který jede v den pracovního klidu- křížek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57488" y="357166"/>
            <a:ext cx="28625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Jízdní řád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SC_01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142997" y="-1142998"/>
            <a:ext cx="6858001" cy="91440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Jaký vlak je </a:t>
            </a:r>
            <a:r>
              <a:rPr lang="cs-CZ" dirty="0" err="1" smtClean="0"/>
              <a:t>Eurocity</a:t>
            </a:r>
            <a:r>
              <a:rPr lang="cs-CZ" dirty="0" smtClean="0"/>
              <a:t>?</a:t>
            </a:r>
          </a:p>
          <a:p>
            <a:r>
              <a:rPr lang="cs-CZ" dirty="0" smtClean="0"/>
              <a:t>Co můžeme najít na nádraží?</a:t>
            </a:r>
          </a:p>
          <a:p>
            <a:r>
              <a:rPr lang="cs-CZ" dirty="0" smtClean="0"/>
              <a:t>Kdo kontroluje jízdenky?</a:t>
            </a:r>
          </a:p>
          <a:p>
            <a:r>
              <a:rPr lang="cs-CZ" dirty="0" smtClean="0"/>
              <a:t>Je Expres nákladní nebo osobní vlak?</a:t>
            </a:r>
          </a:p>
          <a:p>
            <a:r>
              <a:rPr lang="cs-CZ" dirty="0" smtClean="0"/>
              <a:t>Když jízdenka stojí 50 Kč, kolik bude stát dítě nebo důchodce?</a:t>
            </a:r>
          </a:p>
          <a:p>
            <a:r>
              <a:rPr lang="cs-CZ" dirty="0" smtClean="0"/>
              <a:t>Z jízdního řádu na předchozím obrázku rozhodni, v kolik hodin mohu jet, pokud je pátek 17:00 a chci jet do Veselí nad Moravou </a:t>
            </a:r>
          </a:p>
          <a:p>
            <a:r>
              <a:rPr lang="cs-CZ" dirty="0" smtClean="0"/>
              <a:t>Jaké máme druhy vlaků?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57554" y="285728"/>
            <a:ext cx="20562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433</Words>
  <Application>Microsoft Office PowerPoint</Application>
  <PresentationFormat>Předvádění na obrazovce (4:3)</PresentationFormat>
  <Paragraphs>59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Lord Brakyn</dc:creator>
  <cp:lastModifiedBy>Jana Brákorová</cp:lastModifiedBy>
  <cp:revision>17</cp:revision>
  <dcterms:created xsi:type="dcterms:W3CDTF">2013-03-04T19:38:17Z</dcterms:created>
  <dcterms:modified xsi:type="dcterms:W3CDTF">2013-03-19T11:38:59Z</dcterms:modified>
</cp:coreProperties>
</file>