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9" r:id="rId4"/>
    <p:sldId id="260" r:id="rId5"/>
    <p:sldId id="266" r:id="rId6"/>
    <p:sldId id="261" r:id="rId7"/>
    <p:sldId id="268" r:id="rId8"/>
    <p:sldId id="269" r:id="rId9"/>
    <p:sldId id="270" r:id="rId10"/>
    <p:sldId id="267" r:id="rId11"/>
    <p:sldId id="262" r:id="rId12"/>
    <p:sldId id="263" r:id="rId13"/>
    <p:sldId id="264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</a:t>
          </a:r>
          <a:r>
            <a:rPr lang="cs-CZ" dirty="0" smtClean="0"/>
            <a:t>ZŠ a MŠ,Veselí nad Moravou,Kollárova1045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Andrea Filípková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VY_32_INOVACE_14/12_VLÁDA</a:t>
          </a:r>
          <a:r>
            <a:rPr lang="cs-CZ" smtClean="0"/>
            <a:t>__MINISTŘI_PREZIDENT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projektu:CZ.1.07/1.4.00/21.0822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9074EA3E-D942-4BAD-AE23-5F892D0545EF}">
      <dgm:prSet phldrT="[Text]"/>
      <dgm:spPr/>
      <dgm:t>
        <a:bodyPr/>
        <a:lstStyle/>
        <a:p>
          <a:pPr algn="l"/>
          <a:r>
            <a:rPr lang="cs-CZ" dirty="0" smtClean="0"/>
            <a:t>Téma: Vláda, ministři, prezident</a:t>
          </a:r>
          <a:endParaRPr lang="cs-CZ" dirty="0"/>
        </a:p>
      </dgm:t>
    </dgm:pt>
    <dgm:pt modelId="{15EC04F0-1942-4907-942F-18A91AF1E756}" type="parTrans" cxnId="{72772DD1-6276-406A-BFD2-ED55886A28C5}">
      <dgm:prSet/>
      <dgm:spPr/>
    </dgm:pt>
    <dgm:pt modelId="{83C80DB6-ACA7-4718-907F-3F96354D07D3}" type="sibTrans" cxnId="{72772DD1-6276-406A-BFD2-ED55886A28C5}">
      <dgm:prSet/>
      <dgm:spPr/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3EEA8C7B-68CF-4751-B331-16D19A45F902}" type="pres">
      <dgm:prSet presAssocID="{9074EA3E-D942-4BAD-AE23-5F892D0545EF}" presName="vertSpace4" presStyleLbl="node1" presStyleIdx="2" presStyleCnt="5"/>
      <dgm:spPr/>
    </dgm:pt>
    <dgm:pt modelId="{8BAF4230-DD4D-4E21-873C-5706621E0324}" type="pres">
      <dgm:prSet presAssocID="{9074EA3E-D942-4BAD-AE23-5F892D0545EF}" presName="circle4" presStyleLbl="node1" presStyleIdx="3" presStyleCnt="5"/>
      <dgm:spPr/>
    </dgm:pt>
    <dgm:pt modelId="{B5DC86BD-1657-46AE-B231-C93C9291827D}" type="pres">
      <dgm:prSet presAssocID="{9074EA3E-D942-4BAD-AE23-5F892D0545EF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3EBCBAE-A1A3-45A9-A235-DA31F73A59F9}" type="pres">
      <dgm:prSet presAssocID="{9074EA3E-D942-4BAD-AE23-5F892D0545EF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934D9A97-74F0-481F-A114-EF8B9EEA3C27}" type="presOf" srcId="{EBC41103-E2E5-4D48-9B4B-425520D3D098}" destId="{A27B6496-BF1B-4384-9217-9659064D5D6A}" srcOrd="1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75C0B3C3-4D3B-4860-9EE3-1C41A61328A8}" type="presOf" srcId="{EBC41103-E2E5-4D48-9B4B-425520D3D098}" destId="{3BA01B75-849B-4716-8BCD-084A86FF328F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72772DD1-6276-406A-BFD2-ED55886A28C5}" srcId="{39F8B381-5807-488E-AC22-73DD4140ED4A}" destId="{9074EA3E-D942-4BAD-AE23-5F892D0545EF}" srcOrd="3" destOrd="0" parTransId="{15EC04F0-1942-4907-942F-18A91AF1E756}" sibTransId="{83C80DB6-ACA7-4718-907F-3F96354D07D3}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A0925DE2-F5BA-470F-881C-EC6FEE8102B2}" type="presOf" srcId="{9074EA3E-D942-4BAD-AE23-5F892D0545EF}" destId="{63EBCBAE-A1A3-45A9-A235-DA31F73A59F9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05FBEBE7-014E-49CC-AC07-B91EAD90F935}" type="presOf" srcId="{9074EA3E-D942-4BAD-AE23-5F892D0545EF}" destId="{B5DC86BD-1657-46AE-B231-C93C9291827D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06887A3-BD18-42BB-A297-5523D9D6B3CE}" type="presParOf" srcId="{71045F8C-00FA-488E-A7BD-E2E6753D979D}" destId="{3EEA8C7B-68CF-4751-B331-16D19A45F902}" srcOrd="9" destOrd="0" presId="urn:microsoft.com/office/officeart/2005/8/layout/target3"/>
    <dgm:cxn modelId="{96F4F1B0-485C-459E-A067-6B01533EC01C}" type="presParOf" srcId="{71045F8C-00FA-488E-A7BD-E2E6753D979D}" destId="{8BAF4230-DD4D-4E21-873C-5706621E0324}" srcOrd="10" destOrd="0" presId="urn:microsoft.com/office/officeart/2005/8/layout/target3"/>
    <dgm:cxn modelId="{F2E55D0D-C0A3-4DFB-AC2B-BF3A68F2D377}" type="presParOf" srcId="{71045F8C-00FA-488E-A7BD-E2E6753D979D}" destId="{B5DC86BD-1657-46AE-B231-C93C9291827D}" srcOrd="11" destOrd="0" presId="urn:microsoft.com/office/officeart/2005/8/layout/target3"/>
    <dgm:cxn modelId="{F875C9F7-C5E9-4AF4-8CB6-57A491C96FA3}" type="presParOf" srcId="{71045F8C-00FA-488E-A7BD-E2E6753D979D}" destId="{13BD0FAF-9F2C-4708-9E63-A8E8E5252943}" srcOrd="12" destOrd="0" presId="urn:microsoft.com/office/officeart/2005/8/layout/target3"/>
    <dgm:cxn modelId="{F6E27FDC-2E94-4EF0-B9CE-B488797A1D31}" type="presParOf" srcId="{71045F8C-00FA-488E-A7BD-E2E6753D979D}" destId="{6821E7C9-5E4B-45FA-8F82-01E6F26FAA25}" srcOrd="13" destOrd="0" presId="urn:microsoft.com/office/officeart/2005/8/layout/target3"/>
    <dgm:cxn modelId="{7B3EECE9-8518-4C9F-8F5A-719B67239BB6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5DEE0A9-A2F9-45DD-9A35-74B9820EE048}" type="presParOf" srcId="{71045F8C-00FA-488E-A7BD-E2E6753D979D}" destId="{63EBCBAE-A1A3-45A9-A235-DA31F73A59F9}" srcOrd="18" destOrd="0" presId="urn:microsoft.com/office/officeart/2005/8/layout/target3"/>
    <dgm:cxn modelId="{C2F10B35-0CA4-425C-BEF4-5FF89DE64398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Název školy: </a:t>
          </a:r>
          <a:r>
            <a:rPr lang="cs-CZ" sz="1500" kern="1200" dirty="0" smtClean="0"/>
            <a:t>ZŠ a MŠ,Veselí nad Moravou,Kollárova1045   </a:t>
          </a:r>
          <a:endParaRPr lang="cs-CZ" sz="15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Autor: </a:t>
          </a:r>
          <a:r>
            <a:rPr lang="cs-CZ" sz="1500" kern="1200" dirty="0" smtClean="0"/>
            <a:t>Mgr. Andrea Filípková</a:t>
          </a:r>
          <a:endParaRPr lang="cs-CZ" sz="15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Název : </a:t>
          </a:r>
          <a:r>
            <a:rPr lang="cs-CZ" sz="1500" kern="1200" dirty="0" smtClean="0"/>
            <a:t>VY_32_INOVACE_14/12_VLÁDA</a:t>
          </a:r>
          <a:r>
            <a:rPr lang="cs-CZ" sz="1500" kern="1200" smtClean="0"/>
            <a:t>__MINISTŘI_PREZIDENT</a:t>
          </a:r>
          <a:endParaRPr lang="cs-CZ" sz="1500" kern="1200" dirty="0"/>
        </a:p>
      </dsp:txBody>
      <dsp:txXfrm>
        <a:off x="2016223" y="1290383"/>
        <a:ext cx="4752528" cy="645191"/>
      </dsp:txXfrm>
    </dsp:sp>
    <dsp:sp modelId="{8BAF4230-DD4D-4E21-873C-5706621E0324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DC86BD-1657-46AE-B231-C93C9291827D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Téma: Vláda, ministři, prezident</a:t>
          </a:r>
          <a:endParaRPr lang="cs-CZ" sz="15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Číslo </a:t>
          </a:r>
          <a:r>
            <a:rPr lang="cs-CZ" sz="1500" kern="1200" dirty="0" smtClean="0"/>
            <a:t>projektu:CZ.1.07/1.4.00/21.0822</a:t>
          </a:r>
          <a:endParaRPr lang="cs-CZ" sz="15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//upload.wikimedia.org/wikipedia/commons/6/6d/Garden_of_Straka_Academy,_Prague_Mal%C3%A1_Strana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lib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870989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Materiál je určen pro výuku předmětu </a:t>
            </a:r>
            <a:r>
              <a:rPr lang="cs-CZ" dirty="0" smtClean="0"/>
              <a:t>občanská výchova pro </a:t>
            </a:r>
            <a:r>
              <a:rPr lang="cs-CZ" dirty="0"/>
              <a:t>základní školu praktickou.</a:t>
            </a:r>
          </a:p>
          <a:p>
            <a:r>
              <a:rPr lang="cs-CZ" dirty="0"/>
              <a:t>Příprava není nutná.</a:t>
            </a:r>
          </a:p>
          <a:p>
            <a:r>
              <a:rPr lang="cs-CZ" dirty="0"/>
              <a:t>Doba </a:t>
            </a:r>
            <a:r>
              <a:rPr lang="cs-CZ" dirty="0" smtClean="0"/>
              <a:t>vzniku leden 2013</a:t>
            </a:r>
          </a:p>
          <a:p>
            <a:r>
              <a:rPr lang="cs-CZ" dirty="0" smtClean="0"/>
              <a:t>Doba ověření 8.1.2013</a:t>
            </a:r>
          </a:p>
          <a:p>
            <a:r>
              <a:rPr lang="cs-CZ" dirty="0" smtClean="0"/>
              <a:t>Učitel žákům vysvětlí pojmy vláda, ministři a prezident  .</a:t>
            </a:r>
          </a:p>
          <a:p>
            <a:r>
              <a:rPr lang="cs-CZ" dirty="0" smtClean="0"/>
              <a:t>Závěrečný úkol žáci zvládli.</a:t>
            </a:r>
          </a:p>
          <a:p>
            <a:r>
              <a:rPr lang="cs-CZ" dirty="0" smtClean="0"/>
              <a:t>Je </a:t>
            </a:r>
            <a:r>
              <a:rPr lang="cs-CZ" dirty="0"/>
              <a:t>určen pro </a:t>
            </a:r>
            <a:r>
              <a:rPr lang="cs-CZ"/>
              <a:t>žáky </a:t>
            </a:r>
            <a:r>
              <a:rPr lang="cs-CZ" dirty="0" smtClean="0"/>
              <a:t>7</a:t>
            </a:r>
            <a:r>
              <a:rPr lang="cs-CZ" smtClean="0"/>
              <a:t>.ročníku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/>
              <a:t>Určeno pro práci na interaktivní </a:t>
            </a:r>
            <a:r>
              <a:rPr lang="cs-CZ" dirty="0" smtClean="0"/>
              <a:t>tabuli.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692696"/>
            <a:ext cx="8229600" cy="2167128"/>
          </a:xfrm>
        </p:spPr>
        <p:txBody>
          <a:bodyPr>
            <a:noAutofit/>
          </a:bodyPr>
          <a:lstStyle/>
          <a:p>
            <a:r>
              <a:rPr lang="cs-CZ" sz="11500" dirty="0" smtClean="0"/>
              <a:t>Vláda ministři prezident</a:t>
            </a:r>
            <a:endParaRPr lang="cs-CZ" sz="66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936104"/>
          </a:xfrm>
        </p:spPr>
        <p:txBody>
          <a:bodyPr/>
          <a:lstStyle/>
          <a:p>
            <a:r>
              <a:rPr lang="cs-CZ" dirty="0" smtClean="0"/>
              <a:t>VLÁDA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169693"/>
          </a:xfrm>
        </p:spPr>
        <p:txBody>
          <a:bodyPr>
            <a:normAutofit/>
          </a:bodyPr>
          <a:lstStyle/>
          <a:p>
            <a:r>
              <a:rPr lang="cs-CZ" sz="3200" dirty="0"/>
              <a:t>J</a:t>
            </a:r>
            <a:r>
              <a:rPr lang="cs-CZ" sz="3200" dirty="0" smtClean="0"/>
              <a:t>e </a:t>
            </a:r>
            <a:r>
              <a:rPr lang="cs-CZ" sz="3200" dirty="0"/>
              <a:t>vrcholný orgán </a:t>
            </a:r>
            <a:r>
              <a:rPr lang="cs-CZ" sz="3200" dirty="0" smtClean="0"/>
              <a:t>výkonné moci </a:t>
            </a:r>
            <a:r>
              <a:rPr lang="cs-CZ" sz="3200" dirty="0"/>
              <a:t>v </a:t>
            </a:r>
            <a:r>
              <a:rPr lang="cs-CZ" sz="3200" dirty="0" smtClean="0"/>
              <a:t>České republice.</a:t>
            </a:r>
          </a:p>
          <a:p>
            <a:r>
              <a:rPr lang="cs-CZ" sz="3200" dirty="0" smtClean="0"/>
              <a:t> </a:t>
            </a:r>
            <a:r>
              <a:rPr lang="cs-CZ" sz="3200" dirty="0"/>
              <a:t>Její postavení </a:t>
            </a:r>
            <a:r>
              <a:rPr lang="cs-CZ" sz="3200" dirty="0" smtClean="0"/>
              <a:t>vymezuje Ústava České republiky </a:t>
            </a:r>
            <a:r>
              <a:rPr lang="cs-CZ" sz="3200" dirty="0"/>
              <a:t>zejména v hlavě třetí, článku 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67</a:t>
            </a:r>
            <a:r>
              <a:rPr lang="cs-CZ" sz="3200" dirty="0" smtClean="0"/>
              <a:t> </a:t>
            </a:r>
            <a:r>
              <a:rPr lang="cs-CZ" sz="3200" dirty="0"/>
              <a:t>až 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80.</a:t>
            </a:r>
          </a:p>
          <a:p>
            <a:r>
              <a:rPr lang="cs-CZ" sz="3200" dirty="0" smtClean="0"/>
              <a:t>Úřad vlády České republiky </a:t>
            </a:r>
            <a:r>
              <a:rPr lang="cs-CZ" sz="3200" dirty="0"/>
              <a:t>sídlí v budově </a:t>
            </a:r>
            <a:r>
              <a:rPr lang="cs-CZ" sz="3200" dirty="0" smtClean="0"/>
              <a:t>Strakovy akademie v Praze na Malé straně.</a:t>
            </a:r>
          </a:p>
          <a:p>
            <a:r>
              <a:rPr lang="cs-CZ" sz="3200" dirty="0" smtClean="0"/>
              <a:t>V čele vlády stojí předseda vlády. Dále vládu tvoří místopředseda a ministři.</a:t>
            </a:r>
          </a:p>
          <a:p>
            <a:endParaRPr lang="cs-CZ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2385"/>
            <a:ext cx="8229600" cy="886335"/>
          </a:xfrm>
        </p:spPr>
        <p:txBody>
          <a:bodyPr>
            <a:normAutofit/>
          </a:bodyPr>
          <a:lstStyle/>
          <a:p>
            <a:r>
              <a:rPr lang="cs-CZ" sz="3600" dirty="0" smtClean="0"/>
              <a:t>Sídlo vlády- Strakova akademie v Praze </a:t>
            </a:r>
            <a:endParaRPr lang="cs-CZ" sz="3600" dirty="0"/>
          </a:p>
        </p:txBody>
      </p:sp>
      <p:pic>
        <p:nvPicPr>
          <p:cNvPr id="2050" name="Picture 2" descr="Soubor:Garden of Straka Academy, Prague Malá Strana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201" y="1052736"/>
            <a:ext cx="749617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558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95536" y="2276872"/>
            <a:ext cx="8229600" cy="932656"/>
          </a:xfrm>
        </p:spPr>
        <p:txBody>
          <a:bodyPr/>
          <a:lstStyle/>
          <a:p>
            <a:r>
              <a:rPr lang="cs-CZ" dirty="0" smtClean="0"/>
              <a:t>MINISTERSTVA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3717032"/>
            <a:ext cx="8229600" cy="4114800"/>
          </a:xfrm>
        </p:spPr>
        <p:txBody>
          <a:bodyPr/>
          <a:lstStyle/>
          <a:p>
            <a:r>
              <a:rPr lang="cs-CZ" dirty="0" smtClean="0"/>
              <a:t>Každý ministr a jeho ministerstvo má na starosti určitou oblast života státu.</a:t>
            </a:r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241701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/>
              <a:t>Ministr obrany </a:t>
            </a:r>
            <a:r>
              <a:rPr lang="cs-CZ" dirty="0" smtClean="0"/>
              <a:t>stojí v čele armády, má na starosti bezpečnost státu.</a:t>
            </a:r>
          </a:p>
          <a:p>
            <a:r>
              <a:rPr lang="cs-CZ" b="1" dirty="0" smtClean="0"/>
              <a:t>Ministr zahraničních věcí </a:t>
            </a:r>
            <a:r>
              <a:rPr lang="cs-CZ" dirty="0" smtClean="0"/>
              <a:t>navazuje spolupráci s ostatními státy.</a:t>
            </a:r>
          </a:p>
          <a:p>
            <a:r>
              <a:rPr lang="cs-CZ" b="1" dirty="0" smtClean="0"/>
              <a:t>Ministr školství, mládeže a tělovýchovy </a:t>
            </a:r>
            <a:r>
              <a:rPr lang="cs-CZ" dirty="0" smtClean="0"/>
              <a:t>má na starosti všechny školy, výchovu mládeže a tělovýchovu.</a:t>
            </a:r>
          </a:p>
          <a:p>
            <a:r>
              <a:rPr lang="cs-CZ" b="1" dirty="0" smtClean="0"/>
              <a:t>Ministr vnitra </a:t>
            </a:r>
            <a:r>
              <a:rPr lang="cs-CZ" dirty="0" smtClean="0"/>
              <a:t>se stará o policii a pořádek ve státě.</a:t>
            </a:r>
          </a:p>
          <a:p>
            <a:r>
              <a:rPr lang="cs-CZ" b="1" dirty="0" smtClean="0"/>
              <a:t>Ministr zdravotnictví </a:t>
            </a:r>
            <a:r>
              <a:rPr lang="cs-CZ" dirty="0" smtClean="0"/>
              <a:t>se stará o nemocnice, zdravotní střediska, lékaře, zdravotní sestry a léky.</a:t>
            </a:r>
          </a:p>
          <a:p>
            <a:r>
              <a:rPr lang="cs-CZ" b="1" dirty="0" smtClean="0"/>
              <a:t>Ministr průmyslu </a:t>
            </a:r>
            <a:r>
              <a:rPr lang="cs-CZ" dirty="0" smtClean="0"/>
              <a:t>a obchodu se snaží zlepšit hospodářství státu.</a:t>
            </a:r>
          </a:p>
          <a:p>
            <a:endParaRPr lang="cs-CZ" dirty="0" smtClean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860648"/>
          </a:xfrm>
        </p:spPr>
        <p:txBody>
          <a:bodyPr/>
          <a:lstStyle/>
          <a:p>
            <a:r>
              <a:rPr lang="cs-CZ" dirty="0" smtClean="0"/>
              <a:t>MINISTERSTVA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7909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5385717"/>
          </a:xfrm>
        </p:spPr>
        <p:txBody>
          <a:bodyPr/>
          <a:lstStyle/>
          <a:p>
            <a:r>
              <a:rPr lang="cs-CZ" b="1" dirty="0" smtClean="0"/>
              <a:t>Ministr zemědělství </a:t>
            </a:r>
            <a:r>
              <a:rPr lang="cs-CZ" dirty="0" smtClean="0"/>
              <a:t>má na starosti výrobu potravin a také naše lesy a chov ryb.</a:t>
            </a:r>
          </a:p>
          <a:p>
            <a:r>
              <a:rPr lang="cs-CZ" b="1" dirty="0" smtClean="0"/>
              <a:t>Ministr financí </a:t>
            </a:r>
            <a:r>
              <a:rPr lang="cs-CZ" dirty="0" smtClean="0"/>
              <a:t>má na starosti banky a peníze, které patří státu.</a:t>
            </a:r>
          </a:p>
          <a:p>
            <a:r>
              <a:rPr lang="cs-CZ" b="1" dirty="0" smtClean="0"/>
              <a:t>Ministr dopravy</a:t>
            </a:r>
            <a:r>
              <a:rPr lang="cs-CZ" dirty="0" smtClean="0"/>
              <a:t> se stará o železniční, silniční, lodní dopravu a také o poštu.</a:t>
            </a:r>
          </a:p>
          <a:p>
            <a:r>
              <a:rPr lang="cs-CZ" b="1" dirty="0" smtClean="0"/>
              <a:t>Ministr životního prostředí </a:t>
            </a:r>
            <a:r>
              <a:rPr lang="cs-CZ" dirty="0" smtClean="0"/>
              <a:t>se stará o ochranu životního prostředí v naší zemi.</a:t>
            </a:r>
          </a:p>
          <a:p>
            <a:r>
              <a:rPr lang="cs-CZ" b="1" dirty="0" smtClean="0"/>
              <a:t>Ministr spravedlnosti </a:t>
            </a:r>
            <a:r>
              <a:rPr lang="cs-CZ" dirty="0" smtClean="0"/>
              <a:t>dbá na to, aby správně pracovaly soudy, státní zástupci a advokáti.</a:t>
            </a: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>
            <a:normAutofit/>
          </a:bodyPr>
          <a:lstStyle/>
          <a:p>
            <a:r>
              <a:rPr lang="cs-CZ" dirty="0" smtClean="0"/>
              <a:t>MINISTERSTVA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0620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241701"/>
          </a:xfrm>
        </p:spPr>
        <p:txBody>
          <a:bodyPr/>
          <a:lstStyle/>
          <a:p>
            <a:r>
              <a:rPr lang="cs-CZ" b="1" dirty="0" smtClean="0"/>
              <a:t>Ministr práce a sociálních věcí </a:t>
            </a:r>
            <a:r>
              <a:rPr lang="cs-CZ" dirty="0" smtClean="0"/>
              <a:t>se stará o to, aby správně fungovaly sociální služby a o dobrou spolupráci mezi zaměstnavateli a zaměstnanci a aby bylo co nejvíce pracovních míst.</a:t>
            </a:r>
          </a:p>
          <a:p>
            <a:r>
              <a:rPr lang="cs-CZ" b="1" dirty="0" smtClean="0"/>
              <a:t>Ministr kultury </a:t>
            </a:r>
            <a:r>
              <a:rPr lang="cs-CZ" dirty="0" smtClean="0"/>
              <a:t>se stará o divadla, galerie, umělce a o kulturní památky.</a:t>
            </a:r>
          </a:p>
          <a:p>
            <a:r>
              <a:rPr lang="cs-CZ" b="1" dirty="0" smtClean="0"/>
              <a:t>Ministr pro místní rozvoj</a:t>
            </a:r>
            <a:r>
              <a:rPr lang="cs-CZ" dirty="0" smtClean="0"/>
              <a:t> se snaží, aby byly potřebné byty o rozvoj regionů a stará se o cestovní ruch.</a:t>
            </a: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980728"/>
          </a:xfrm>
        </p:spPr>
        <p:txBody>
          <a:bodyPr/>
          <a:lstStyle/>
          <a:p>
            <a:r>
              <a:rPr lang="cs-CZ" dirty="0" smtClean="0"/>
              <a:t>MINISTERSTVA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926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7827" y="759202"/>
            <a:ext cx="3340077" cy="860648"/>
          </a:xfrm>
        </p:spPr>
        <p:txBody>
          <a:bodyPr/>
          <a:lstStyle/>
          <a:p>
            <a:r>
              <a:rPr lang="cs-CZ" dirty="0" smtClean="0"/>
              <a:t>PREZIDENT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665715"/>
            <a:ext cx="8229600" cy="4114800"/>
          </a:xfrm>
        </p:spPr>
        <p:txBody>
          <a:bodyPr/>
          <a:lstStyle/>
          <a:p>
            <a:r>
              <a:rPr lang="cs-CZ" dirty="0"/>
              <a:t>Prezident označuje </a:t>
            </a:r>
            <a:r>
              <a:rPr lang="cs-CZ" dirty="0" smtClean="0"/>
              <a:t>hlavu státu v republice, </a:t>
            </a:r>
            <a:r>
              <a:rPr lang="cs-CZ" dirty="0"/>
              <a:t>která je volena </a:t>
            </a:r>
            <a:r>
              <a:rPr lang="cs-CZ" dirty="0" smtClean="0"/>
              <a:t>parlamentem, </a:t>
            </a:r>
            <a:r>
              <a:rPr lang="cs-CZ" dirty="0"/>
              <a:t>nepřímo či přímo obyvateli </a:t>
            </a:r>
            <a:r>
              <a:rPr lang="cs-CZ" dirty="0" smtClean="0"/>
              <a:t>státu</a:t>
            </a:r>
          </a:p>
          <a:p>
            <a:r>
              <a:rPr lang="cs-CZ" b="1" dirty="0" smtClean="0"/>
              <a:t>Prezident </a:t>
            </a:r>
            <a:r>
              <a:rPr lang="cs-CZ" b="1" dirty="0"/>
              <a:t>České republiky</a:t>
            </a:r>
            <a:r>
              <a:rPr lang="cs-CZ" dirty="0"/>
              <a:t> je </a:t>
            </a:r>
            <a:r>
              <a:rPr lang="cs-CZ" dirty="0" smtClean="0"/>
              <a:t>hlava české republiky. </a:t>
            </a:r>
            <a:r>
              <a:rPr lang="cs-CZ" dirty="0"/>
              <a:t>Dříve byl volen oběma komorami </a:t>
            </a:r>
            <a:r>
              <a:rPr lang="cs-CZ" dirty="0" smtClean="0"/>
              <a:t>parlamentu (poslanci a senátem), </a:t>
            </a:r>
            <a:r>
              <a:rPr lang="cs-CZ" dirty="0"/>
              <a:t>ale nyní přímo českými občany takzvanou "přímou volbou".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7401"/>
            <a:ext cx="2019995" cy="2680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1540" y="47401"/>
            <a:ext cx="2517503" cy="2517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6397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11251" y="1484784"/>
            <a:ext cx="8229600" cy="807368"/>
          </a:xfrm>
        </p:spPr>
        <p:txBody>
          <a:bodyPr/>
          <a:lstStyle/>
          <a:p>
            <a:r>
              <a:rPr lang="cs-CZ" dirty="0" smtClean="0"/>
              <a:t>PREZIDENT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648" y="1600200"/>
            <a:ext cx="8153400" cy="5069160"/>
          </a:xfrm>
        </p:spPr>
        <p:txBody>
          <a:bodyPr>
            <a:normAutofit/>
          </a:bodyPr>
          <a:lstStyle/>
          <a:p>
            <a:r>
              <a:rPr lang="cs-CZ" dirty="0" smtClean="0"/>
              <a:t> </a:t>
            </a:r>
          </a:p>
          <a:p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573623" y="2708920"/>
            <a:ext cx="77048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hlinkClick r:id="rId2" action="ppaction://hlinkfile" tooltip="Slib"/>
              </a:rPr>
              <a:t>Slib</a:t>
            </a:r>
            <a:r>
              <a:rPr lang="cs-CZ" sz="2400" dirty="0"/>
              <a:t> prezidenta republiky zní: </a:t>
            </a:r>
            <a:r>
              <a:rPr lang="cs-CZ" sz="2400" i="1" dirty="0"/>
              <a:t>„Slibuji věrnost České republice. Slibuji, že budu zachovávat její Ústavu a zákony. Slibuji na svou čest, že svůj úřad budu zastávat v zájmu všeho lidu a podle svého nejlepšího vědomí a svědomí.</a:t>
            </a:r>
            <a:endParaRPr lang="cs-CZ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524000"/>
          </a:xfrm>
        </p:spPr>
        <p:txBody>
          <a:bodyPr/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1. Vyjmenuj ministerstva, které znáš.</a:t>
            </a:r>
          </a:p>
          <a:p>
            <a:r>
              <a:rPr lang="cs-CZ" dirty="0" smtClean="0"/>
              <a:t>2. Znáš jméno nějakého současného ministra?</a:t>
            </a:r>
          </a:p>
          <a:p>
            <a:r>
              <a:rPr lang="cs-CZ" dirty="0" smtClean="0"/>
              <a:t>3. Jak se jmenuje náš nový prezident, volený tzv. přímou volbou občanů?</a:t>
            </a:r>
          </a:p>
          <a:p>
            <a:r>
              <a:rPr lang="cs-CZ" dirty="0" smtClean="0"/>
              <a:t>Kde sídlí úřad vlády?</a:t>
            </a:r>
          </a:p>
          <a:p>
            <a:r>
              <a:rPr lang="cs-CZ" dirty="0" smtClean="0"/>
              <a:t>Kdo tvoří vládu ČR? (obecně)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576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1800" i="1" dirty="0"/>
              <a:t>Wikipedia: the free encyclopedia</a:t>
            </a:r>
            <a:r>
              <a:rPr lang="en-US" sz="1800" dirty="0"/>
              <a:t> [online]. San Francisco (CA): Wikimedia Foundation, 2001- [cit. 2013-03-03]. </a:t>
            </a:r>
            <a:r>
              <a:rPr lang="en-US" sz="1800" dirty="0" err="1"/>
              <a:t>Dostupné</a:t>
            </a:r>
            <a:r>
              <a:rPr lang="en-US" sz="1800" dirty="0"/>
              <a:t> z: http://cs.wikipedia.org/wiki/Soubor:Milo%C5%A1_Zeman_2012-12-03_cropped.jpg</a:t>
            </a:r>
          </a:p>
          <a:p>
            <a:r>
              <a:rPr lang="cs-CZ" sz="1800" i="1" dirty="0" smtClean="0"/>
              <a:t> </a:t>
            </a:r>
            <a:r>
              <a:rPr lang="en-US" sz="1800" i="1" dirty="0"/>
              <a:t>Wikipedia: the free encyclopedia</a:t>
            </a:r>
            <a:r>
              <a:rPr lang="en-US" sz="1800" dirty="0"/>
              <a:t> [online]. San Francisco (CA): Wikimedia Foundation, 2001- [cit. 2013-03-10]. </a:t>
            </a:r>
            <a:r>
              <a:rPr lang="en-US" sz="1800" dirty="0" err="1"/>
              <a:t>Dostupné</a:t>
            </a:r>
            <a:r>
              <a:rPr lang="en-US" sz="1800" dirty="0"/>
              <a:t> z: http://cs.wikipedia.org/wiki/Soubor:Flag_of_the_president_of_the_Czech_Republic.svg</a:t>
            </a:r>
          </a:p>
          <a:p>
            <a:r>
              <a:rPr lang="en-US" sz="1800" i="1" dirty="0"/>
              <a:t>Wikipedia: the free encyclopedia</a:t>
            </a:r>
            <a:r>
              <a:rPr lang="en-US" sz="1800" dirty="0"/>
              <a:t> [online]. San Francisco (CA): Wikimedia Foundation, 2001- [cit. 2013-03-10]. </a:t>
            </a:r>
            <a:r>
              <a:rPr lang="en-US" sz="1800" dirty="0" err="1"/>
              <a:t>Dostupné</a:t>
            </a:r>
            <a:r>
              <a:rPr lang="en-US" sz="1800" dirty="0"/>
              <a:t> z: http://cs.wikipedia.org/wiki/Soubor:Flag_of_the_president_of_the_Czech_Republic.svg</a:t>
            </a:r>
          </a:p>
          <a:p>
            <a:endParaRPr lang="en-US" sz="1800" dirty="0"/>
          </a:p>
          <a:p>
            <a:r>
              <a:rPr lang="cs-CZ" sz="1800">
                <a:hlinkClick r:id="rId2"/>
              </a:rPr>
              <a:t>www.office.microsoft.com</a:t>
            </a:r>
            <a:endParaRPr lang="cs-CZ" sz="1800"/>
          </a:p>
          <a:p>
            <a:endParaRPr lang="cs-CZ" sz="1800" dirty="0" smtClean="0"/>
          </a:p>
        </p:txBody>
      </p:sp>
    </p:spTree>
    <p:extLst>
      <p:ext uri="{BB962C8B-B14F-4D97-AF65-F5344CB8AC3E}">
        <p14:creationId xmlns:p14="http://schemas.microsoft.com/office/powerpoint/2010/main" val="168822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luxe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Luxusní motiv</Template>
  <TotalTime>786</TotalTime>
  <Words>605</Words>
  <Application>Microsoft Office PowerPoint</Application>
  <PresentationFormat>Předvádění na obrazovce (4:3)</PresentationFormat>
  <Paragraphs>61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Deluxe</vt:lpstr>
      <vt:lpstr>Prezentace aplikace PowerPoint</vt:lpstr>
      <vt:lpstr>Anotace</vt:lpstr>
      <vt:lpstr>Vláda ministři prezident</vt:lpstr>
      <vt:lpstr>VLÁDA</vt:lpstr>
      <vt:lpstr>Sídlo vlády- Strakova akademie v Praze </vt:lpstr>
      <vt:lpstr>MINISTERSTVA</vt:lpstr>
      <vt:lpstr>MINISTERSTVA</vt:lpstr>
      <vt:lpstr>MINISTERSTVA</vt:lpstr>
      <vt:lpstr>MINISTERSTVA</vt:lpstr>
      <vt:lpstr>PREZIDENT</vt:lpstr>
      <vt:lpstr>PREZIDENT</vt:lpstr>
      <vt:lpstr>Otázky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filipkova</cp:lastModifiedBy>
  <cp:revision>113</cp:revision>
  <dcterms:created xsi:type="dcterms:W3CDTF">2011-08-21T15:31:45Z</dcterms:created>
  <dcterms:modified xsi:type="dcterms:W3CDTF">2013-03-19T10:37:50Z</dcterms:modified>
</cp:coreProperties>
</file>