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sldIdLst>
    <p:sldId id="256" r:id="rId2"/>
    <p:sldId id="257" r:id="rId3"/>
    <p:sldId id="259" r:id="rId4"/>
    <p:sldId id="260" r:id="rId5"/>
    <p:sldId id="269" r:id="rId6"/>
    <p:sldId id="265" r:id="rId7"/>
    <p:sldId id="266" r:id="rId8"/>
    <p:sldId id="267" r:id="rId9"/>
    <p:sldId id="263" r:id="rId10"/>
    <p:sldId id="268" r:id="rId11"/>
    <p:sldId id="270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8" d="100"/>
          <a:sy n="88" d="100"/>
        </p:scale>
        <p:origin x="-106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školy: </a:t>
          </a:r>
          <a:r>
            <a:rPr lang="cs-CZ" dirty="0" smtClean="0"/>
            <a:t>ZŠ a MŠ,Veselí nad Moravou,Kollárova1045 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Mgr. Andrea Filípková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VY_32_INOVACE_14/15_MĚSTSKÝ_ÚŘAD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/>
            <a:t>Číslo </a:t>
          </a:r>
          <a:r>
            <a:rPr lang="cs-CZ" smtClean="0"/>
            <a:t>projektu:CZ.1.07/1.4.00/21.0822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9074EA3E-D942-4BAD-AE23-5F892D0545EF}">
      <dgm:prSet phldrT="[Text]"/>
      <dgm:spPr/>
      <dgm:t>
        <a:bodyPr/>
        <a:lstStyle/>
        <a:p>
          <a:pPr algn="l"/>
          <a:r>
            <a:rPr lang="cs-CZ" dirty="0" smtClean="0"/>
            <a:t>Téma: Městský úřad</a:t>
          </a:r>
          <a:endParaRPr lang="cs-CZ" dirty="0"/>
        </a:p>
      </dgm:t>
    </dgm:pt>
    <dgm:pt modelId="{15EC04F0-1942-4907-942F-18A91AF1E756}" type="parTrans" cxnId="{72772DD1-6276-406A-BFD2-ED55886A28C5}">
      <dgm:prSet/>
      <dgm:spPr/>
    </dgm:pt>
    <dgm:pt modelId="{83C80DB6-ACA7-4718-907F-3F96354D07D3}" type="sibTrans" cxnId="{72772DD1-6276-406A-BFD2-ED55886A28C5}">
      <dgm:prSet/>
      <dgm:spPr/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3EEA8C7B-68CF-4751-B331-16D19A45F902}" type="pres">
      <dgm:prSet presAssocID="{9074EA3E-D942-4BAD-AE23-5F892D0545EF}" presName="vertSpace4" presStyleLbl="node1" presStyleIdx="2" presStyleCnt="5"/>
      <dgm:spPr/>
    </dgm:pt>
    <dgm:pt modelId="{8BAF4230-DD4D-4E21-873C-5706621E0324}" type="pres">
      <dgm:prSet presAssocID="{9074EA3E-D942-4BAD-AE23-5F892D0545EF}" presName="circle4" presStyleLbl="node1" presStyleIdx="3" presStyleCnt="5"/>
      <dgm:spPr/>
    </dgm:pt>
    <dgm:pt modelId="{B5DC86BD-1657-46AE-B231-C93C9291827D}" type="pres">
      <dgm:prSet presAssocID="{9074EA3E-D942-4BAD-AE23-5F892D0545EF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3EBCBAE-A1A3-45A9-A235-DA31F73A59F9}" type="pres">
      <dgm:prSet presAssocID="{9074EA3E-D942-4BAD-AE23-5F892D0545EF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934D9A97-74F0-481F-A114-EF8B9EEA3C27}" type="presOf" srcId="{EBC41103-E2E5-4D48-9B4B-425520D3D098}" destId="{A27B6496-BF1B-4384-9217-9659064D5D6A}" srcOrd="1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75C0B3C3-4D3B-4860-9EE3-1C41A61328A8}" type="presOf" srcId="{EBC41103-E2E5-4D48-9B4B-425520D3D098}" destId="{3BA01B75-849B-4716-8BCD-084A86FF328F}" srcOrd="0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72772DD1-6276-406A-BFD2-ED55886A28C5}" srcId="{39F8B381-5807-488E-AC22-73DD4140ED4A}" destId="{9074EA3E-D942-4BAD-AE23-5F892D0545EF}" srcOrd="3" destOrd="0" parTransId="{15EC04F0-1942-4907-942F-18A91AF1E756}" sibTransId="{83C80DB6-ACA7-4718-907F-3F96354D07D3}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A0925DE2-F5BA-470F-881C-EC6FEE8102B2}" type="presOf" srcId="{9074EA3E-D942-4BAD-AE23-5F892D0545EF}" destId="{63EBCBAE-A1A3-45A9-A235-DA31F73A59F9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05FBEBE7-014E-49CC-AC07-B91EAD90F935}" type="presOf" srcId="{9074EA3E-D942-4BAD-AE23-5F892D0545EF}" destId="{B5DC86BD-1657-46AE-B231-C93C9291827D}" srcOrd="0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06887A3-BD18-42BB-A297-5523D9D6B3CE}" type="presParOf" srcId="{71045F8C-00FA-488E-A7BD-E2E6753D979D}" destId="{3EEA8C7B-68CF-4751-B331-16D19A45F902}" srcOrd="9" destOrd="0" presId="urn:microsoft.com/office/officeart/2005/8/layout/target3"/>
    <dgm:cxn modelId="{96F4F1B0-485C-459E-A067-6B01533EC01C}" type="presParOf" srcId="{71045F8C-00FA-488E-A7BD-E2E6753D979D}" destId="{8BAF4230-DD4D-4E21-873C-5706621E0324}" srcOrd="10" destOrd="0" presId="urn:microsoft.com/office/officeart/2005/8/layout/target3"/>
    <dgm:cxn modelId="{F2E55D0D-C0A3-4DFB-AC2B-BF3A68F2D377}" type="presParOf" srcId="{71045F8C-00FA-488E-A7BD-E2E6753D979D}" destId="{B5DC86BD-1657-46AE-B231-C93C9291827D}" srcOrd="11" destOrd="0" presId="urn:microsoft.com/office/officeart/2005/8/layout/target3"/>
    <dgm:cxn modelId="{F875C9F7-C5E9-4AF4-8CB6-57A491C96FA3}" type="presParOf" srcId="{71045F8C-00FA-488E-A7BD-E2E6753D979D}" destId="{13BD0FAF-9F2C-4708-9E63-A8E8E5252943}" srcOrd="12" destOrd="0" presId="urn:microsoft.com/office/officeart/2005/8/layout/target3"/>
    <dgm:cxn modelId="{F6E27FDC-2E94-4EF0-B9CE-B488797A1D31}" type="presParOf" srcId="{71045F8C-00FA-488E-A7BD-E2E6753D979D}" destId="{6821E7C9-5E4B-45FA-8F82-01E6F26FAA25}" srcOrd="13" destOrd="0" presId="urn:microsoft.com/office/officeart/2005/8/layout/target3"/>
    <dgm:cxn modelId="{7B3EECE9-8518-4C9F-8F5A-719B67239BB6}" type="presParOf" srcId="{71045F8C-00FA-488E-A7BD-E2E6753D979D}" destId="{3BA01B75-849B-4716-8BCD-084A86FF328F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5DEE0A9-A2F9-45DD-9A35-74B9820EE048}" type="presParOf" srcId="{71045F8C-00FA-488E-A7BD-E2E6753D979D}" destId="{63EBCBAE-A1A3-45A9-A235-DA31F73A59F9}" srcOrd="18" destOrd="0" presId="urn:microsoft.com/office/officeart/2005/8/layout/target3"/>
    <dgm:cxn modelId="{C2F10B35-0CA4-425C-BEF4-5FF89DE64398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/>
            <a:t>Název školy: </a:t>
          </a:r>
          <a:r>
            <a:rPr lang="cs-CZ" sz="1900" kern="1200" dirty="0" smtClean="0"/>
            <a:t>ZŠ a MŠ,Veselí nad Moravou,Kollárova1045   </a:t>
          </a:r>
          <a:endParaRPr lang="cs-CZ" sz="19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/>
            <a:t>Autor: </a:t>
          </a:r>
          <a:r>
            <a:rPr lang="cs-CZ" sz="1900" kern="1200" dirty="0" smtClean="0"/>
            <a:t>Mgr. Andrea Filípková</a:t>
          </a:r>
          <a:endParaRPr lang="cs-CZ" sz="19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/>
            <a:t>Název : </a:t>
          </a:r>
          <a:r>
            <a:rPr lang="cs-CZ" sz="1900" kern="1200" dirty="0" smtClean="0"/>
            <a:t>VY_32_INOVACE_14/15_MĚSTSKÝ_ÚŘAD</a:t>
          </a:r>
          <a:endParaRPr lang="cs-CZ" sz="1900" kern="1200" dirty="0"/>
        </a:p>
      </dsp:txBody>
      <dsp:txXfrm>
        <a:off x="2016223" y="1290383"/>
        <a:ext cx="4752528" cy="645191"/>
      </dsp:txXfrm>
    </dsp:sp>
    <dsp:sp modelId="{8BAF4230-DD4D-4E21-873C-5706621E0324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5DC86BD-1657-46AE-B231-C93C9291827D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/>
            <a:t>Téma: Městský úřad</a:t>
          </a:r>
          <a:endParaRPr lang="cs-CZ" sz="19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/>
            <a:t>Číslo </a:t>
          </a:r>
          <a:r>
            <a:rPr lang="cs-CZ" sz="1900" kern="1200" smtClean="0"/>
            <a:t>projektu:CZ.1.07/1.4.00/21.0822</a:t>
          </a:r>
          <a:endParaRPr lang="cs-CZ" sz="1900" kern="1200" dirty="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402CD3B8-8B97-4C13-ABBD-C0BF8712391E}" type="datetimeFigureOut">
              <a:rPr lang="cs-CZ" smtClean="0"/>
              <a:pPr/>
              <a:t>19.3.2013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19.3.2013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Obdélník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19.3.2013</a:t>
            </a:fld>
            <a:endParaRPr lang="cs-CZ"/>
          </a:p>
        </p:txBody>
      </p:sp>
      <p:sp>
        <p:nvSpPr>
          <p:cNvPr id="13" name="Zástupný symbol pro číslo snímku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402CD3B8-8B97-4C13-ABBD-C0BF8712391E}" type="datetimeFigureOut">
              <a:rPr lang="cs-CZ" smtClean="0"/>
              <a:pPr/>
              <a:t>19.3.2013</a:t>
            </a:fld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Zástupný symbol pro zápatí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402CD3B8-8B97-4C13-ABBD-C0BF8712391E}" type="datetimeFigureOut">
              <a:rPr lang="cs-CZ" smtClean="0"/>
              <a:pPr/>
              <a:t>19.3.2013</a:t>
            </a:fld>
            <a:endParaRPr lang="cs-CZ"/>
          </a:p>
        </p:txBody>
      </p:sp>
      <p:sp>
        <p:nvSpPr>
          <p:cNvPr id="12" name="Zástupný symbol pro číslo snímku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cs-CZ"/>
          </a:p>
        </p:txBody>
      </p:sp>
      <p:sp>
        <p:nvSpPr>
          <p:cNvPr id="16" name="Zástupný symbol pro text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5" name="Zástupný symbol pro text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19.3.2013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19.3.2013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19.3.2013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Obdélník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1" name="Obdélník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402CD3B8-8B97-4C13-ABBD-C0BF8712391E}" type="datetimeFigureOut">
              <a:rPr lang="cs-CZ" smtClean="0"/>
              <a:pPr/>
              <a:t>19.3.2013</a:t>
            </a:fld>
            <a:endParaRPr lang="cs-CZ"/>
          </a:p>
        </p:txBody>
      </p:sp>
      <p:sp>
        <p:nvSpPr>
          <p:cNvPr id="13" name="Zástupný symbol pro číslo snímku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19.3.2013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402CD3B8-8B97-4C13-ABBD-C0BF8712391E}" type="datetimeFigureOut">
              <a:rPr lang="cs-CZ" smtClean="0"/>
              <a:pPr/>
              <a:t>19.3.2013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402CD3B8-8B97-4C13-ABBD-C0BF8712391E}" type="datetimeFigureOut">
              <a:rPr lang="cs-CZ" smtClean="0"/>
              <a:pPr/>
              <a:t>19.3.2013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Obdélník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3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593442158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/>
              <a:t>Materiál je určen pro výuku předmětu </a:t>
            </a:r>
            <a:r>
              <a:rPr lang="cs-CZ" dirty="0" smtClean="0"/>
              <a:t>občanská výchova pro </a:t>
            </a:r>
            <a:r>
              <a:rPr lang="cs-CZ" dirty="0"/>
              <a:t>základní školu praktickou.</a:t>
            </a:r>
          </a:p>
          <a:p>
            <a:r>
              <a:rPr lang="cs-CZ" dirty="0"/>
              <a:t>Příprava není nutná.</a:t>
            </a:r>
          </a:p>
          <a:p>
            <a:r>
              <a:rPr lang="cs-CZ" dirty="0"/>
              <a:t>Doba </a:t>
            </a:r>
            <a:r>
              <a:rPr lang="cs-CZ" dirty="0" smtClean="0"/>
              <a:t>vzniku únor 2013</a:t>
            </a:r>
          </a:p>
          <a:p>
            <a:r>
              <a:rPr lang="cs-CZ" dirty="0" smtClean="0"/>
              <a:t>Doba </a:t>
            </a:r>
            <a:r>
              <a:rPr lang="cs-CZ" smtClean="0"/>
              <a:t>ověření </a:t>
            </a:r>
            <a:r>
              <a:rPr lang="cs-CZ" smtClean="0"/>
              <a:t>5.3.2013</a:t>
            </a:r>
            <a:endParaRPr lang="cs-CZ" dirty="0" smtClean="0"/>
          </a:p>
          <a:p>
            <a:r>
              <a:rPr lang="cs-CZ" dirty="0" smtClean="0"/>
              <a:t>Učitel žákům vysvětlí co vše je možné vyřídit na MÚ, seznámí se s úkoly MÚ a zastupitelstva města .</a:t>
            </a:r>
          </a:p>
          <a:p>
            <a:r>
              <a:rPr lang="cs-CZ" dirty="0" smtClean="0"/>
              <a:t>Závěrečný úkol žáci zvládli.</a:t>
            </a:r>
          </a:p>
          <a:p>
            <a:r>
              <a:rPr lang="cs-CZ" dirty="0" smtClean="0"/>
              <a:t>Je </a:t>
            </a:r>
            <a:r>
              <a:rPr lang="cs-CZ" dirty="0"/>
              <a:t>určen pro žáky </a:t>
            </a:r>
            <a:r>
              <a:rPr lang="cs-CZ" dirty="0" smtClean="0"/>
              <a:t>6.ročníku.</a:t>
            </a:r>
            <a:endParaRPr lang="cs-CZ" dirty="0"/>
          </a:p>
          <a:p>
            <a:r>
              <a:rPr lang="cs-CZ" dirty="0"/>
              <a:t>Určeno pro práci na interaktivní </a:t>
            </a:r>
            <a:r>
              <a:rPr lang="cs-CZ" dirty="0" smtClean="0"/>
              <a:t>tabuli.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102295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267744" y="3933056"/>
            <a:ext cx="6621016" cy="1900808"/>
          </a:xfrm>
        </p:spPr>
        <p:txBody>
          <a:bodyPr>
            <a:noAutofit/>
          </a:bodyPr>
          <a:lstStyle/>
          <a:p>
            <a:r>
              <a:rPr lang="cs-CZ" sz="11500" dirty="0" smtClean="0"/>
              <a:t>Městský </a:t>
            </a:r>
            <a:r>
              <a:rPr lang="cs-CZ" sz="11500" dirty="0" err="1" smtClean="0"/>
              <a:t>ÚřaD</a:t>
            </a:r>
            <a:endParaRPr lang="cs-CZ" sz="11500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Městský úřad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Město je řízeno městským úřadem.</a:t>
            </a:r>
          </a:p>
          <a:p>
            <a:r>
              <a:rPr lang="cs-CZ" dirty="0"/>
              <a:t>Podle zákona </a:t>
            </a:r>
            <a:r>
              <a:rPr lang="cs-CZ" dirty="0" smtClean="0"/>
              <a:t>tvoří </a:t>
            </a:r>
            <a:r>
              <a:rPr lang="cs-CZ" dirty="0"/>
              <a:t>úřad </a:t>
            </a:r>
            <a:r>
              <a:rPr lang="cs-CZ" dirty="0" smtClean="0"/>
              <a:t>starosta, místostarostové, tajemník   </a:t>
            </a:r>
            <a:r>
              <a:rPr lang="cs-CZ" dirty="0"/>
              <a:t>úřadu a </a:t>
            </a:r>
            <a:r>
              <a:rPr lang="cs-CZ" dirty="0" smtClean="0"/>
              <a:t>zaměstnanci úřadu.</a:t>
            </a:r>
          </a:p>
          <a:p>
            <a:r>
              <a:rPr lang="cs-CZ" dirty="0" smtClean="0"/>
              <a:t>V čele úřadu je starosta, který je spolu se zastupitelstvem města volen v obecních volbách.</a:t>
            </a:r>
          </a:p>
          <a:p>
            <a:r>
              <a:rPr lang="cs-CZ" dirty="0" smtClean="0"/>
              <a:t>Zastupitelstvo rozhoduje o všech důležitých záležitostech. </a:t>
            </a:r>
          </a:p>
          <a:p>
            <a:r>
              <a:rPr lang="cs-CZ" dirty="0" smtClean="0"/>
              <a:t>Volby se opakují každé čtyři roky.</a:t>
            </a:r>
          </a:p>
          <a:p>
            <a:r>
              <a:rPr lang="cs-CZ" dirty="0" smtClean="0"/>
              <a:t>Městský úřad má několik kanceláří - odborů.</a:t>
            </a:r>
          </a:p>
          <a:p>
            <a:endParaRPr lang="cs-CZ" dirty="0" smtClean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Zastupitelstvo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Schvaluje </a:t>
            </a:r>
            <a:r>
              <a:rPr lang="cs-CZ" dirty="0"/>
              <a:t>územní plán obce a její </a:t>
            </a:r>
            <a:r>
              <a:rPr lang="cs-CZ" dirty="0" smtClean="0"/>
              <a:t>rozpočet </a:t>
            </a:r>
          </a:p>
          <a:p>
            <a:r>
              <a:rPr lang="cs-CZ" dirty="0" smtClean="0"/>
              <a:t>zřizuje </a:t>
            </a:r>
            <a:r>
              <a:rPr lang="cs-CZ" dirty="0"/>
              <a:t>a ruší obecní </a:t>
            </a:r>
            <a:r>
              <a:rPr lang="cs-CZ" dirty="0" smtClean="0"/>
              <a:t>policii </a:t>
            </a:r>
          </a:p>
          <a:p>
            <a:r>
              <a:rPr lang="cs-CZ" dirty="0" smtClean="0"/>
              <a:t>rozhoduje </a:t>
            </a:r>
            <a:r>
              <a:rPr lang="cs-CZ" dirty="0"/>
              <a:t>o vyhlášení místního referenda </a:t>
            </a:r>
            <a:r>
              <a:rPr lang="cs-CZ" dirty="0" smtClean="0"/>
              <a:t>nebo volí a odvolává </a:t>
            </a:r>
            <a:r>
              <a:rPr lang="cs-CZ" dirty="0"/>
              <a:t>starostu. </a:t>
            </a:r>
            <a:r>
              <a:rPr lang="cs-CZ" dirty="0" smtClean="0"/>
              <a:t> </a:t>
            </a:r>
            <a:endParaRPr lang="cs-CZ" dirty="0"/>
          </a:p>
          <a:p>
            <a:r>
              <a:rPr lang="cs-CZ" dirty="0" smtClean="0"/>
              <a:t> </a:t>
            </a:r>
            <a:r>
              <a:rPr lang="cs-CZ" dirty="0"/>
              <a:t>rozhoduje </a:t>
            </a:r>
            <a:r>
              <a:rPr lang="cs-CZ" dirty="0" smtClean="0"/>
              <a:t>např</a:t>
            </a:r>
            <a:r>
              <a:rPr lang="cs-CZ" dirty="0"/>
              <a:t>. o opravě chodníků, otevření mateřské </a:t>
            </a:r>
            <a:r>
              <a:rPr lang="cs-CZ" dirty="0" smtClean="0"/>
              <a:t>školky, zajišťuje </a:t>
            </a:r>
            <a:r>
              <a:rPr lang="cs-CZ" dirty="0"/>
              <a:t>dopravu do dalších obcí, zřizuje hřiště, autobusové </a:t>
            </a:r>
            <a:r>
              <a:rPr lang="cs-CZ" dirty="0" smtClean="0"/>
              <a:t>zastávky atd.</a:t>
            </a:r>
          </a:p>
          <a:p>
            <a:r>
              <a:rPr lang="cs-CZ" dirty="0" smtClean="0"/>
              <a:t>podporuje </a:t>
            </a:r>
            <a:r>
              <a:rPr lang="cs-CZ" dirty="0"/>
              <a:t>kulturní život v </a:t>
            </a:r>
            <a:r>
              <a:rPr lang="cs-CZ" dirty="0" smtClean="0"/>
              <a:t>obci, </a:t>
            </a:r>
            <a:r>
              <a:rPr lang="cs-CZ" dirty="0"/>
              <a:t>spolupracuje se spolky, pořádá výstavy, </a:t>
            </a:r>
            <a:r>
              <a:rPr lang="cs-CZ" dirty="0" smtClean="0"/>
              <a:t>plesy atd.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121870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Č</a:t>
            </a:r>
            <a:r>
              <a:rPr lang="cs-CZ" dirty="0" smtClean="0"/>
              <a:t>ásti městského úřadu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141168"/>
          </a:xfrm>
        </p:spPr>
        <p:txBody>
          <a:bodyPr>
            <a:normAutofit/>
          </a:bodyPr>
          <a:lstStyle/>
          <a:p>
            <a:r>
              <a:rPr lang="cs-CZ" sz="3200" dirty="0"/>
              <a:t>Ž</a:t>
            </a:r>
            <a:r>
              <a:rPr lang="cs-CZ" sz="3200" dirty="0" smtClean="0"/>
              <a:t>ivnostenský odbor</a:t>
            </a:r>
          </a:p>
          <a:p>
            <a:pPr lvl="1"/>
            <a:r>
              <a:rPr lang="cs-CZ" sz="2800" dirty="0" smtClean="0"/>
              <a:t>Lidé, kteří chtějí podnikat- otevřít si dílnu, prodávat výrobky a podobně, musí nejprve žádat o povolení živnostenský odbor.</a:t>
            </a:r>
          </a:p>
          <a:p>
            <a:r>
              <a:rPr lang="cs-CZ" sz="3200" dirty="0" smtClean="0"/>
              <a:t>Odbor sociálních věcí, školství a kultury</a:t>
            </a:r>
          </a:p>
          <a:p>
            <a:pPr lvl="1"/>
            <a:r>
              <a:rPr lang="cs-CZ" sz="2800" dirty="0" smtClean="0"/>
              <a:t>Úředníci se starají o všechny kulturní památky a školy ve městě. Pomáhají také lidem se zdravotním postižením, sociálně slabým a starým lidem.</a:t>
            </a:r>
            <a:endParaRPr lang="cs-CZ" sz="2800" dirty="0"/>
          </a:p>
          <a:p>
            <a:r>
              <a:rPr lang="cs-CZ" sz="3100" dirty="0" smtClean="0"/>
              <a:t>Odbor výstavby</a:t>
            </a:r>
          </a:p>
          <a:p>
            <a:pPr lvl="1"/>
            <a:r>
              <a:rPr lang="cs-CZ" sz="2800" dirty="0" smtClean="0"/>
              <a:t>Schvaluje a kontroluje nové stavby ve městě.</a:t>
            </a:r>
          </a:p>
        </p:txBody>
      </p:sp>
    </p:spTree>
    <p:extLst>
      <p:ext uri="{BB962C8B-B14F-4D97-AF65-F5344CB8AC3E}">
        <p14:creationId xmlns:p14="http://schemas.microsoft.com/office/powerpoint/2010/main" val="34674192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997152"/>
          </a:xfrm>
        </p:spPr>
        <p:txBody>
          <a:bodyPr>
            <a:normAutofit lnSpcReduction="10000"/>
          </a:bodyPr>
          <a:lstStyle/>
          <a:p>
            <a:r>
              <a:rPr lang="cs-CZ" sz="3200" dirty="0" smtClean="0"/>
              <a:t>Matrika</a:t>
            </a:r>
          </a:p>
          <a:p>
            <a:pPr lvl="1"/>
            <a:r>
              <a:rPr lang="cs-CZ" sz="2800" dirty="0" smtClean="0"/>
              <a:t>Matrika vede přehled o obyvatelích našeho města. O tom, kdy se narodily a kdy umřeli. Vydává rodné listy, oddací listy a úmrtní listy.</a:t>
            </a:r>
          </a:p>
          <a:p>
            <a:r>
              <a:rPr lang="cs-CZ" sz="3200" dirty="0" smtClean="0"/>
              <a:t>Obřadní síň</a:t>
            </a:r>
          </a:p>
          <a:p>
            <a:pPr lvl="1"/>
            <a:r>
              <a:rPr lang="cs-CZ" sz="2800" dirty="0" smtClean="0"/>
              <a:t>V obřadní síni se konají svatební obřady. Novomanžele oddává starosta města. Patří to k jeho povinnostem.</a:t>
            </a:r>
          </a:p>
          <a:p>
            <a:r>
              <a:rPr lang="cs-CZ" sz="3100" dirty="0" smtClean="0"/>
              <a:t>Odbor životního prostředí</a:t>
            </a:r>
          </a:p>
          <a:p>
            <a:pPr lvl="1"/>
            <a:r>
              <a:rPr lang="cs-CZ" sz="2800" dirty="0" smtClean="0"/>
              <a:t>Zabezpečuje čistotu města, stará se o odpadky a skládky.</a:t>
            </a:r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Č</a:t>
            </a:r>
            <a:r>
              <a:rPr lang="cs-CZ" dirty="0" smtClean="0"/>
              <a:t>ásti městského úřadu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450292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Povinnosti městského úřadu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611560" y="1700808"/>
            <a:ext cx="8153400" cy="4495800"/>
          </a:xfrm>
        </p:spPr>
        <p:txBody>
          <a:bodyPr>
            <a:noAutofit/>
          </a:bodyPr>
          <a:lstStyle/>
          <a:p>
            <a:r>
              <a:rPr lang="cs-CZ" sz="2800" dirty="0"/>
              <a:t>podávat informace žadatelům </a:t>
            </a:r>
          </a:p>
          <a:p>
            <a:r>
              <a:rPr lang="cs-CZ" sz="2800" dirty="0"/>
              <a:t>plnit úkoly uložené radou nebo </a:t>
            </a:r>
            <a:r>
              <a:rPr lang="cs-CZ" sz="2800" dirty="0" smtClean="0"/>
              <a:t>zastupitelstvem obce</a:t>
            </a:r>
            <a:endParaRPr lang="cs-CZ" sz="2800" dirty="0"/>
          </a:p>
          <a:p>
            <a:r>
              <a:rPr lang="cs-CZ" sz="2800" dirty="0"/>
              <a:t>pomáhat výborům a komisím v jejich činnosti </a:t>
            </a:r>
          </a:p>
          <a:p>
            <a:r>
              <a:rPr lang="cs-CZ" sz="2800" dirty="0"/>
              <a:t>vykonávat státní správu s výjimkou výkonu těch věcí, které zasahují do pravomoci rady obce, zastupitelstva obce nebo obecních komisí </a:t>
            </a:r>
          </a:p>
          <a:p>
            <a:r>
              <a:rPr lang="cs-CZ" sz="2800" dirty="0"/>
              <a:t>zřídit na veřejně dostupném místě </a:t>
            </a:r>
            <a:r>
              <a:rPr lang="cs-CZ" sz="2800" dirty="0" smtClean="0"/>
              <a:t>úřední desku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3289657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Úkoly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Jak se jmenuje starosta města Veselí nad Moravou?</a:t>
            </a:r>
          </a:p>
          <a:p>
            <a:r>
              <a:rPr lang="cs-CZ" dirty="0" smtClean="0"/>
              <a:t>Kde sídlí městský úřad Veselí nad Moravou?</a:t>
            </a:r>
          </a:p>
          <a:p>
            <a:r>
              <a:rPr lang="cs-CZ" dirty="0" smtClean="0"/>
              <a:t>Jaké odbory jsou na městském úřadu?</a:t>
            </a:r>
          </a:p>
          <a:p>
            <a:r>
              <a:rPr lang="cs-CZ" dirty="0" smtClean="0"/>
              <a:t>Co vyřídíš na matrice? 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257623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Starosta města Veselí nad Moravou se jmenuje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Ing. Miloš Kozumplík</a:t>
            </a:r>
          </a:p>
          <a:p>
            <a:r>
              <a:rPr lang="cs-CZ" dirty="0" smtClean="0"/>
              <a:t>Ve Veselí nad Moravou sídlí městský úřad v ulici Školní (vedle Církevní ZŠ)</a:t>
            </a:r>
          </a:p>
          <a:p>
            <a:r>
              <a:rPr lang="cs-CZ" dirty="0" smtClean="0"/>
              <a:t>Na městském úřadě je odbor </a:t>
            </a:r>
            <a:r>
              <a:rPr lang="cs-CZ" sz="2800" dirty="0"/>
              <a:t>živnostenský </a:t>
            </a:r>
            <a:r>
              <a:rPr lang="cs-CZ" sz="2800" dirty="0" smtClean="0"/>
              <a:t>odbor, odbor </a:t>
            </a:r>
            <a:r>
              <a:rPr lang="cs-CZ" sz="2800" dirty="0"/>
              <a:t>sociálních věcí, školství a </a:t>
            </a:r>
            <a:r>
              <a:rPr lang="cs-CZ" sz="2800" dirty="0" smtClean="0"/>
              <a:t>kultury, odbor výstavby.</a:t>
            </a:r>
          </a:p>
          <a:p>
            <a:r>
              <a:rPr lang="cs-CZ" sz="2800" dirty="0" smtClean="0"/>
              <a:t>Na matrice se dají zjistit údaje o obyvatelích města, jako jsou da narození a úmrtí. Získat zde rodný list, oddací list a úmrtní list.</a:t>
            </a:r>
            <a:endParaRPr lang="cs-CZ" sz="2800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834784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>
                <a:hlinkClick r:id="rId2"/>
              </a:rPr>
              <a:t>www.office.microsoft.com</a:t>
            </a:r>
            <a:endParaRPr lang="cs-CZ"/>
          </a:p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712342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án">
  <a:themeElements>
    <a:clrScheme name="Medián">
      <a:dk1>
        <a:sysClr val="windowText" lastClr="000000"/>
      </a:dk1>
      <a:lt1>
        <a:sysClr val="window" lastClr="FFFFFF"/>
      </a:lt1>
      <a:dk2>
        <a:srgbClr val="775F55"/>
      </a:dk2>
      <a:lt2>
        <a:srgbClr val="EBDDC3"/>
      </a:lt2>
      <a:accent1>
        <a:srgbClr val="94B6D2"/>
      </a:accent1>
      <a:accent2>
        <a:srgbClr val="DD8047"/>
      </a:accent2>
      <a:accent3>
        <a:srgbClr val="A5AB81"/>
      </a:accent3>
      <a:accent4>
        <a:srgbClr val="D8B25C"/>
      </a:accent4>
      <a:accent5>
        <a:srgbClr val="7BA79D"/>
      </a:accent5>
      <a:accent6>
        <a:srgbClr val="968C8C"/>
      </a:accent6>
      <a:hlink>
        <a:srgbClr val="F7B615"/>
      </a:hlink>
      <a:folHlink>
        <a:srgbClr val="704404"/>
      </a:folHlink>
    </a:clrScheme>
    <a:fontScheme name="Medián">
      <a:maj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Mediá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729</TotalTime>
  <Words>505</Words>
  <Application>Microsoft Office PowerPoint</Application>
  <PresentationFormat>Předvádění na obrazovce (4:3)</PresentationFormat>
  <Paragraphs>63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Medián</vt:lpstr>
      <vt:lpstr>Prezentace aplikace PowerPoint</vt:lpstr>
      <vt:lpstr>Anotace</vt:lpstr>
      <vt:lpstr>Městský ÚřaD</vt:lpstr>
      <vt:lpstr>Městský úřad</vt:lpstr>
      <vt:lpstr>Zastupitelstvo</vt:lpstr>
      <vt:lpstr>Části městského úřadu</vt:lpstr>
      <vt:lpstr>Části městského úřadu</vt:lpstr>
      <vt:lpstr>Povinnosti městského úřadu</vt:lpstr>
      <vt:lpstr>Úkoly</vt:lpstr>
      <vt:lpstr>Řešení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filipkova</cp:lastModifiedBy>
  <cp:revision>107</cp:revision>
  <dcterms:created xsi:type="dcterms:W3CDTF">2011-08-21T15:31:45Z</dcterms:created>
  <dcterms:modified xsi:type="dcterms:W3CDTF">2013-03-19T10:39:58Z</dcterms:modified>
</cp:coreProperties>
</file>