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5" r:id="rId7"/>
    <p:sldId id="260" r:id="rId8"/>
    <p:sldId id="261" r:id="rId9"/>
    <p:sldId id="262" r:id="rId10"/>
    <p:sldId id="263" r:id="rId11"/>
    <p:sldId id="264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6B84268-33F1-4475-B207-03529EF6ECC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CD0F666-07A0-431E-8D2D-B3A467A33F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079336" y="1270963"/>
            <a:ext cx="3172663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14 směsi</a:t>
            </a: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VY_32_INOVACE_14</a:t>
            </a: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684212" y="3357563"/>
            <a:ext cx="8280275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H2-14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/>
              <a:t>Materiál</a:t>
            </a:r>
            <a:r>
              <a:rPr lang="en-US" sz="1200" dirty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k </a:t>
            </a:r>
            <a:r>
              <a:rPr lang="en-US" sz="1200" dirty="0" err="1" smtClean="0"/>
              <a:t>probírání</a:t>
            </a:r>
            <a:r>
              <a:rPr lang="cs-CZ" sz="1200" dirty="0" smtClean="0"/>
              <a:t> a procvičení</a:t>
            </a:r>
            <a:r>
              <a:rPr lang="en-US" sz="1200" dirty="0" smtClean="0"/>
              <a:t> </a:t>
            </a:r>
            <a:r>
              <a:rPr lang="en-US" sz="1200" dirty="0" err="1"/>
              <a:t>nového</a:t>
            </a:r>
            <a:r>
              <a:rPr lang="en-US" sz="1200" dirty="0"/>
              <a:t> </a:t>
            </a:r>
            <a:r>
              <a:rPr lang="en-US" sz="1200" dirty="0" err="1"/>
              <a:t>učiva</a:t>
            </a:r>
            <a:r>
              <a:rPr lang="en-US" sz="1200" dirty="0"/>
              <a:t> </a:t>
            </a:r>
            <a:r>
              <a:rPr lang="cs-CZ" sz="1200" dirty="0" smtClean="0"/>
              <a:t>směsi z anorganické chemie</a:t>
            </a:r>
            <a:r>
              <a:rPr lang="en-US" sz="1200" dirty="0" smtClean="0"/>
              <a:t>, </a:t>
            </a:r>
            <a:r>
              <a:rPr lang="en-US" sz="1200" dirty="0" err="1" smtClean="0"/>
              <a:t>lze</a:t>
            </a:r>
            <a:r>
              <a:rPr lang="en-US" sz="1200" dirty="0" smtClean="0"/>
              <a:t>  </a:t>
            </a:r>
            <a:r>
              <a:rPr lang="en-US" sz="1200" dirty="0" err="1"/>
              <a:t>jej</a:t>
            </a:r>
            <a:r>
              <a:rPr lang="en-US" sz="1200" dirty="0"/>
              <a:t> </a:t>
            </a:r>
            <a:r>
              <a:rPr lang="cs-CZ" sz="1200" dirty="0" smtClean="0"/>
              <a:t>		</a:t>
            </a:r>
            <a:r>
              <a:rPr lang="en-US" sz="1200" dirty="0" err="1" smtClean="0"/>
              <a:t>využít</a:t>
            </a:r>
            <a:r>
              <a:rPr lang="en-US" sz="1200" dirty="0" smtClean="0"/>
              <a:t> </a:t>
            </a:r>
            <a:r>
              <a:rPr lang="en-US" sz="1200" dirty="0" err="1"/>
              <a:t>jako</a:t>
            </a:r>
            <a:r>
              <a:rPr lang="en-US" sz="1200" dirty="0"/>
              <a:t> </a:t>
            </a:r>
            <a:r>
              <a:rPr lang="en-US" sz="1200" dirty="0" err="1" smtClean="0"/>
              <a:t>stručn</a:t>
            </a:r>
            <a:r>
              <a:rPr lang="cs-CZ" sz="1200" dirty="0" smtClean="0"/>
              <a:t>ý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 zápis do sešitu, součástí materiálu jsou animace.</a:t>
            </a:r>
          </a:p>
        </p:txBody>
      </p:sp>
    </p:spTree>
    <p:extLst>
      <p:ext uri="{BB962C8B-B14F-4D97-AF65-F5344CB8AC3E}">
        <p14:creationId xmlns:p14="http://schemas.microsoft.com/office/powerpoint/2010/main" val="2311434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231826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SMĚSI</a:t>
            </a:r>
            <a:endParaRPr lang="cs-CZ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005\AppData\Local\Microsoft\Windows\Temporary Internet Files\Content.IE5\LU05P037\MP9004088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64066"/>
            <a:ext cx="2304256" cy="345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05\AppData\Local\Microsoft\Windows\Temporary Internet Files\Content.IE5\IE6FHIUY\MP9001779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66" y="1484784"/>
            <a:ext cx="5000971" cy="333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317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05\AppData\Local\Microsoft\Windows\Temporary Internet Files\Content.IE5\G90R4ZDG\MP900444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199" y="5013176"/>
            <a:ext cx="1951022" cy="150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05\AppData\Local\Microsoft\Windows\Temporary Internet Files\Content.IE5\3DNWECD2\MP9003876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21074"/>
            <a:ext cx="2016224" cy="143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05\AppData\Local\Microsoft\Windows\Temporary Internet Files\Content.IE5\NNAJTA5R\MP9003089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53318"/>
            <a:ext cx="1552823" cy="234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05\AppData\Local\Microsoft\Windows\Temporary Internet Files\Content.IE5\IE6FHIUY\MP9004485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405" y="4656467"/>
            <a:ext cx="2574290" cy="171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05\AppData\Local\Microsoft\Windows\Temporary Internet Files\Content.IE5\AHJM8HWC\MP9004005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529" y="2328514"/>
            <a:ext cx="1590462" cy="198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05\AppData\Local\Microsoft\Windows\Temporary Internet Files\Content.IE5\LU05P037\MP90043407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97846"/>
            <a:ext cx="2520280" cy="167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20608" y="1800153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sůl kamenná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1550" y="2558014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59789" y="2328514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stříbro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746292"/>
            <a:ext cx="84962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Chemická látka</a:t>
            </a:r>
            <a:r>
              <a:rPr lang="cs-CZ" sz="2000" dirty="0" smtClean="0"/>
              <a:t> – </a:t>
            </a:r>
            <a:r>
              <a:rPr lang="cs-CZ" sz="1600" dirty="0" smtClean="0"/>
              <a:t>vyznačuje se stálým složením , charakteristickými vlastnostmi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3549170"/>
            <a:ext cx="740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zlato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630" y="4797152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cukr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67414" y="4675940"/>
            <a:ext cx="2066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destilovaná voda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687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93462" y="675756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- </a:t>
            </a:r>
            <a:r>
              <a:rPr lang="cs-CZ" b="1" dirty="0" smtClean="0"/>
              <a:t>obsahují 2 nebo více chemických látek </a:t>
            </a:r>
            <a:r>
              <a:rPr lang="cs-CZ" b="1" dirty="0" smtClean="0">
                <a:solidFill>
                  <a:schemeClr val="accent4"/>
                </a:solidFill>
              </a:rPr>
              <a:t>(složek</a:t>
            </a:r>
            <a:r>
              <a:rPr lang="cs-CZ" dirty="0" smtClean="0">
                <a:solidFill>
                  <a:schemeClr val="accent4"/>
                </a:solidFill>
              </a:rPr>
              <a:t>)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620688"/>
            <a:ext cx="25202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</a:rPr>
              <a:t>SMĚSI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pic>
        <p:nvPicPr>
          <p:cNvPr id="3074" name="Picture 2" descr="C:\Users\005\AppData\Local\Microsoft\Windows\Temporary Internet Files\Content.IE5\QV10MQXA\MP900400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659534"/>
            <a:ext cx="2204281" cy="2756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05\AppData\Local\Microsoft\Windows\Temporary Internet Files\Content.IE5\AHJM8HWC\MP9001753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792" y="1143908"/>
            <a:ext cx="3472898" cy="2327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05\AppData\Local\Microsoft\Windows\Temporary Internet Files\Content.IE5\3DNWECD2\MP90043718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720" y="2060848"/>
            <a:ext cx="2961743" cy="4436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05\AppData\Local\Microsoft\Windows\Temporary Internet Files\Content.IE5\ERBISCP1\MP9004088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84985"/>
            <a:ext cx="2071092" cy="310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26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878497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Třídění směsí</a:t>
            </a:r>
            <a:r>
              <a:rPr lang="cs-CZ" sz="2800" dirty="0" smtClean="0"/>
              <a:t>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sz="2400" b="1" u="sng" dirty="0" smtClean="0"/>
              <a:t>Stejnorodé směsi </a:t>
            </a:r>
            <a:r>
              <a:rPr lang="cs-CZ" sz="2400" dirty="0" smtClean="0"/>
              <a:t>( homogenní) - </a:t>
            </a:r>
            <a:r>
              <a:rPr lang="cs-CZ" sz="2400" dirty="0" smtClean="0">
                <a:solidFill>
                  <a:schemeClr val="accent2"/>
                </a:solidFill>
              </a:rPr>
              <a:t>roztoky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jsou směsi, u kterých </a:t>
            </a:r>
            <a:r>
              <a:rPr lang="cs-CZ" u="sng" dirty="0" smtClean="0">
                <a:solidFill>
                  <a:schemeClr val="accent4"/>
                </a:solidFill>
              </a:rPr>
              <a:t>nemůžeme</a:t>
            </a:r>
            <a:r>
              <a:rPr lang="cs-CZ" dirty="0" smtClean="0"/>
              <a:t> složky pozorovat okem, lupou ani</a:t>
            </a:r>
            <a:endParaRPr lang="cs-CZ" dirty="0"/>
          </a:p>
          <a:p>
            <a:r>
              <a:rPr lang="cs-CZ" dirty="0" smtClean="0"/>
              <a:t>    mikroskopem.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4107" y="4293096"/>
            <a:ext cx="825578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minerální voda	( voda + minerály)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sklo			(</a:t>
            </a:r>
            <a:r>
              <a:rPr lang="cs-CZ" sz="2000" dirty="0" err="1" smtClean="0"/>
              <a:t>vápenec+sklářský</a:t>
            </a:r>
            <a:r>
              <a:rPr lang="cs-CZ" sz="2000" dirty="0" smtClean="0"/>
              <a:t> </a:t>
            </a:r>
            <a:r>
              <a:rPr lang="cs-CZ" sz="2000" dirty="0" err="1" smtClean="0"/>
              <a:t>písek+soda</a:t>
            </a:r>
            <a:r>
              <a:rPr lang="cs-CZ" sz="2000" dirty="0" smtClean="0"/>
              <a:t>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vzduch		(</a:t>
            </a:r>
            <a:r>
              <a:rPr lang="cs-CZ" sz="2000" dirty="0" err="1" smtClean="0"/>
              <a:t>dusík+kyslík+oxid</a:t>
            </a:r>
            <a:r>
              <a:rPr lang="cs-CZ" sz="2000" dirty="0" smtClean="0"/>
              <a:t> </a:t>
            </a:r>
            <a:r>
              <a:rPr lang="cs-CZ" sz="2000" dirty="0" err="1" smtClean="0"/>
              <a:t>uhličitý+vzácné</a:t>
            </a:r>
            <a:r>
              <a:rPr lang="cs-CZ" sz="2000" dirty="0" smtClean="0"/>
              <a:t> plyny)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bronz		( měď + cín)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slaná voda		(</a:t>
            </a:r>
            <a:r>
              <a:rPr lang="cs-CZ" sz="2000" dirty="0" err="1" smtClean="0"/>
              <a:t>voda+kamenná</a:t>
            </a:r>
            <a:r>
              <a:rPr lang="cs-CZ" sz="2000" dirty="0" smtClean="0"/>
              <a:t> sůl)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780928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PEVNÉ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KAPALNÉ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PLYNNÉ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4400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292913"/>
            <a:ext cx="1229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Roztok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1339080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rozpouštědlo </a:t>
            </a:r>
            <a:r>
              <a:rPr lang="cs-CZ" dirty="0" smtClean="0"/>
              <a:t>+ </a:t>
            </a:r>
            <a:r>
              <a:rPr lang="cs-CZ" dirty="0" smtClean="0">
                <a:solidFill>
                  <a:schemeClr val="accent4"/>
                </a:solidFill>
              </a:rPr>
              <a:t>rozpuštěná látka</a:t>
            </a:r>
            <a:endParaRPr lang="cs-CZ" dirty="0">
              <a:solidFill>
                <a:schemeClr val="accent4"/>
              </a:solidFill>
            </a:endParaRPr>
          </a:p>
          <a:p>
            <a:r>
              <a:rPr lang="cs-CZ" dirty="0" smtClean="0">
                <a:solidFill>
                  <a:schemeClr val="accent4"/>
                </a:solidFill>
              </a:rPr>
              <a:t>     </a:t>
            </a:r>
            <a:r>
              <a:rPr lang="cs-CZ" dirty="0">
                <a:solidFill>
                  <a:srgbClr val="FF0000"/>
                </a:solidFill>
              </a:rPr>
              <a:t>(</a:t>
            </a:r>
            <a:r>
              <a:rPr lang="cs-CZ" dirty="0" smtClean="0">
                <a:solidFill>
                  <a:srgbClr val="FF0000"/>
                </a:solidFill>
              </a:rPr>
              <a:t>VODA) </a:t>
            </a:r>
            <a:r>
              <a:rPr lang="cs-CZ" dirty="0" smtClean="0">
                <a:solidFill>
                  <a:schemeClr val="accent4"/>
                </a:solidFill>
              </a:rPr>
              <a:t>       +      (CUKR)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2019" y="4005064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4"/>
                </a:solidFill>
              </a:rPr>
              <a:t>Nasycený roztok</a:t>
            </a:r>
            <a:r>
              <a:rPr lang="cs-CZ" dirty="0"/>
              <a:t> je roztok, ve kterém se při určité teplotě již další látka </a:t>
            </a:r>
            <a:r>
              <a:rPr lang="cs-CZ" b="1" dirty="0"/>
              <a:t>nerozpouští</a:t>
            </a:r>
            <a:r>
              <a:rPr lang="cs-CZ" dirty="0"/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5013176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4"/>
                </a:solidFill>
              </a:rPr>
              <a:t>Nenasycený roztok</a:t>
            </a:r>
            <a:r>
              <a:rPr lang="cs-CZ" dirty="0"/>
              <a:t> je roztok, který obsahuje </a:t>
            </a:r>
            <a:r>
              <a:rPr lang="cs-CZ" b="1" dirty="0"/>
              <a:t>méně látky než roztok nasycený</a:t>
            </a:r>
            <a:r>
              <a:rPr lang="cs-CZ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27584" y="2348880"/>
            <a:ext cx="27767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Rozpouštědlo – voda</a:t>
            </a:r>
          </a:p>
          <a:p>
            <a:r>
              <a:rPr lang="cs-CZ" dirty="0"/>
              <a:t>	</a:t>
            </a:r>
            <a:r>
              <a:rPr lang="cs-CZ" dirty="0" smtClean="0"/>
              <a:t>	líh</a:t>
            </a:r>
          </a:p>
          <a:p>
            <a:r>
              <a:rPr lang="cs-CZ" dirty="0"/>
              <a:t>	</a:t>
            </a:r>
            <a:r>
              <a:rPr lang="cs-CZ" dirty="0" smtClean="0"/>
              <a:t>	aceton</a:t>
            </a:r>
          </a:p>
          <a:p>
            <a:r>
              <a:rPr lang="cs-CZ" dirty="0"/>
              <a:t>	</a:t>
            </a:r>
            <a:r>
              <a:rPr lang="cs-CZ" dirty="0" smtClean="0"/>
              <a:t>	benzín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2" idx="3"/>
          </p:cNvCxnSpPr>
          <p:nvPr/>
        </p:nvCxnSpPr>
        <p:spPr>
          <a:xfrm flipV="1">
            <a:off x="1913392" y="1523745"/>
            <a:ext cx="930416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0803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5352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b="1" u="sng" dirty="0" smtClean="0"/>
              <a:t>Různorodé směsi  </a:t>
            </a:r>
            <a:r>
              <a:rPr lang="cs-CZ" sz="2400" dirty="0" smtClean="0"/>
              <a:t>(heterogenní)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98884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jsou </a:t>
            </a:r>
            <a:r>
              <a:rPr lang="cs-CZ" dirty="0"/>
              <a:t>směsi, u kterých </a:t>
            </a:r>
            <a:r>
              <a:rPr lang="cs-CZ" b="1" u="sng" dirty="0">
                <a:solidFill>
                  <a:schemeClr val="accent1"/>
                </a:solidFill>
              </a:rPr>
              <a:t>můžeme</a:t>
            </a:r>
            <a:r>
              <a:rPr lang="cs-CZ" b="1" dirty="0">
                <a:solidFill>
                  <a:schemeClr val="accent1"/>
                </a:solidFill>
              </a:rPr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b="1" dirty="0" smtClean="0"/>
              <a:t>složky </a:t>
            </a:r>
            <a:r>
              <a:rPr lang="cs-CZ" b="1" dirty="0"/>
              <a:t>pozorovat</a:t>
            </a:r>
            <a:r>
              <a:rPr lang="cs-CZ" dirty="0"/>
              <a:t> okem, lupou </a:t>
            </a:r>
            <a:r>
              <a:rPr lang="cs-CZ" dirty="0" smtClean="0"/>
              <a:t>nebo</a:t>
            </a:r>
          </a:p>
          <a:p>
            <a:r>
              <a:rPr lang="cs-CZ" dirty="0" smtClean="0"/>
              <a:t>    mikroskopem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0583" y="2730707"/>
            <a:ext cx="846898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SUSPENZE – částice pevné látky v kapalině (rozdrcená křída ve vodě)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EMULZE – kapalina v kapalině ( olej a voda)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PĚNA – plyn v kapalině  nebo v pevné látce ( mýdlová pěna, polystyren)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AEROSOL – kapalina nebo pevná látka v plynné (mlha, dým)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72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764704"/>
            <a:ext cx="80648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accent4"/>
                </a:solidFill>
              </a:rPr>
              <a:t>S</a:t>
            </a:r>
            <a:r>
              <a:rPr lang="cs-CZ" sz="2400" dirty="0" smtClean="0">
                <a:solidFill>
                  <a:schemeClr val="accent4"/>
                </a:solidFill>
              </a:rPr>
              <a:t>USPENZE</a:t>
            </a:r>
            <a:r>
              <a:rPr lang="cs-CZ" dirty="0" smtClean="0"/>
              <a:t> – </a:t>
            </a:r>
            <a:r>
              <a:rPr lang="cs-CZ" sz="2000" dirty="0" smtClean="0"/>
              <a:t>částice pevné látky v kapalině</a:t>
            </a:r>
          </a:p>
          <a:p>
            <a:endParaRPr lang="cs-CZ" dirty="0"/>
          </a:p>
          <a:p>
            <a:r>
              <a:rPr lang="cs-CZ" b="1" dirty="0" smtClean="0"/>
              <a:t>příklad</a:t>
            </a:r>
            <a:r>
              <a:rPr lang="cs-CZ" dirty="0" smtClean="0"/>
              <a:t>: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917739" y="6021288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barvy - pigment + voda, aceton</a:t>
            </a:r>
            <a:endParaRPr lang="cs-CZ" dirty="0"/>
          </a:p>
        </p:txBody>
      </p:sp>
      <p:pic>
        <p:nvPicPr>
          <p:cNvPr id="4101" name="Picture 5" descr="C:\Users\005\AppData\Local\Microsoft\Windows\Temporary Internet Files\Content.IE5\QV10MQXA\MP9001785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46835"/>
            <a:ext cx="1785183" cy="266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2504172"/>
            <a:ext cx="3384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rozdrcená křída ve vodě</a:t>
            </a:r>
          </a:p>
        </p:txBody>
      </p:sp>
      <p:pic>
        <p:nvPicPr>
          <p:cNvPr id="2051" name="Picture 3" descr="C:\Users\005\AppData\Local\Microsoft\Windows\Temporary Internet Files\Content.IE5\3DNWECD2\MP9004331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8960"/>
            <a:ext cx="3638124" cy="2425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5805264"/>
            <a:ext cx="1709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písek ve vodě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11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6030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4"/>
                </a:solidFill>
              </a:rPr>
              <a:t>EMULZE</a:t>
            </a:r>
            <a:r>
              <a:rPr lang="cs-CZ" dirty="0" smtClean="0"/>
              <a:t> – kapalina v kapalině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příklad: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214156"/>
            <a:ext cx="15343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voda a olej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373216"/>
            <a:ext cx="947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mléko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63862" y="2184249"/>
            <a:ext cx="13901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majonéza</a:t>
            </a:r>
            <a:endParaRPr lang="cs-CZ" sz="2000" b="1" dirty="0"/>
          </a:p>
        </p:txBody>
      </p:sp>
      <p:pic>
        <p:nvPicPr>
          <p:cNvPr id="1026" name="Picture 2" descr="C:\Users\005\AppData\Local\Microsoft\Windows\Temporary Internet Files\Content.IE5\3DNWECD2\MP9004486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30" y="3468136"/>
            <a:ext cx="2153869" cy="1391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05\AppData\Local\Microsoft\Windows\Temporary Internet Files\Content.IE5\UVLB0FNJ\MP900432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192" y="3299922"/>
            <a:ext cx="3295692" cy="2473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52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84969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PĚNA</a:t>
            </a:r>
            <a:r>
              <a:rPr lang="cs-CZ" dirty="0" smtClean="0"/>
              <a:t> – plyn v kapalině  nebo v pevné látce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32166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pic>
        <p:nvPicPr>
          <p:cNvPr id="6147" name="Picture 3" descr="C:\Users\005\AppData\Local\Microsoft\Windows\Temporary Internet Files\Content.IE5\UVLB0FNJ\MP9004222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3111151" cy="31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2852936"/>
            <a:ext cx="1149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šlehačka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2380238"/>
            <a:ext cx="1348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polystyren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81626" y="2852936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sníh z bílků</a:t>
            </a:r>
            <a:endParaRPr lang="cs-CZ" dirty="0"/>
          </a:p>
        </p:txBody>
      </p:sp>
      <p:pic>
        <p:nvPicPr>
          <p:cNvPr id="6150" name="Picture 6" descr="C:\Users\005\AppData\Local\Microsoft\Windows\Temporary Internet Files\Content.IE5\XN5BQTZH\MP90014873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668" y="4768221"/>
            <a:ext cx="2764904" cy="1815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74432" y="4347649"/>
            <a:ext cx="1665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pěna na moři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49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4"/>
                </a:solidFill>
              </a:rPr>
              <a:t>AEROSOL</a:t>
            </a:r>
            <a:r>
              <a:rPr lang="cs-CZ" dirty="0" smtClean="0"/>
              <a:t> – kapalina nebo pevná látka v plynné (mlha, dým)</a:t>
            </a:r>
            <a:endParaRPr lang="cs-CZ" dirty="0"/>
          </a:p>
        </p:txBody>
      </p:sp>
      <p:pic>
        <p:nvPicPr>
          <p:cNvPr id="5127" name="Picture 7" descr="C:\Users\005\AppData\Local\Microsoft\Windows\Temporary Internet Files\Content.IE5\NNAJTA5R\MP9004486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499" y="2564904"/>
            <a:ext cx="464451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2397" y="2564904"/>
            <a:ext cx="41537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MLHA</a:t>
            </a:r>
          </a:p>
          <a:p>
            <a:r>
              <a:rPr lang="cs-CZ" dirty="0" smtClean="0"/>
              <a:t>- kapalná látka rozptýlená v plynné</a:t>
            </a:r>
            <a:endParaRPr lang="cs-CZ" dirty="0"/>
          </a:p>
        </p:txBody>
      </p:sp>
      <p:pic>
        <p:nvPicPr>
          <p:cNvPr id="5128" name="Picture 8" descr="C:\Users\005\AppData\Local\Microsoft\Windows\Temporary Internet Files\Content.IE5\3DNWECD2\MP9004013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389" y="2060848"/>
            <a:ext cx="432223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31646" y="1414517"/>
            <a:ext cx="3951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DÝM</a:t>
            </a:r>
          </a:p>
          <a:p>
            <a:r>
              <a:rPr lang="cs-CZ" dirty="0" smtClean="0"/>
              <a:t>- pevná látka rozptýlená v plynné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26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88640"/>
            <a:ext cx="2949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se nazývá tato směs?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832687"/>
            <a:ext cx="3405099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směs vody a oleje  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džus s vlákninou 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sůl s vodou 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vzduch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cigaretový dým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hlína ve vodě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minerálka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lak na vlasy ve vzduchu</a:t>
            </a:r>
          </a:p>
          <a:p>
            <a:pPr marL="285750" indent="-285750">
              <a:buFontTx/>
              <a:buChar char="-"/>
            </a:pPr>
            <a:endParaRPr lang="cs-CZ" sz="2000" dirty="0" smtClean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fazole ve vodě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868288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různorodá - emulze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412776"/>
            <a:ext cx="2962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různorodá - suspenze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80709" y="2708920"/>
            <a:ext cx="15135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stejnorodá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38118" y="5661248"/>
            <a:ext cx="2962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různorodá - suspenze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05897" y="2050411"/>
            <a:ext cx="15135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stejnorodá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67051" y="5085184"/>
            <a:ext cx="30023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různorodá - mlha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54688" y="4390201"/>
            <a:ext cx="15135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stejnorodá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67051" y="3771953"/>
            <a:ext cx="2962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různorodá - suspenze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48050" y="3208163"/>
            <a:ext cx="2316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různorodá - dým</a:t>
            </a:r>
            <a:endParaRPr lang="cs-CZ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69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9703" y="404664"/>
            <a:ext cx="278153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Použité obrázky:</a:t>
            </a:r>
          </a:p>
          <a:p>
            <a:endParaRPr lang="cs-CZ" dirty="0"/>
          </a:p>
          <a:p>
            <a:r>
              <a:rPr lang="cs-CZ" dirty="0" smtClean="0"/>
              <a:t>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28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253</TotalTime>
  <Words>275</Words>
  <Application>Microsoft Office PowerPoint</Application>
  <PresentationFormat>Předvádění na obrazovce (4:3)</PresentationFormat>
  <Paragraphs>103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20</cp:revision>
  <dcterms:created xsi:type="dcterms:W3CDTF">2012-09-05T17:50:28Z</dcterms:created>
  <dcterms:modified xsi:type="dcterms:W3CDTF">2013-03-19T18:59:34Z</dcterms:modified>
</cp:coreProperties>
</file>