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59" r:id="rId4"/>
    <p:sldId id="265" r:id="rId5"/>
    <p:sldId id="267" r:id="rId6"/>
    <p:sldId id="266" r:id="rId7"/>
    <p:sldId id="263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ZŠ a MŠ,Veselí nad Moravou,Kollárova1045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Andrea Filípková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VY_32_INOVACE_14/14_MIMOŘÁDNÉ_UDÁLOSTI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</a:t>
          </a:r>
          <a:r>
            <a:rPr lang="cs-CZ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9074EA3E-D942-4BAD-AE23-5F892D0545EF}">
      <dgm:prSet phldrT="[Text]"/>
      <dgm:spPr/>
      <dgm:t>
        <a:bodyPr/>
        <a:lstStyle/>
        <a:p>
          <a:pPr algn="l"/>
          <a:r>
            <a:rPr lang="cs-CZ" dirty="0" smtClean="0"/>
            <a:t>Téma: Mimořádné události</a:t>
          </a:r>
          <a:endParaRPr lang="cs-CZ" dirty="0"/>
        </a:p>
      </dgm:t>
    </dgm:pt>
    <dgm:pt modelId="{15EC04F0-1942-4907-942F-18A91AF1E756}" type="parTrans" cxnId="{72772DD1-6276-406A-BFD2-ED55886A28C5}">
      <dgm:prSet/>
      <dgm:spPr/>
    </dgm:pt>
    <dgm:pt modelId="{83C80DB6-ACA7-4718-907F-3F96354D07D3}" type="sibTrans" cxnId="{72772DD1-6276-406A-BFD2-ED55886A28C5}">
      <dgm:prSet/>
      <dgm:spPr/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3EEA8C7B-68CF-4751-B331-16D19A45F902}" type="pres">
      <dgm:prSet presAssocID="{9074EA3E-D942-4BAD-AE23-5F892D0545EF}" presName="vertSpace4" presStyleLbl="node1" presStyleIdx="2" presStyleCnt="5"/>
      <dgm:spPr/>
    </dgm:pt>
    <dgm:pt modelId="{8BAF4230-DD4D-4E21-873C-5706621E0324}" type="pres">
      <dgm:prSet presAssocID="{9074EA3E-D942-4BAD-AE23-5F892D0545EF}" presName="circle4" presStyleLbl="node1" presStyleIdx="3" presStyleCnt="5"/>
      <dgm:spPr/>
    </dgm:pt>
    <dgm:pt modelId="{B5DC86BD-1657-46AE-B231-C93C9291827D}" type="pres">
      <dgm:prSet presAssocID="{9074EA3E-D942-4BAD-AE23-5F892D0545EF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3EBCBAE-A1A3-45A9-A235-DA31F73A59F9}" type="pres">
      <dgm:prSet presAssocID="{9074EA3E-D942-4BAD-AE23-5F892D0545EF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34D9A97-74F0-481F-A114-EF8B9EEA3C27}" type="presOf" srcId="{EBC41103-E2E5-4D48-9B4B-425520D3D098}" destId="{A27B6496-BF1B-4384-9217-9659064D5D6A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75C0B3C3-4D3B-4860-9EE3-1C41A61328A8}" type="presOf" srcId="{EBC41103-E2E5-4D48-9B4B-425520D3D098}" destId="{3BA01B75-849B-4716-8BCD-084A86FF328F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72772DD1-6276-406A-BFD2-ED55886A28C5}" srcId="{39F8B381-5807-488E-AC22-73DD4140ED4A}" destId="{9074EA3E-D942-4BAD-AE23-5F892D0545EF}" srcOrd="3" destOrd="0" parTransId="{15EC04F0-1942-4907-942F-18A91AF1E756}" sibTransId="{83C80DB6-ACA7-4718-907F-3F96354D07D3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A0925DE2-F5BA-470F-881C-EC6FEE8102B2}" type="presOf" srcId="{9074EA3E-D942-4BAD-AE23-5F892D0545EF}" destId="{63EBCBAE-A1A3-45A9-A235-DA31F73A59F9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05FBEBE7-014E-49CC-AC07-B91EAD90F935}" type="presOf" srcId="{9074EA3E-D942-4BAD-AE23-5F892D0545EF}" destId="{B5DC86BD-1657-46AE-B231-C93C9291827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06887A3-BD18-42BB-A297-5523D9D6B3CE}" type="presParOf" srcId="{71045F8C-00FA-488E-A7BD-E2E6753D979D}" destId="{3EEA8C7B-68CF-4751-B331-16D19A45F902}" srcOrd="9" destOrd="0" presId="urn:microsoft.com/office/officeart/2005/8/layout/target3"/>
    <dgm:cxn modelId="{96F4F1B0-485C-459E-A067-6B01533EC01C}" type="presParOf" srcId="{71045F8C-00FA-488E-A7BD-E2E6753D979D}" destId="{8BAF4230-DD4D-4E21-873C-5706621E0324}" srcOrd="10" destOrd="0" presId="urn:microsoft.com/office/officeart/2005/8/layout/target3"/>
    <dgm:cxn modelId="{F2E55D0D-C0A3-4DFB-AC2B-BF3A68F2D377}" type="presParOf" srcId="{71045F8C-00FA-488E-A7BD-E2E6753D979D}" destId="{B5DC86BD-1657-46AE-B231-C93C9291827D}" srcOrd="11" destOrd="0" presId="urn:microsoft.com/office/officeart/2005/8/layout/target3"/>
    <dgm:cxn modelId="{F875C9F7-C5E9-4AF4-8CB6-57A491C96FA3}" type="presParOf" srcId="{71045F8C-00FA-488E-A7BD-E2E6753D979D}" destId="{13BD0FAF-9F2C-4708-9E63-A8E8E5252943}" srcOrd="12" destOrd="0" presId="urn:microsoft.com/office/officeart/2005/8/layout/target3"/>
    <dgm:cxn modelId="{F6E27FDC-2E94-4EF0-B9CE-B488797A1D31}" type="presParOf" srcId="{71045F8C-00FA-488E-A7BD-E2E6753D979D}" destId="{6821E7C9-5E4B-45FA-8F82-01E6F26FAA25}" srcOrd="13" destOrd="0" presId="urn:microsoft.com/office/officeart/2005/8/layout/target3"/>
    <dgm:cxn modelId="{7B3EECE9-8518-4C9F-8F5A-719B67239BB6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5DEE0A9-A2F9-45DD-9A35-74B9820EE048}" type="presParOf" srcId="{71045F8C-00FA-488E-A7BD-E2E6753D979D}" destId="{63EBCBAE-A1A3-45A9-A235-DA31F73A59F9}" srcOrd="18" destOrd="0" presId="urn:microsoft.com/office/officeart/2005/8/layout/target3"/>
    <dgm:cxn modelId="{C2F10B35-0CA4-425C-BEF4-5FF89DE64398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školy: </a:t>
          </a:r>
          <a:r>
            <a:rPr lang="cs-CZ" sz="1700" kern="1200" dirty="0" smtClean="0"/>
            <a:t>ZŠ a MŠ,Veselí nad Moravou,Kollárova1045   </a:t>
          </a:r>
          <a:endParaRPr lang="cs-CZ" sz="17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Mgr. Andrea Filípková</a:t>
          </a:r>
          <a:endParaRPr lang="cs-CZ" sz="17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VY_32_INOVACE_14/14_MIMOŘÁDNÉ_UDÁLOSTI</a:t>
          </a:r>
          <a:endParaRPr lang="cs-CZ" sz="1700" kern="1200" dirty="0"/>
        </a:p>
      </dsp:txBody>
      <dsp:txXfrm>
        <a:off x="2016223" y="1290383"/>
        <a:ext cx="4752528" cy="645191"/>
      </dsp:txXfrm>
    </dsp:sp>
    <dsp:sp modelId="{8BAF4230-DD4D-4E21-873C-5706621E0324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C86BD-1657-46AE-B231-C93C9291827D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Téma: Mimořádné události</a:t>
          </a:r>
          <a:endParaRPr lang="cs-CZ" sz="17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/>
            <a:t>Číslo </a:t>
          </a:r>
          <a:r>
            <a:rPr lang="cs-CZ" sz="1700" kern="1200" smtClean="0"/>
            <a:t>projektu:CZ.1.07/1.4.00/21.0822</a:t>
          </a:r>
          <a:endParaRPr lang="cs-CZ" sz="17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8333350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Materiál je určen pro výuku předmětu </a:t>
            </a:r>
            <a:r>
              <a:rPr lang="cs-CZ" dirty="0" smtClean="0"/>
              <a:t>občanská výchova pro </a:t>
            </a:r>
            <a:r>
              <a:rPr lang="cs-CZ" dirty="0"/>
              <a:t>základní školu praktickou.</a:t>
            </a:r>
          </a:p>
          <a:p>
            <a:r>
              <a:rPr lang="cs-CZ" dirty="0"/>
              <a:t>Příprava není nutná.</a:t>
            </a:r>
          </a:p>
          <a:p>
            <a:r>
              <a:rPr lang="cs-CZ" dirty="0"/>
              <a:t>Doba </a:t>
            </a:r>
            <a:r>
              <a:rPr lang="cs-CZ" dirty="0" smtClean="0"/>
              <a:t>vzniku březen 2013</a:t>
            </a:r>
          </a:p>
          <a:p>
            <a:r>
              <a:rPr lang="cs-CZ" dirty="0" smtClean="0"/>
              <a:t>Doba </a:t>
            </a:r>
            <a:r>
              <a:rPr lang="cs-CZ" smtClean="0"/>
              <a:t>ověření </a:t>
            </a:r>
            <a:r>
              <a:rPr lang="cs-CZ" smtClean="0"/>
              <a:t>12.3.2013</a:t>
            </a:r>
            <a:endParaRPr lang="cs-CZ" dirty="0" smtClean="0"/>
          </a:p>
          <a:p>
            <a:r>
              <a:rPr lang="cs-CZ" dirty="0" smtClean="0"/>
              <a:t>Učitel žákům vysvětlí jaké můžou nastat mimořádné události a jak je nutno se zachovat.</a:t>
            </a:r>
          </a:p>
          <a:p>
            <a:r>
              <a:rPr lang="cs-CZ" dirty="0" smtClean="0"/>
              <a:t>Závěrečný úkol žáci zvládli.</a:t>
            </a:r>
          </a:p>
          <a:p>
            <a:r>
              <a:rPr lang="cs-CZ" dirty="0" smtClean="0"/>
              <a:t>Je </a:t>
            </a:r>
            <a:r>
              <a:rPr lang="cs-CZ" dirty="0"/>
              <a:t>určen pro žáky </a:t>
            </a:r>
            <a:r>
              <a:rPr lang="cs-CZ" dirty="0" smtClean="0"/>
              <a:t>6.ročníku.</a:t>
            </a:r>
            <a:endParaRPr lang="cs-CZ" dirty="0"/>
          </a:p>
          <a:p>
            <a:r>
              <a:rPr lang="cs-CZ" dirty="0"/>
              <a:t>Určeno pro práci na interaktivní </a:t>
            </a:r>
            <a:r>
              <a:rPr lang="cs-CZ" dirty="0" smtClean="0"/>
              <a:t>tabuli.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800" dirty="0" smtClean="0"/>
              <a:t>Mimořádné události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Mimořádná událost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00200"/>
            <a:ext cx="8712968" cy="4997152"/>
          </a:xfrm>
        </p:spPr>
        <p:txBody>
          <a:bodyPr>
            <a:normAutofit/>
          </a:bodyPr>
          <a:lstStyle/>
          <a:p>
            <a:r>
              <a:rPr lang="cs-CZ" dirty="0" smtClean="0"/>
              <a:t>škodlivé , náhlé a závažné situace, které narušují běžný život a ohrožují bezpečnost</a:t>
            </a:r>
          </a:p>
          <a:p>
            <a:r>
              <a:rPr lang="cs-CZ" dirty="0" smtClean="0"/>
              <a:t>rozdělujeme je podle toho, jak vznikly ( přírodní jevy, lidská činnost)</a:t>
            </a:r>
          </a:p>
          <a:p>
            <a:r>
              <a:rPr lang="cs-CZ" dirty="0" smtClean="0"/>
              <a:t>k ochranně osob při mimořádné události u nás existuje </a:t>
            </a:r>
            <a:r>
              <a:rPr lang="cs-CZ" b="1" dirty="0" smtClean="0"/>
              <a:t>Integrovaný záchranný systém 112 </a:t>
            </a:r>
          </a:p>
          <a:p>
            <a:r>
              <a:rPr lang="cs-CZ" b="1" dirty="0" smtClean="0"/>
              <a:t>základní složky:</a:t>
            </a:r>
            <a:r>
              <a:rPr lang="cs-CZ" dirty="0" smtClean="0"/>
              <a:t> Hasičský záchranný sbor ČR </a:t>
            </a:r>
            <a:r>
              <a:rPr lang="cs-CZ" b="1" dirty="0" smtClean="0"/>
              <a:t>150</a:t>
            </a:r>
          </a:p>
          <a:p>
            <a:pPr lvl="8"/>
            <a:r>
              <a:rPr lang="cs-CZ" sz="2800" dirty="0" smtClean="0"/>
              <a:t>Zdravotnická záchranná služba </a:t>
            </a:r>
            <a:r>
              <a:rPr lang="cs-CZ" sz="2900" b="1" dirty="0" smtClean="0"/>
              <a:t>155</a:t>
            </a:r>
          </a:p>
          <a:p>
            <a:pPr lvl="8"/>
            <a:r>
              <a:rPr lang="cs-CZ" sz="2800" dirty="0" smtClean="0"/>
              <a:t>Policie ČR </a:t>
            </a:r>
            <a:r>
              <a:rPr lang="cs-CZ" sz="2800" b="1" dirty="0" smtClean="0"/>
              <a:t>158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649931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Ohlášení mimořádné události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Při předávání zprávy na telefonní číslo tísňového volání  uvádíme:</a:t>
            </a:r>
          </a:p>
          <a:p>
            <a:pPr lvl="1"/>
            <a:r>
              <a:rPr lang="cs-CZ" dirty="0" smtClean="0"/>
              <a:t>co se stalo</a:t>
            </a:r>
          </a:p>
          <a:p>
            <a:pPr lvl="1"/>
            <a:r>
              <a:rPr lang="cs-CZ" dirty="0" smtClean="0"/>
              <a:t>kde se to stalo</a:t>
            </a:r>
          </a:p>
          <a:p>
            <a:pPr lvl="1"/>
            <a:r>
              <a:rPr lang="cs-CZ" dirty="0" smtClean="0"/>
              <a:t>své jméno a číslo telefonu, ze kterého voláme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227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Druhy a příklady mimořádných událostí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09600" y="1589566"/>
            <a:ext cx="3886200" cy="5268434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1. Živelná pohroma</a:t>
            </a:r>
          </a:p>
          <a:p>
            <a:pPr lvl="1"/>
            <a:r>
              <a:rPr lang="cs-CZ" dirty="0" smtClean="0"/>
              <a:t>povodeň</a:t>
            </a:r>
          </a:p>
          <a:p>
            <a:pPr lvl="1"/>
            <a:r>
              <a:rPr lang="cs-CZ" dirty="0" smtClean="0"/>
              <a:t>zemětřesení</a:t>
            </a:r>
          </a:p>
          <a:p>
            <a:pPr lvl="1"/>
            <a:r>
              <a:rPr lang="cs-CZ" dirty="0" smtClean="0"/>
              <a:t>velký sesuv půdy</a:t>
            </a:r>
          </a:p>
          <a:p>
            <a:pPr lvl="1"/>
            <a:r>
              <a:rPr lang="cs-CZ" dirty="0" smtClean="0"/>
              <a:t>sopečný výbuch</a:t>
            </a:r>
          </a:p>
          <a:p>
            <a:pPr lvl="1"/>
            <a:r>
              <a:rPr lang="cs-CZ" dirty="0" smtClean="0"/>
              <a:t>orkán, tornádo, větrná bouře</a:t>
            </a:r>
          </a:p>
          <a:p>
            <a:pPr lvl="1"/>
            <a:r>
              <a:rPr lang="cs-CZ" dirty="0" smtClean="0"/>
              <a:t>extrémní chlad a teplo</a:t>
            </a:r>
          </a:p>
          <a:p>
            <a:pPr lvl="1"/>
            <a:r>
              <a:rPr lang="cs-CZ" dirty="0" smtClean="0"/>
              <a:t>pád meteoritu</a:t>
            </a:r>
          </a:p>
          <a:p>
            <a:pPr lvl="1"/>
            <a:r>
              <a:rPr lang="cs-CZ" dirty="0" smtClean="0"/>
              <a:t>velký lesní požár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844901" y="1589566"/>
            <a:ext cx="3886200" cy="5007785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2.Havárie</a:t>
            </a:r>
          </a:p>
          <a:p>
            <a:pPr lvl="1"/>
            <a:r>
              <a:rPr lang="cs-CZ" dirty="0"/>
              <a:t>havárie v chemickém provozu</a:t>
            </a:r>
          </a:p>
          <a:p>
            <a:pPr lvl="1"/>
            <a:r>
              <a:rPr lang="cs-CZ" dirty="0"/>
              <a:t>radiační havárie</a:t>
            </a:r>
          </a:p>
          <a:p>
            <a:pPr lvl="1"/>
            <a:r>
              <a:rPr lang="cs-CZ" dirty="0"/>
              <a:t>ropná havárie</a:t>
            </a:r>
          </a:p>
          <a:p>
            <a:pPr lvl="1"/>
            <a:r>
              <a:rPr lang="cs-CZ" dirty="0"/>
              <a:t>dopravní nehoda</a:t>
            </a:r>
          </a:p>
          <a:p>
            <a:pPr lvl="1"/>
            <a:r>
              <a:rPr lang="cs-CZ" dirty="0"/>
              <a:t>zřícení domu</a:t>
            </a:r>
          </a:p>
          <a:p>
            <a:r>
              <a:rPr lang="cs-CZ" b="1" dirty="0"/>
              <a:t>3. Ostatní události</a:t>
            </a:r>
          </a:p>
          <a:p>
            <a:pPr lvl="1"/>
            <a:r>
              <a:rPr lang="cs-CZ" dirty="0"/>
              <a:t>teroristický čin</a:t>
            </a:r>
          </a:p>
          <a:p>
            <a:pPr lvl="1"/>
            <a:r>
              <a:rPr lang="cs-CZ" dirty="0"/>
              <a:t>sabotáž</a:t>
            </a:r>
          </a:p>
          <a:p>
            <a:pPr lvl="1"/>
            <a:r>
              <a:rPr lang="cs-CZ" dirty="0"/>
              <a:t>žhářství</a:t>
            </a:r>
          </a:p>
          <a:p>
            <a:pPr marL="365760" lvl="1" indent="0">
              <a:buNone/>
            </a:pPr>
            <a:r>
              <a:rPr lang="cs-CZ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1682497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1.  Co je to mimořádná událost?</a:t>
            </a:r>
          </a:p>
          <a:p>
            <a:r>
              <a:rPr lang="cs-CZ" dirty="0" smtClean="0"/>
              <a:t>2.</a:t>
            </a:r>
            <a:r>
              <a:rPr lang="cs-CZ" dirty="0"/>
              <a:t> Jaké mohou nastat mimořádné </a:t>
            </a:r>
            <a:r>
              <a:rPr lang="cs-CZ" dirty="0" smtClean="0"/>
              <a:t>události?</a:t>
            </a:r>
          </a:p>
          <a:p>
            <a:r>
              <a:rPr lang="cs-CZ" dirty="0" smtClean="0"/>
              <a:t>3. Vyjmenuj složky Integrovaného záchranného systému.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5762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>
                <a:hlinkClick r:id="rId2"/>
              </a:rPr>
              <a:t>www.office.microsoft.com</a:t>
            </a:r>
            <a:endParaRPr lang="cs-CZ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7343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678</TotalTime>
  <Words>249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Prezentace aplikace PowerPoint</vt:lpstr>
      <vt:lpstr>Anotace</vt:lpstr>
      <vt:lpstr>Mimořádné události</vt:lpstr>
      <vt:lpstr>Mimořádná událost</vt:lpstr>
      <vt:lpstr>Ohlášení mimořádné události</vt:lpstr>
      <vt:lpstr>Druhy a příklady mimořádných událostí</vt:lpstr>
      <vt:lpstr>Otázky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filipkova</cp:lastModifiedBy>
  <cp:revision>99</cp:revision>
  <dcterms:created xsi:type="dcterms:W3CDTF">2011-08-21T15:31:45Z</dcterms:created>
  <dcterms:modified xsi:type="dcterms:W3CDTF">2013-03-19T10:38:48Z</dcterms:modified>
</cp:coreProperties>
</file>