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370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2314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0501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652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9228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6129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9161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717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82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5164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517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292B9-C3E0-4C60-B9D1-27CD703CB35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091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765175"/>
            <a:ext cx="8229600" cy="5360988"/>
          </a:xfrm>
        </p:spPr>
        <p:txBody>
          <a:bodyPr/>
          <a:lstStyle/>
          <a:p>
            <a:r>
              <a:rPr lang="cs-CZ" dirty="0" smtClean="0"/>
              <a:t>Název školy: ZŠ Netvořice</a:t>
            </a:r>
          </a:p>
          <a:p>
            <a:r>
              <a:rPr lang="cs-CZ" dirty="0" smtClean="0"/>
              <a:t>Autor: Mgr. Petra Bednaříková</a:t>
            </a:r>
          </a:p>
          <a:p>
            <a:r>
              <a:rPr lang="cs-CZ" dirty="0" smtClean="0"/>
              <a:t>Název: </a:t>
            </a:r>
            <a:r>
              <a:rPr lang="cs-CZ" dirty="0"/>
              <a:t> </a:t>
            </a:r>
            <a:r>
              <a:rPr lang="cs-CZ" dirty="0" smtClean="0"/>
              <a:t>VY_32_INOVACE_17_Meteorologie</a:t>
            </a:r>
          </a:p>
          <a:p>
            <a:r>
              <a:rPr lang="cs-CZ" dirty="0" smtClean="0"/>
              <a:t>Téma: Meteorologie</a:t>
            </a:r>
          </a:p>
          <a:p>
            <a:r>
              <a:rPr lang="cs-CZ" dirty="0" smtClean="0"/>
              <a:t>Číslo projektu: </a:t>
            </a:r>
            <a:r>
              <a:rPr lang="cs-CZ" dirty="0"/>
              <a:t>OPVK 1.4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Datum:	27.10.2011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098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osmého ročníku </a:t>
            </a:r>
            <a:r>
              <a:rPr lang="cs-CZ" dirty="0" smtClean="0"/>
              <a:t>           na </a:t>
            </a:r>
            <a:r>
              <a:rPr lang="cs-CZ" dirty="0" smtClean="0"/>
              <a:t>uvedení do problematiky meteorologie</a:t>
            </a:r>
          </a:p>
          <a:p>
            <a:r>
              <a:rPr lang="cs-CZ" dirty="0" smtClean="0"/>
              <a:t>Klíčová slova: počasí, meteorologie, podnebí, klimatologie, základní meteorologické prvky</a:t>
            </a:r>
          </a:p>
          <a:p>
            <a:r>
              <a:rPr lang="cs-CZ" dirty="0" smtClean="0"/>
              <a:t>Materiál může být použit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360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Počasí</a:t>
            </a:r>
            <a:r>
              <a:rPr lang="cs-CZ" dirty="0" smtClean="0"/>
              <a:t> – označuje okamžitý stav atmosféry </a:t>
            </a:r>
            <a:r>
              <a:rPr lang="cs-CZ" dirty="0" smtClean="0"/>
              <a:t>              a </a:t>
            </a:r>
            <a:r>
              <a:rPr lang="cs-CZ" dirty="0" smtClean="0"/>
              <a:t>jeho krátkodobý vývoj, velká proměnlivost</a:t>
            </a:r>
          </a:p>
          <a:p>
            <a:r>
              <a:rPr lang="cs-CZ" u="sng" dirty="0" smtClean="0"/>
              <a:t>Podnebí</a:t>
            </a:r>
            <a:r>
              <a:rPr lang="cs-CZ" dirty="0" smtClean="0"/>
              <a:t> – také klima, dlouhodobý režim počasí, časová stálost</a:t>
            </a:r>
          </a:p>
          <a:p>
            <a:r>
              <a:rPr lang="cs-CZ" u="sng" dirty="0" smtClean="0"/>
              <a:t>Meteorologie </a:t>
            </a:r>
            <a:r>
              <a:rPr lang="cs-CZ" dirty="0" smtClean="0"/>
              <a:t>– zabývá se změnou počasí, sleduje základní meteorologické prvky</a:t>
            </a:r>
          </a:p>
          <a:p>
            <a:r>
              <a:rPr lang="cs-CZ" u="sng" dirty="0" smtClean="0"/>
              <a:t>Klimatologie</a:t>
            </a:r>
            <a:r>
              <a:rPr lang="cs-CZ" dirty="0" smtClean="0"/>
              <a:t> – zabývá se studiem podnebí - klimatu</a:t>
            </a:r>
            <a:endParaRPr lang="cs-CZ" u="sng" dirty="0" smtClean="0"/>
          </a:p>
          <a:p>
            <a:endParaRPr lang="cs-CZ" u="sng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meteorologické prvky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Teplota vzduchu</a:t>
            </a:r>
          </a:p>
          <a:p>
            <a:r>
              <a:rPr lang="cs-CZ" dirty="0" smtClean="0"/>
              <a:t>Vlhkost vzduchu</a:t>
            </a:r>
          </a:p>
          <a:p>
            <a:r>
              <a:rPr lang="cs-CZ" dirty="0" smtClean="0"/>
              <a:t>Sluneční svit</a:t>
            </a:r>
          </a:p>
          <a:p>
            <a:r>
              <a:rPr lang="cs-CZ" dirty="0" smtClean="0"/>
              <a:t>Tlak vzduchu</a:t>
            </a:r>
          </a:p>
          <a:p>
            <a:r>
              <a:rPr lang="cs-CZ" dirty="0" smtClean="0"/>
              <a:t>Rychlost a směr větru</a:t>
            </a:r>
          </a:p>
          <a:p>
            <a:r>
              <a:rPr lang="cs-CZ" dirty="0" smtClean="0"/>
              <a:t>Srážky</a:t>
            </a:r>
          </a:p>
          <a:p>
            <a:r>
              <a:rPr lang="cs-CZ" dirty="0" smtClean="0"/>
              <a:t>Oblačnost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Měřící přístroje</a:t>
            </a:r>
            <a:endParaRPr lang="cs-CZ" dirty="0"/>
          </a:p>
        </p:txBody>
      </p:sp>
      <p:pic>
        <p:nvPicPr>
          <p:cNvPr id="4" name="Picture 3" descr="P1040829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3517"/>
          <a:stretch>
            <a:fillRect/>
          </a:stretch>
        </p:blipFill>
        <p:spPr bwMode="auto">
          <a:xfrm>
            <a:off x="3000364" y="3643314"/>
            <a:ext cx="2739167" cy="2686055"/>
          </a:xfrm>
          <a:prstGeom prst="rect">
            <a:avLst/>
          </a:prstGeom>
          <a:noFill/>
        </p:spPr>
      </p:pic>
      <p:pic>
        <p:nvPicPr>
          <p:cNvPr id="5" name="Picture 2" descr="P1040830"/>
          <p:cNvPicPr>
            <a:picLocks noChangeAspect="1" noChangeArrowheads="1"/>
          </p:cNvPicPr>
          <p:nvPr/>
        </p:nvPicPr>
        <p:blipFill>
          <a:blip r:embed="rId3" cstate="print"/>
          <a:srcRect r="13298"/>
          <a:stretch>
            <a:fillRect/>
          </a:stretch>
        </p:blipFill>
        <p:spPr bwMode="auto">
          <a:xfrm>
            <a:off x="6357950" y="2357430"/>
            <a:ext cx="2276921" cy="3500462"/>
          </a:xfrm>
          <a:prstGeom prst="rect">
            <a:avLst/>
          </a:prstGeom>
          <a:noFill/>
        </p:spPr>
      </p:pic>
      <p:pic>
        <p:nvPicPr>
          <p:cNvPr id="6" name="Picture 2" descr="P1040828"/>
          <p:cNvPicPr>
            <a:picLocks noChangeAspect="1" noChangeArrowheads="1"/>
          </p:cNvPicPr>
          <p:nvPr/>
        </p:nvPicPr>
        <p:blipFill>
          <a:blip r:embed="rId4" cstate="print"/>
          <a:srcRect l="10979" t="7356" r="7983"/>
          <a:stretch>
            <a:fillRect/>
          </a:stretch>
        </p:blipFill>
        <p:spPr bwMode="auto">
          <a:xfrm>
            <a:off x="285720" y="1500174"/>
            <a:ext cx="2265882" cy="38576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43240" y="1571612"/>
            <a:ext cx="356559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Meteorologická budka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Teploměry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Vlhkoměr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Měřící přístroje</a:t>
            </a:r>
            <a:endParaRPr lang="cs-CZ" dirty="0"/>
          </a:p>
        </p:txBody>
      </p:sp>
      <p:pic>
        <p:nvPicPr>
          <p:cNvPr id="4" name="Picture 7" descr="P1040799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12611"/>
          <a:stretch>
            <a:fillRect/>
          </a:stretch>
        </p:blipFill>
        <p:spPr bwMode="auto">
          <a:xfrm>
            <a:off x="2285984" y="3500438"/>
            <a:ext cx="3880243" cy="2543179"/>
          </a:xfrm>
          <a:prstGeom prst="rect">
            <a:avLst/>
          </a:prstGeom>
          <a:noFill/>
        </p:spPr>
      </p:pic>
      <p:pic>
        <p:nvPicPr>
          <p:cNvPr id="5" name="Picture 3" descr="P10408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1428736"/>
            <a:ext cx="2714612" cy="4000528"/>
          </a:xfrm>
          <a:prstGeom prst="rect">
            <a:avLst/>
          </a:prstGeom>
          <a:noFill/>
        </p:spPr>
      </p:pic>
      <p:pic>
        <p:nvPicPr>
          <p:cNvPr id="6" name="Picture 2" descr="P1040816"/>
          <p:cNvPicPr>
            <a:picLocks noChangeAspect="1" noChangeArrowheads="1"/>
          </p:cNvPicPr>
          <p:nvPr/>
        </p:nvPicPr>
        <p:blipFill>
          <a:blip r:embed="rId4" cstate="print"/>
          <a:srcRect l="47087" t="6435" r="28027"/>
          <a:stretch>
            <a:fillRect/>
          </a:stretch>
        </p:blipFill>
        <p:spPr bwMode="auto">
          <a:xfrm>
            <a:off x="785786" y="500042"/>
            <a:ext cx="1111848" cy="55721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43108" y="1643050"/>
            <a:ext cx="38608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Rtuťový tlakoměr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Barograf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Detail záznamu na barografu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Měřící přístroje</a:t>
            </a:r>
            <a:endParaRPr lang="cs-CZ" dirty="0"/>
          </a:p>
        </p:txBody>
      </p:sp>
      <p:pic>
        <p:nvPicPr>
          <p:cNvPr id="4" name="Picture 3" descr="P1040808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2497" r="4135"/>
          <a:stretch>
            <a:fillRect/>
          </a:stretch>
        </p:blipFill>
        <p:spPr bwMode="auto">
          <a:xfrm>
            <a:off x="357158" y="1285860"/>
            <a:ext cx="2699891" cy="2428892"/>
          </a:xfrm>
          <a:prstGeom prst="rect">
            <a:avLst/>
          </a:prstGeom>
          <a:noFill/>
        </p:spPr>
      </p:pic>
      <p:pic>
        <p:nvPicPr>
          <p:cNvPr id="6" name="Picture 4" descr="P10408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1285860"/>
            <a:ext cx="2894198" cy="38576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8596" y="4357694"/>
            <a:ext cx="18242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Anemometr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Směrovka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Miskový kříž</a:t>
            </a:r>
            <a:endParaRPr lang="cs-CZ" sz="2400" dirty="0"/>
          </a:p>
        </p:txBody>
      </p:sp>
      <p:pic>
        <p:nvPicPr>
          <p:cNvPr id="5" name="Picture 2" descr="P1040812"/>
          <p:cNvPicPr>
            <a:picLocks noChangeAspect="1" noChangeArrowheads="1"/>
          </p:cNvPicPr>
          <p:nvPr/>
        </p:nvPicPr>
        <p:blipFill>
          <a:blip r:embed="rId4" cstate="print"/>
          <a:srcRect t="11589"/>
          <a:stretch>
            <a:fillRect/>
          </a:stretch>
        </p:blipFill>
        <p:spPr bwMode="auto">
          <a:xfrm>
            <a:off x="2786050" y="2786058"/>
            <a:ext cx="3286148" cy="38723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Měřící přístroje</a:t>
            </a:r>
            <a:endParaRPr lang="cs-CZ" dirty="0"/>
          </a:p>
        </p:txBody>
      </p:sp>
      <p:pic>
        <p:nvPicPr>
          <p:cNvPr id="4" name="Picture 2" descr="P104084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6267" t="17340" b="10808"/>
          <a:stretch>
            <a:fillRect/>
          </a:stretch>
        </p:blipFill>
        <p:spPr bwMode="auto">
          <a:xfrm>
            <a:off x="357158" y="1571612"/>
            <a:ext cx="5293335" cy="3043246"/>
          </a:xfrm>
          <a:prstGeom prst="rect">
            <a:avLst/>
          </a:prstGeom>
          <a:noFill/>
        </p:spPr>
      </p:pic>
      <p:pic>
        <p:nvPicPr>
          <p:cNvPr id="5" name="Picture 2" descr="P104082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571612"/>
            <a:ext cx="3322172" cy="442920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5786" y="4857760"/>
            <a:ext cx="17420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Srážkoměry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Ombrograf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Měřící přístroje</a:t>
            </a:r>
            <a:endParaRPr lang="cs-CZ" dirty="0"/>
          </a:p>
        </p:txBody>
      </p:sp>
      <p:pic>
        <p:nvPicPr>
          <p:cNvPr id="4" name="Picture 2" descr="P104082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3708" r="13016" b="5841"/>
          <a:stretch>
            <a:fillRect/>
          </a:stretch>
        </p:blipFill>
        <p:spPr bwMode="auto">
          <a:xfrm>
            <a:off x="7000892" y="500042"/>
            <a:ext cx="1908752" cy="3786213"/>
          </a:xfrm>
          <a:prstGeom prst="rect">
            <a:avLst/>
          </a:prstGeom>
          <a:noFill/>
        </p:spPr>
      </p:pic>
      <p:pic>
        <p:nvPicPr>
          <p:cNvPr id="5" name="Picture 2" descr="P1040804"/>
          <p:cNvPicPr>
            <a:picLocks noChangeAspect="1" noChangeArrowheads="1"/>
          </p:cNvPicPr>
          <p:nvPr/>
        </p:nvPicPr>
        <p:blipFill>
          <a:blip r:embed="rId3" cstate="print"/>
          <a:srcRect r="6044" b="12085"/>
          <a:stretch>
            <a:fillRect/>
          </a:stretch>
        </p:blipFill>
        <p:spPr bwMode="auto">
          <a:xfrm>
            <a:off x="428596" y="3000372"/>
            <a:ext cx="4071347" cy="2857520"/>
          </a:xfrm>
          <a:prstGeom prst="rect">
            <a:avLst/>
          </a:prstGeom>
          <a:noFill/>
        </p:spPr>
      </p:pic>
      <p:pic>
        <p:nvPicPr>
          <p:cNvPr id="6" name="Picture 3" descr="P1040807"/>
          <p:cNvPicPr>
            <a:picLocks noChangeAspect="1" noChangeArrowheads="1"/>
          </p:cNvPicPr>
          <p:nvPr/>
        </p:nvPicPr>
        <p:blipFill>
          <a:blip r:embed="rId4" cstate="print"/>
          <a:srcRect l="14481"/>
          <a:stretch>
            <a:fillRect/>
          </a:stretch>
        </p:blipFill>
        <p:spPr bwMode="auto">
          <a:xfrm>
            <a:off x="4572000" y="3857628"/>
            <a:ext cx="2963853" cy="259903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1472" y="1357298"/>
            <a:ext cx="61358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Sněhoměrná lať – měří výšku sněhu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Heliograf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Pyranometr – měří energii dopadajícího Slunce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KOLÁŘOVÁ, Růžena; BOHUNĚK, Jiří. </a:t>
            </a:r>
            <a:r>
              <a:rPr lang="cs-CZ" i="1" dirty="0" smtClean="0"/>
              <a:t>Fyzika pro 8. ročník ZŠ</a:t>
            </a:r>
            <a:r>
              <a:rPr lang="cs-CZ" dirty="0" smtClean="0"/>
              <a:t>. Praha : </a:t>
            </a:r>
            <a:r>
              <a:rPr lang="cs-CZ" dirty="0" err="1" smtClean="0"/>
              <a:t>Prometheus</a:t>
            </a:r>
            <a:r>
              <a:rPr lang="cs-CZ" dirty="0" smtClean="0"/>
              <a:t>, 1999. 224 s. ISBN 80-7196-149-3.</a:t>
            </a:r>
          </a:p>
          <a:p>
            <a:r>
              <a:rPr lang="cs-CZ" dirty="0" smtClean="0"/>
              <a:t>Fotografie byly použity se svolením autora </a:t>
            </a:r>
            <a:r>
              <a:rPr lang="cs-CZ" smtClean="0"/>
              <a:t>Jiřího Bednaříka.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</TotalTime>
  <Words>180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 </vt:lpstr>
      <vt:lpstr>Základní pojmy</vt:lpstr>
      <vt:lpstr>Základní meteorologické prvky</vt:lpstr>
      <vt:lpstr>Měřící přístroje</vt:lpstr>
      <vt:lpstr>Měřící přístroje</vt:lpstr>
      <vt:lpstr>Měřící přístroje</vt:lpstr>
      <vt:lpstr>Měřící přístroje</vt:lpstr>
      <vt:lpstr>Měřící přístroje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bednarikovap</dc:creator>
  <cp:lastModifiedBy>Dum</cp:lastModifiedBy>
  <cp:revision>16</cp:revision>
  <dcterms:created xsi:type="dcterms:W3CDTF">2011-10-21T10:47:27Z</dcterms:created>
  <dcterms:modified xsi:type="dcterms:W3CDTF">2013-03-20T08:29:54Z</dcterms:modified>
</cp:coreProperties>
</file>