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35D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A5345A9-D6AA-435B-85AE-750DA2A055D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CE298E6-6CBF-48FC-9542-5D42B03001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 dir="rd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852095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DATUM VYTVOŘENÍ: březen 2013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VY_32_INOVACE_18_9.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VZDĚLÁVACÍ OBLAST: Člověk a společnost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Peníze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Arial" charset="0"/>
                <a:cs typeface="Times New Roman" pitchFamily="18" charset="0"/>
              </a:rPr>
              <a:t>ČÍSLO PROJEKTU: CZ.1.07/1.4.00/21.1427</a:t>
            </a: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 </a:t>
            </a: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5475787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8092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ANOTACE:</a:t>
            </a:r>
          </a:p>
          <a:p>
            <a:endParaRPr lang="cs-CZ" sz="16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Soubor je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pomůckou 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k výkladu a procvičení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tématu </a:t>
            </a:r>
            <a:r>
              <a:rPr lang="cs-CZ" sz="1600" b="1" i="1" dirty="0" smtClean="0">
                <a:solidFill>
                  <a:schemeClr val="bg2">
                    <a:lumMod val="50000"/>
                  </a:schemeClr>
                </a:solidFill>
              </a:rPr>
              <a:t>Historie peněz </a:t>
            </a:r>
            <a:r>
              <a:rPr lang="cs-CZ" sz="1600" i="1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r>
              <a:rPr lang="cs-CZ" sz="1600" b="1" i="1" dirty="0" smtClean="0">
                <a:solidFill>
                  <a:schemeClr val="bg2">
                    <a:lumMod val="50000"/>
                  </a:schemeClr>
                </a:solidFill>
              </a:rPr>
              <a:t> Rozpočet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na 2.stupni ZŠ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Na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str.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4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se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po kliknutí na pojem </a:t>
            </a:r>
            <a:r>
              <a:rPr lang="cs-CZ" sz="1600" i="1" dirty="0" smtClean="0">
                <a:solidFill>
                  <a:schemeClr val="bg2">
                    <a:lumMod val="50000"/>
                  </a:schemeClr>
                </a:solidFill>
              </a:rPr>
              <a:t>„plátno“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objeví okno s bližšími informacemi. </a:t>
            </a:r>
          </a:p>
          <a:p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Po kliknutí na text informace okno zmizí.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Na str.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5, 6 a 7 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se po kliknutí na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časový údaj</a:t>
            </a:r>
            <a:r>
              <a:rPr lang="cs-CZ" sz="16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objeví okno s bližšími informacemi. Po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kliknutí na text informace okno 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zmizí.</a:t>
            </a:r>
          </a:p>
          <a:p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Na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str.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9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žáci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přiřadí modré pojmy ve spodním části stránky do sféry </a:t>
            </a:r>
            <a:r>
              <a:rPr lang="cs-CZ" sz="1600" i="1" dirty="0" smtClean="0">
                <a:solidFill>
                  <a:schemeClr val="bg2">
                    <a:lumMod val="50000"/>
                  </a:schemeClr>
                </a:solidFill>
              </a:rPr>
              <a:t>příjmů a výdajů rodinného rozpočtu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. Správnost ověří kliknutím na pojem.</a:t>
            </a:r>
            <a:endParaRPr lang="cs-CZ" sz="16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945331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8104" y="-273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PENÍZE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989859"/>
            <a:ext cx="78694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BARTEROVÝ (NATURÁLNÍ OBCHOD)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Users\brab\AppData\Local\Microsoft\Windows\Temporary Internet Files\Content.IE5\RZ0EGJ5E\MC9002388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18922"/>
            <a:ext cx="2554209" cy="215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rab\AppData\Local\Microsoft\Windows\Temporary Internet Files\Content.IE5\XVT3X3B4\MC9002526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08920"/>
            <a:ext cx="217995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8522271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8104" y="-273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PENÍZE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908720"/>
            <a:ext cx="6670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OBECNĚ PŘIJÍMANÉ PLATIDLO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98126" y="1844824"/>
            <a:ext cx="776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sůl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21551" y="3789040"/>
            <a:ext cx="16145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plátno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6697" y="4797152"/>
            <a:ext cx="1244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zlato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38301" y="2780928"/>
            <a:ext cx="21130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kožešiny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ový popisek 2"/>
          <p:cNvSpPr/>
          <p:nvPr/>
        </p:nvSpPr>
        <p:spPr>
          <a:xfrm>
            <a:off x="5580112" y="2780928"/>
            <a:ext cx="2977165" cy="1512168"/>
          </a:xfrm>
          <a:prstGeom prst="wedgeRectCallout">
            <a:avLst>
              <a:gd name="adj1" fmla="val -76771"/>
              <a:gd name="adj2" fmla="val 269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2810992"/>
            <a:ext cx="300274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střední Evropě se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platidlo používaly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kousky plátna,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odtud české „platit“.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8016657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3" grpId="0" animBg="1"/>
      <p:bldP spid="3" grpId="1" animBg="1"/>
      <p:bldP spid="4" grpId="0"/>
      <p:bldP spid="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8104" y="-273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PENÍZE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6591" y="908720"/>
            <a:ext cx="47965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MINCE A BANKOVKY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1844824"/>
            <a:ext cx="4140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6. – 7. st. před n. l.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8202" y="4379911"/>
            <a:ext cx="39066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1661 Švédsko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 descr="C:\Users\brab\AppData\Local\Microsoft\Windows\Temporary Internet Files\Content.IE5\1BH98V9B\MC900353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943" y="1667232"/>
            <a:ext cx="1440160" cy="1401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brab\AppData\Local\Microsoft\Windows\Temporary Internet Files\Content.IE5\RZ0EGJ5E\MC9004343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723" y="3875385"/>
            <a:ext cx="20066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83568" y="3070701"/>
            <a:ext cx="39066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 st. Čína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ový popisek 2"/>
          <p:cNvSpPr/>
          <p:nvPr/>
        </p:nvSpPr>
        <p:spPr>
          <a:xfrm>
            <a:off x="3203847" y="2491155"/>
            <a:ext cx="2864095" cy="902712"/>
          </a:xfrm>
          <a:prstGeom prst="wedgeRectCallout">
            <a:avLst>
              <a:gd name="adj1" fmla="val -91527"/>
              <a:gd name="adj2" fmla="val -858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2491155"/>
            <a:ext cx="29867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ražení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používání mincí.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3220073" y="3541275"/>
            <a:ext cx="2864095" cy="902712"/>
          </a:xfrm>
          <a:prstGeom prst="wedgeRectCallout">
            <a:avLst>
              <a:gd name="adj1" fmla="val -97608"/>
              <a:gd name="adj2" fmla="val -6411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53868" y="3541275"/>
            <a:ext cx="27751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papírových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peněz.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3220073" y="5054081"/>
            <a:ext cx="2864095" cy="1200329"/>
          </a:xfrm>
          <a:prstGeom prst="wedgeRectCallout">
            <a:avLst>
              <a:gd name="adj1" fmla="val -100269"/>
              <a:gd name="adj2" fmla="val -786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79898" y="5054082"/>
            <a:ext cx="23230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papírové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bankovky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Evropě.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8878374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  <p:bldP spid="3" grpId="0" animBg="1"/>
      <p:bldP spid="3" grpId="1" animBg="1"/>
      <p:bldP spid="10" grpId="0"/>
      <p:bldP spid="10" grpId="1"/>
      <p:bldP spid="12" grpId="0" animBg="1"/>
      <p:bldP spid="12" grpId="1" animBg="1"/>
      <p:bldP spid="13" grpId="0"/>
      <p:bldP spid="13" grpId="1"/>
      <p:bldP spid="15" grpId="0" animBg="1"/>
      <p:bldP spid="15" grpId="1" animBg="1"/>
      <p:bldP spid="16" grpId="0"/>
      <p:bldP spid="1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8104" y="-273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PENÍZE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6591" y="908720"/>
            <a:ext cx="47965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MINCE A BANKOVKY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6710" y="1918573"/>
            <a:ext cx="32592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okolo 970 n. l.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8202" y="4221088"/>
            <a:ext cx="39066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1762 bankocetle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 descr="C:\Users\brab\AppData\Local\Microsoft\Windows\Temporary Internet Files\Content.IE5\1BH98V9B\MC900353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943" y="1667232"/>
            <a:ext cx="1440160" cy="1401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brab\AppData\Local\Microsoft\Windows\Temporary Internet Files\Content.IE5\RZ0EGJ5E\MC9004343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723" y="4077072"/>
            <a:ext cx="20066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ový popisek 8"/>
          <p:cNvSpPr/>
          <p:nvPr/>
        </p:nvSpPr>
        <p:spPr>
          <a:xfrm>
            <a:off x="3292081" y="2526288"/>
            <a:ext cx="2970618" cy="1334760"/>
          </a:xfrm>
          <a:prstGeom prst="wedgeRectCallout">
            <a:avLst>
              <a:gd name="adj1" fmla="val -88729"/>
              <a:gd name="adj2" fmla="val -706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241341" y="2593503"/>
            <a:ext cx="30588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česká stříbrná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mince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(Denár Boleslava I.).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4589773" y="4867419"/>
            <a:ext cx="2724442" cy="1334760"/>
          </a:xfrm>
          <a:prstGeom prst="wedgeRectCallout">
            <a:avLst>
              <a:gd name="adj1" fmla="val -150261"/>
              <a:gd name="adj2" fmla="val -706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502228" y="4867419"/>
            <a:ext cx="28119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papírové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bankovky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našem území.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560455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9" grpId="0" animBg="1"/>
      <p:bldP spid="9" grpId="1" animBg="1"/>
      <p:bldP spid="10" grpId="0"/>
      <p:bldP spid="10" grpId="1"/>
      <p:bldP spid="12" grpId="0" animBg="1"/>
      <p:bldP spid="12" grpId="1" animBg="1"/>
      <p:bldP spid="13" grpId="0"/>
      <p:bldP spid="1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8104" y="-273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PENÍZE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32902" y="908720"/>
            <a:ext cx="53238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ŠEKY A PLATEBNÍ KARTY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06630" y="1844824"/>
            <a:ext cx="2919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pol. 19. st.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3991451"/>
            <a:ext cx="14355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1950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9" name="Picture 3" descr="C:\Users\brab\AppData\Local\Microsoft\Windows\Temporary Internet Files\Content.IE5\1BH98V9B\MC900015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177" y="1700808"/>
            <a:ext cx="2048207" cy="126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brab\AppData\Local\Microsoft\Windows\Temporary Internet Files\Content.IE5\7TPZKZ5E\MC9004061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819748"/>
            <a:ext cx="13970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ový popisek 8"/>
          <p:cNvSpPr/>
          <p:nvPr/>
        </p:nvSpPr>
        <p:spPr>
          <a:xfrm>
            <a:off x="2537486" y="2559895"/>
            <a:ext cx="2970618" cy="898212"/>
          </a:xfrm>
          <a:prstGeom prst="wedgeRectCallout">
            <a:avLst>
              <a:gd name="adj1" fmla="val -54283"/>
              <a:gd name="adj2" fmla="val -875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563067" y="2564904"/>
            <a:ext cx="29450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používání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šeků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2179331" y="4725144"/>
            <a:ext cx="3059031" cy="1334760"/>
          </a:xfrm>
          <a:prstGeom prst="wedgeRectCallout">
            <a:avLst>
              <a:gd name="adj1" fmla="val -53991"/>
              <a:gd name="adj2" fmla="val -803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4792359"/>
            <a:ext cx="31341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moderních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univerzálních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karet.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575034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9" grpId="0" animBg="1"/>
      <p:bldP spid="9" grpId="1" animBg="1"/>
      <p:bldP spid="10" grpId="0"/>
      <p:bldP spid="10" grpId="1"/>
      <p:bldP spid="12" grpId="0" animBg="1"/>
      <p:bldP spid="12" grpId="1" animBg="1"/>
      <p:bldP spid="13" grpId="0"/>
      <p:bldP spid="1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8104" y="-273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PENÍZE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7056" y="908720"/>
            <a:ext cx="68756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INTERNETOVÉ BANKOVNICTVÍ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1918573"/>
            <a:ext cx="2223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1995 USA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991451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1998 ČESKO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5" name="Picture 5" descr="C:\Users\brab\AppData\Local\Microsoft\Windows\Temporary Internet Files\Content.IE5\1BH98V9B\MC900441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055" y="2708275"/>
            <a:ext cx="2285900" cy="132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70220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8104" y="-273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PENÍZE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38745" y="908720"/>
            <a:ext cx="25122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ROZPOČET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1561524"/>
            <a:ext cx="1692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příjmy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147" name="Picture 3" descr="C:\Users\brab\AppData\Local\Microsoft\Windows\Temporary Internet Files\Content.IE5\RZ0EGJ5E\MC9004420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470" y="2057364"/>
            <a:ext cx="1882775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81319" y="1628800"/>
            <a:ext cx="1863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výdaje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8944" y="4725144"/>
            <a:ext cx="973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daně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25408" y="5012263"/>
            <a:ext cx="1617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hypotéka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78057" y="5655474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úroky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4598" y="4725144"/>
            <a:ext cx="2345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sociální dávky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31840" y="5655214"/>
            <a:ext cx="2622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stavební spoření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36457" y="5013176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pojistné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28022" y="4725144"/>
            <a:ext cx="1316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nákupy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02146" y="5655474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mzda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550536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161E-6 L 0.66164 -0.36911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73" y="-184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77336E-6 L -0.06546 -0.41096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1" y="-20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0.01041 L 0.0052 -0.4209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" y="-20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0.01041 L -0.28125 -0.1908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63" y="-9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63868E-6 L 0.31337 -0.2843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60" y="-14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 3.9593E-6 L 0.11215 -0.32725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26" y="-163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02 4.6161E-6 L -0.0368 -0.21185 " pathEditMode="relative" rAng="0" ptsTypes="AA">
                                      <p:cBhvr>
                                        <p:cTn id="1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1" y="-105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31783E-6 L -0.59896 -0.25307 " pathEditMode="relative" rAng="0" ptsTypes="AA">
                                      <p:cBhvr>
                                        <p:cTn id="11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48" y="-12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9" grpId="0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764704"/>
            <a:ext cx="81724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1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Kolektiv autorů,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DNEŠNÍ FINANČNÍ SVĚT, TERRA-KLUB, o.p.s. v roce 2011.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smtClean="0">
                <a:solidFill>
                  <a:schemeClr val="accent1">
                    <a:lumMod val="75000"/>
                  </a:schemeClr>
                </a:solidFill>
              </a:rPr>
              <a:t>Ilustrace</a:t>
            </a:r>
            <a:r>
              <a:rPr lang="cs-CZ" sz="1600" i="1" dirty="0">
                <a:solidFill>
                  <a:schemeClr val="accent1">
                    <a:lumMod val="75000"/>
                  </a:schemeClr>
                </a:solidFill>
              </a:rPr>
              <a:t>: www.office.microsoft.com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6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Software</a:t>
            </a:r>
            <a:r>
              <a:rPr lang="cs-CZ" sz="1600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</a:rPr>
              <a:t>Microsoft PowerPoint 2010</a:t>
            </a:r>
          </a:p>
          <a:p>
            <a:r>
              <a:rPr lang="cs-CZ" sz="1600" dirty="0">
                <a:solidFill>
                  <a:schemeClr val="accent1">
                    <a:lumMod val="75000"/>
                  </a:schemeClr>
                </a:solidFill>
              </a:rPr>
              <a:t>držitel licence 2. základní škola, Rakovník, Husovo náměstí 3</a:t>
            </a:r>
          </a:p>
        </p:txBody>
      </p:sp>
    </p:spTree>
    <p:extLst>
      <p:ext uri="{BB962C8B-B14F-4D97-AF65-F5344CB8AC3E}">
        <p14:creationId xmlns:p14="http://schemas.microsoft.com/office/powerpoint/2010/main" val="3810675542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402</TotalTime>
  <Words>314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29</cp:revision>
  <dcterms:created xsi:type="dcterms:W3CDTF">2012-04-17T05:44:34Z</dcterms:created>
  <dcterms:modified xsi:type="dcterms:W3CDTF">2013-03-20T07:28:53Z</dcterms:modified>
</cp:coreProperties>
</file>