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7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6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Layouts/slideLayout6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6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72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70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Masters/slideMaster7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Layouts/slideLayout59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7.xml" ContentType="application/vnd.openxmlformats-officedocument.them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20" r:id="rId6"/>
    <p:sldMasterId id="2147483744" r:id="rId7"/>
  </p:sldMasterIdLst>
  <p:sldIdLst>
    <p:sldId id="263" r:id="rId8"/>
    <p:sldId id="257" r:id="rId9"/>
    <p:sldId id="256" r:id="rId10"/>
    <p:sldId id="264" r:id="rId11"/>
    <p:sldId id="258" r:id="rId12"/>
    <p:sldId id="25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presProps" Target="presProp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75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0742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5605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066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196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424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434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9038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849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497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1202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930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2416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6419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61506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334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02412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6445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38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75730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06623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332443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7353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5063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0088254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1245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66889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21472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1637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948038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04396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3288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16429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7734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46479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31514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719906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68759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996109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13158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28454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34636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60644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10249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829770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142948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030511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982290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2951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39361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857278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59204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043023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3842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092834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28870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114894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04386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43119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233360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898510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725700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890111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335516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082585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29326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3122269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8668884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678276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40788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4957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103776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648065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285106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4318213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5003603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1248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0060-9F40-43FE-A65E-23B663E0BA26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51891-6106-4E7F-8320-25DE9CB6B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8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8293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13872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65514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741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410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239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68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VY_32_INOVACE_14</a:t>
            </a:r>
            <a:r>
              <a:rPr lang="cs-CZ" sz="1800" dirty="0" smtClean="0"/>
              <a:t>_OB</a:t>
            </a:r>
            <a:r>
              <a:rPr lang="cs-CZ" sz="1800" dirty="0"/>
              <a:t>ĚHOVÁ </a:t>
            </a:r>
            <a:r>
              <a:rPr lang="cs-CZ" sz="1800" dirty="0" smtClean="0"/>
              <a:t>SOUSTAVA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OBĚHOVÁ SOUSTAVA</a:t>
            </a:r>
            <a:br>
              <a:rPr lang="cs-CZ" sz="1800" dirty="0"/>
            </a:br>
            <a:r>
              <a:rPr lang="cs-CZ" sz="1800" dirty="0"/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OBĚHOVÁ SOUSTAVA</a:t>
            </a:r>
            <a:br>
              <a:rPr lang="cs-CZ" sz="1800" b="1" dirty="0"/>
            </a:br>
            <a:r>
              <a:rPr lang="cs-CZ" sz="1800" b="1" dirty="0"/>
              <a:t>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69498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908720"/>
            <a:ext cx="8311952" cy="1470025"/>
          </a:xfrm>
        </p:spPr>
        <p:txBody>
          <a:bodyPr>
            <a:normAutofit/>
          </a:bodyPr>
          <a:lstStyle/>
          <a:p>
            <a:r>
              <a:rPr lang="cs-CZ" sz="6000" b="1" dirty="0"/>
              <a:t>OBĚHOVÁ </a:t>
            </a:r>
            <a:r>
              <a:rPr lang="cs-CZ" sz="6000" b="1" dirty="0" smtClean="0"/>
              <a:t>SOUSTAVA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7672" y="2500469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Krev –neprůhledná červená tekutina, u člověka asi 5 – 5,5 litrů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Krevní plazma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Krevní částice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Červené krvinky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Bílé </a:t>
            </a:r>
            <a:r>
              <a:rPr lang="cs-CZ" sz="1600" dirty="0" smtClean="0">
                <a:solidFill>
                  <a:schemeClr val="tx1"/>
                </a:solidFill>
              </a:rPr>
              <a:t>krvinky</a:t>
            </a:r>
          </a:p>
          <a:p>
            <a:pPr marL="1428750" lvl="2" indent="-514350" algn="l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Krevní destičky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Srdce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Krevní oběh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Malý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tx1"/>
                </a:solidFill>
              </a:rPr>
              <a:t>Velký 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53506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</a:t>
            </a:r>
            <a:r>
              <a:rPr lang="cs-CZ" smtClean="0"/>
              <a:t>, 15.02.2013</a:t>
            </a:r>
            <a:r>
              <a:rPr lang="cs-CZ" dirty="0" smtClean="0"/>
              <a:t>, 8.ročník, III/2, Člověk a příroda, Přírodopis, </a:t>
            </a:r>
            <a:r>
              <a:rPr lang="cs-CZ" dirty="0"/>
              <a:t>OBĚHOVÁ SOUSTAVA,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218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Krevní plazma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5332" y="1772816"/>
            <a:ext cx="7848872" cy="1224136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Tekutá část krve nažloutlé barvy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Její součástí jsou různé ochranné látky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285293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/>
              <a:t>Červené krvinky</a:t>
            </a:r>
            <a:endParaRPr lang="cs-CZ" sz="5400" b="1" dirty="0"/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713791" y="4322960"/>
            <a:ext cx="7848872" cy="16983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Buňky bez jádra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Obsahují červené barvivo hemoglobin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Ten na sebe váže kyslík, který rozvádí do celého těla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Chudokrevnost – nedostatek červených krvinek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259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Bílé krvinky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5332" y="1772816"/>
            <a:ext cx="7848872" cy="1224136"/>
          </a:xfrm>
        </p:spPr>
        <p:txBody>
          <a:bodyPr>
            <a:normAutofit fontScale="92500"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Buňky s jádrem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Nemají stálý tvar, schopnost pohybu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Chrání organismus před onemocněním</a:t>
            </a: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2852936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smtClean="0">
                <a:solidFill>
                  <a:prstClr val="black"/>
                </a:solidFill>
              </a:rPr>
              <a:t>Krevní destičky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713791" y="4322960"/>
            <a:ext cx="7848872" cy="16983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Zabezpečují sražení krve při poranění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Pokud člověk nemá krevní destičky – možné </a:t>
            </a:r>
            <a:r>
              <a:rPr lang="cs-CZ" sz="2400" dirty="0" smtClean="0">
                <a:solidFill>
                  <a:prstClr val="black"/>
                </a:solidFill>
              </a:rPr>
              <a:t>vykrvácení             </a:t>
            </a:r>
            <a:r>
              <a:rPr lang="cs-CZ" sz="2400" dirty="0" smtClean="0">
                <a:solidFill>
                  <a:prstClr val="black"/>
                </a:solidFill>
              </a:rPr>
              <a:t>i při malém poranění)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174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Srdce a cévy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536504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Dutý svalový orgán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Vykonává funkci čerpadla krve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Složení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Pravá a levá předsíň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Pravá a levá komora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Chlopně 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Cévy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Tepny – vedou krev směrem ze srdce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Žíly - </a:t>
            </a:r>
            <a:r>
              <a:rPr lang="cs-CZ" sz="2400" dirty="0" smtClean="0">
                <a:solidFill>
                  <a:schemeClr val="tx1"/>
                </a:solidFill>
              </a:rPr>
              <a:t>vedou krev směrem k srdce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Vlásečnice – nejtenčí – přechod kyslíku do tkání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85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917" y="-24340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Krevní oběh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80728"/>
            <a:ext cx="7848872" cy="540060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Malý krevní oběh – plicní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Plicní tepna odvádí odkysličenou krev do plic, kde se okysličí a plicními žilami se vrací zpět do srdce</a:t>
            </a:r>
          </a:p>
          <a:p>
            <a:pPr algn="l"/>
            <a:endParaRPr lang="cs-CZ" sz="2800" b="1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</a:rPr>
              <a:t>Velký krevní </a:t>
            </a:r>
            <a:r>
              <a:rPr lang="cs-CZ" sz="2800" b="1" dirty="0">
                <a:solidFill>
                  <a:schemeClr val="tx1"/>
                </a:solidFill>
              </a:rPr>
              <a:t>oběh – </a:t>
            </a:r>
            <a:r>
              <a:rPr lang="cs-CZ" sz="2800" b="1" dirty="0" smtClean="0">
                <a:solidFill>
                  <a:schemeClr val="tx1"/>
                </a:solidFill>
              </a:rPr>
              <a:t>tělní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Tepnou (srdečnice) se okysličená krev ze srdce rozvádí do celého těla a odkysličena se vrací horní a dolní dutou žilou zpět </a:t>
            </a:r>
            <a:r>
              <a:rPr lang="cs-CZ" sz="2400" smtClean="0">
                <a:solidFill>
                  <a:schemeClr val="tx1"/>
                </a:solidFill>
              </a:rPr>
              <a:t>do srdce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5190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Test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Z čeho se skládá krev?</a:t>
            </a:r>
          </a:p>
          <a:p>
            <a:pPr marL="0" indent="0">
              <a:buNone/>
            </a:pPr>
            <a:r>
              <a:rPr lang="cs-CZ" b="1" dirty="0" smtClean="0"/>
              <a:t>Krevní plazma a krevní částice(bílé a červené krvinky, krevní destičky)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Jaké máme krevní oběhy?</a:t>
            </a:r>
          </a:p>
          <a:p>
            <a:pPr marL="0" indent="0">
              <a:buNone/>
            </a:pPr>
            <a:r>
              <a:rPr lang="cs-CZ" b="1" dirty="0" smtClean="0"/>
              <a:t>Malý - plicní</a:t>
            </a:r>
            <a:r>
              <a:rPr lang="cs-CZ" b="1" dirty="0" smtClean="0"/>
              <a:t>, </a:t>
            </a:r>
            <a:r>
              <a:rPr lang="cs-CZ" b="1" dirty="0" smtClean="0"/>
              <a:t>velký - tělní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3.   Co vede krev ze srdce a co do srdce?</a:t>
            </a:r>
          </a:p>
          <a:p>
            <a:pPr marL="0" indent="0">
              <a:buNone/>
            </a:pPr>
            <a:r>
              <a:rPr lang="cs-CZ" b="1" dirty="0" smtClean="0"/>
              <a:t>Ze srdce tepny, do srdce žíly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886816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6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8_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288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Motiv systému Office</vt:lpstr>
      <vt:lpstr>1_Motiv systému Office</vt:lpstr>
      <vt:lpstr>2_Motiv systému Office</vt:lpstr>
      <vt:lpstr>3_Motiv systému Office</vt:lpstr>
      <vt:lpstr>4_Motiv systému Office</vt:lpstr>
      <vt:lpstr>6_Motiv systému Office</vt:lpstr>
      <vt:lpstr>8_Motiv systému Office</vt:lpstr>
      <vt:lpstr>Snímek 1</vt:lpstr>
      <vt:lpstr>OBĚHOVÁ SOUSTAVA</vt:lpstr>
      <vt:lpstr>Krevní plazma</vt:lpstr>
      <vt:lpstr>Bílé krvinky</vt:lpstr>
      <vt:lpstr>Srdce a cévy</vt:lpstr>
      <vt:lpstr>Krevní oběh</vt:lpstr>
      <vt:lpstr>Test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 HORNÍCH KONČETIN</dc:title>
  <dc:creator>0K2T</dc:creator>
  <cp:lastModifiedBy>Dum</cp:lastModifiedBy>
  <cp:revision>12</cp:revision>
  <dcterms:created xsi:type="dcterms:W3CDTF">2013-01-29T19:59:11Z</dcterms:created>
  <dcterms:modified xsi:type="dcterms:W3CDTF">2013-03-20T09:38:34Z</dcterms:modified>
</cp:coreProperties>
</file>