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71" r:id="rId5"/>
    <p:sldId id="272" r:id="rId6"/>
    <p:sldId id="273" r:id="rId7"/>
    <p:sldId id="274" r:id="rId8"/>
    <p:sldId id="275" r:id="rId9"/>
    <p:sldId id="262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9F1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geved.JPG" TargetMode="External"/><Relationship Id="rId3" Type="http://schemas.openxmlformats.org/officeDocument/2006/relationships/hyperlink" Target="http://cs.wikipedia.org/wiki/Soubor:Taraxacum_officinale_-_K%C3%B6hler%E2%80%93s_Medizinal-Pflanzen-135.jpg" TargetMode="External"/><Relationship Id="rId7" Type="http://schemas.openxmlformats.org/officeDocument/2006/relationships/hyperlink" Target="http://cs.wikipedia.org/wiki/Soubor:Ononis_spinosa_060903.jpg" TargetMode="External"/><Relationship Id="rId2" Type="http://schemas.openxmlformats.org/officeDocument/2006/relationships/hyperlink" Target="http://cs.wikipedia.org/wiki/Soubor:Urtica_dioica06_i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ipkovy_ker.jpg" TargetMode="External"/><Relationship Id="rId5" Type="http://schemas.openxmlformats.org/officeDocument/2006/relationships/hyperlink" Target="http://cs.wikipedia.org/wiki/Soubor:Coastal_redwood.jpg" TargetMode="External"/><Relationship Id="rId4" Type="http://schemas.openxmlformats.org/officeDocument/2006/relationships/hyperlink" Target="http://cs.wikipedia.org/wiki/Soubor:Wheat_fiel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/>
              <a:t>VY_52_INOVACE_22_STONEK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STONEK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STONEK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56320" y="836712"/>
            <a:ext cx="7772400" cy="1470025"/>
          </a:xfrm>
        </p:spPr>
        <p:txBody>
          <a:bodyPr>
            <a:normAutofit/>
          </a:bodyPr>
          <a:lstStyle/>
          <a:p>
            <a:r>
              <a:rPr lang="pl-PL" sz="3600" b="1" dirty="0" smtClean="0">
                <a:latin typeface="Arial" pitchFamily="34" charset="0"/>
                <a:cs typeface="Arial" pitchFamily="34" charset="0"/>
              </a:rPr>
              <a:t>STAVBA ROSTLINNÉHO TĚLA</a:t>
            </a:r>
            <a:endParaRPr lang="pl-PL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Autofit/>
          </a:bodyPr>
          <a:lstStyle/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Němec, 28.02.20123 7.ročník,V/2/X, Člověk a příroda, Přírodopis, STONEK, interaktivní práce žák - tabule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04864"/>
            <a:ext cx="82809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Rostlina – většina rostlin jsou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mnohobuněčné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organismy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 rostlin rozdělujeme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Buňku – velký počet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Pletivo – buňky stejného tvaru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Orgán – stejné druhy pletiv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Rostlina se skládá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Kořen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Stonek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List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Květ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plod</a:t>
            </a:r>
          </a:p>
        </p:txBody>
      </p:sp>
    </p:spTree>
    <p:extLst>
      <p:ext uri="{BB962C8B-B14F-4D97-AF65-F5344CB8AC3E}">
        <p14:creationId xmlns:p14="http://schemas.microsoft.com/office/powerpoint/2010/main" xmlns="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/>
              <a:t>STONEK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924944"/>
            <a:ext cx="8229600" cy="302433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Část rostliny nad kořenem, nad povrchem půdy</a:t>
            </a:r>
          </a:p>
          <a:p>
            <a:r>
              <a:rPr lang="cs-CZ" dirty="0" smtClean="0">
                <a:latin typeface="+mj-lt"/>
              </a:rPr>
              <a:t>Základní funkce stonku</a:t>
            </a:r>
          </a:p>
          <a:p>
            <a:pPr lvl="1"/>
            <a:r>
              <a:rPr lang="cs-CZ" dirty="0" smtClean="0">
                <a:latin typeface="+mj-lt"/>
              </a:rPr>
              <a:t>Spojení mezi kořenem a dalšími částmi rostlin</a:t>
            </a:r>
          </a:p>
          <a:p>
            <a:pPr lvl="1"/>
            <a:r>
              <a:rPr lang="cs-CZ" dirty="0" smtClean="0">
                <a:latin typeface="+mj-lt"/>
              </a:rPr>
              <a:t>Umožňuje růst rostliny</a:t>
            </a:r>
          </a:p>
          <a:p>
            <a:pPr lvl="1"/>
            <a:r>
              <a:rPr lang="cs-CZ" dirty="0" smtClean="0">
                <a:latin typeface="+mj-lt"/>
              </a:rPr>
              <a:t>Rozvod vody a látek</a:t>
            </a:r>
          </a:p>
          <a:p>
            <a:pPr lvl="1"/>
            <a:endParaRPr lang="cs-CZ" dirty="0" smtClean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266429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BYLINY</a:t>
            </a:r>
          </a:p>
          <a:p>
            <a:pPr marL="914400" lvl="1" indent="-514350"/>
            <a:r>
              <a:rPr lang="cs-CZ" dirty="0" smtClean="0"/>
              <a:t>ŠŤAVNATÝ STONEK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DŘEVINY</a:t>
            </a:r>
          </a:p>
          <a:p>
            <a:pPr marL="914400" lvl="1" indent="-514350"/>
            <a:r>
              <a:rPr lang="cs-CZ" dirty="0" smtClean="0"/>
              <a:t>DŘEVNATÝ STONEK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ROZDĚLENÍ ROSTLIN PODLE STONKU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4204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BYLINY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Druhy stonků</a:t>
            </a:r>
          </a:p>
          <a:p>
            <a:r>
              <a:rPr lang="cs-CZ" dirty="0" smtClean="0"/>
              <a:t>Lodyha – má listy i květy(kopřiva)</a:t>
            </a:r>
          </a:p>
          <a:p>
            <a:endParaRPr lang="cs-CZ" dirty="0" smtClean="0"/>
          </a:p>
          <a:p>
            <a:r>
              <a:rPr lang="cs-CZ" dirty="0" smtClean="0"/>
              <a:t>Stvol – má jen květ(pampeliška)</a:t>
            </a:r>
          </a:p>
          <a:p>
            <a:r>
              <a:rPr lang="cs-CZ" dirty="0" smtClean="0"/>
              <a:t>Stéblo – je duté (pšenice)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12776"/>
            <a:ext cx="1750144" cy="1530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8691" y="3284984"/>
            <a:ext cx="1625661" cy="2243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5652120" y="1988840"/>
            <a:ext cx="64807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292080" y="3861048"/>
            <a:ext cx="1152128" cy="7624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339752" y="4406652"/>
            <a:ext cx="1440160" cy="822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89613"/>
            <a:ext cx="1540630" cy="2138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8605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BYLINY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Jednoleté – žijí pouze jeden rok, potom zahynou – jarní a </a:t>
            </a:r>
            <a:r>
              <a:rPr lang="cs-CZ" dirty="0" smtClean="0"/>
              <a:t>ozimé (</a:t>
            </a:r>
            <a:r>
              <a:rPr lang="cs-CZ" dirty="0" smtClean="0"/>
              <a:t>dle klíčení)</a:t>
            </a:r>
          </a:p>
          <a:p>
            <a:endParaRPr lang="cs-CZ" dirty="0"/>
          </a:p>
          <a:p>
            <a:r>
              <a:rPr lang="cs-CZ" dirty="0" smtClean="0"/>
              <a:t>Dvouleté – ve druhém roce vykvétají</a:t>
            </a:r>
          </a:p>
          <a:p>
            <a:endParaRPr lang="cs-CZ" dirty="0"/>
          </a:p>
          <a:p>
            <a:r>
              <a:rPr lang="cs-CZ" dirty="0" smtClean="0"/>
              <a:t>Víceleté – zimu přečkávají v kořenech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482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DŘEVINY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Stromy</a:t>
            </a:r>
          </a:p>
          <a:p>
            <a:pPr lvl="1"/>
            <a:r>
              <a:rPr lang="cs-CZ" dirty="0" err="1" smtClean="0"/>
              <a:t>Sekvoj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keře</a:t>
            </a:r>
          </a:p>
          <a:p>
            <a:pPr lvl="1"/>
            <a:r>
              <a:rPr lang="cs-CZ" dirty="0" smtClean="0"/>
              <a:t>Šípkový keř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polokeře</a:t>
            </a:r>
          </a:p>
          <a:p>
            <a:pPr lvl="1"/>
            <a:r>
              <a:rPr lang="cs-CZ" dirty="0" smtClean="0"/>
              <a:t>Jehlice trnitá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2411760" y="2198417"/>
            <a:ext cx="165618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059832" y="3941516"/>
            <a:ext cx="3357122" cy="2075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239852" y="5589240"/>
            <a:ext cx="131364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3496" y="1028959"/>
            <a:ext cx="1422660" cy="2150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18894"/>
            <a:ext cx="2297832" cy="172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8393" y="4624369"/>
            <a:ext cx="2297832" cy="172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59893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LETOKRUHY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Přírůstek dřeva v průběhu jednoho vegetačního  období</a:t>
            </a:r>
          </a:p>
          <a:p>
            <a:r>
              <a:rPr lang="cs-CZ" dirty="0" smtClean="0"/>
              <a:t>Lze rozpoznat stáří poraženého stromu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66982"/>
            <a:ext cx="4026024" cy="3019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5540896" y="1124744"/>
            <a:ext cx="1335360" cy="33123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9719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funkce stonku?</a:t>
            </a:r>
          </a:p>
          <a:p>
            <a:pPr marL="0" indent="0">
              <a:buNone/>
            </a:pPr>
            <a:r>
              <a:rPr lang="cs-CZ" b="1" dirty="0"/>
              <a:t>Spojení mezi kořenem a dalšími částmi rostlin</a:t>
            </a:r>
          </a:p>
          <a:p>
            <a:pPr marL="0" indent="0">
              <a:buNone/>
            </a:pPr>
            <a:r>
              <a:rPr lang="cs-CZ" b="1" dirty="0"/>
              <a:t>Umožňuje růst rostliny</a:t>
            </a:r>
          </a:p>
          <a:p>
            <a:pPr marL="0" indent="0">
              <a:buNone/>
            </a:pPr>
            <a:r>
              <a:rPr lang="cs-CZ" b="1" dirty="0"/>
              <a:t>Rozvod vody a látek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2.   Jak rozdělujeme rostliny podle stonku</a:t>
            </a:r>
            <a:r>
              <a:rPr lang="it-IT" dirty="0" smtClean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Byliny a dřeviny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cs.wikipedia.org/wiki/Soubor:Urtica_dioica06_ies.jpg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http://cs.wikipedia.org/wiki/Soubor:Taraxacum_officinale_-_</a:t>
            </a:r>
            <a:r>
              <a:rPr lang="cs-CZ" sz="2000" dirty="0" smtClean="0">
                <a:hlinkClick r:id="rId3"/>
              </a:rPr>
              <a:t>K%C3%B6hler%E2%80%93s_Medizinal-Pflanzen-135.jpg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cs.wikipedia.org/wiki/Soubor:Wheat_field.jpg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cs.wikipedia.org/wiki/Soubor:Coastal_redwood.jpg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cs.wikipedia.org/wiki/Soubor:Sipkovy_ker.jpg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cs.wikipedia.org/wiki/Soubor:Ononis_spinosa_060903.jpg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cs.wikipedia.org/wiki/Soubor:Egeved.JPG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68886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228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STAVBA ROSTLINNÉHO TĚLA</vt:lpstr>
      <vt:lpstr>STONEK</vt:lpstr>
      <vt:lpstr>ROZDĚLENÍ ROSTLIN PODLE STONKU</vt:lpstr>
      <vt:lpstr>BYLINY</vt:lpstr>
      <vt:lpstr>BYLINY</vt:lpstr>
      <vt:lpstr>DŘEVINY</vt:lpstr>
      <vt:lpstr>LETOKRUHY</vt:lpstr>
      <vt:lpstr>Test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Dum</cp:lastModifiedBy>
  <cp:revision>60</cp:revision>
  <dcterms:created xsi:type="dcterms:W3CDTF">2012-09-06T12:02:09Z</dcterms:created>
  <dcterms:modified xsi:type="dcterms:W3CDTF">2013-03-20T09:39:58Z</dcterms:modified>
</cp:coreProperties>
</file>