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56" r:id="rId3"/>
    <p:sldId id="270" r:id="rId4"/>
    <p:sldId id="274" r:id="rId5"/>
    <p:sldId id="275" r:id="rId6"/>
    <p:sldId id="276" r:id="rId7"/>
    <p:sldId id="277" r:id="rId8"/>
    <p:sldId id="27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9F1FF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150925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127030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102266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27903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444848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475788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029842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643694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165968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928409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386857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9F1FF">
            <a:alpha val="91765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82C6D6-BB7E-4095-B925-F7556A3249CB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839101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zs-tremosnice.cz/" TargetMode="External"/><Relationship Id="rId2" Type="http://schemas.openxmlformats.org/officeDocument/2006/relationships/hyperlink" Target="mailto:zskola@tremosnice.cz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828800"/>
            <a:ext cx="7696200" cy="4600596"/>
          </a:xfrm>
        </p:spPr>
        <p:txBody>
          <a:bodyPr>
            <a:normAutofit lnSpcReduction="10000"/>
          </a:bodyPr>
          <a:lstStyle/>
          <a:p>
            <a:pPr algn="ctr">
              <a:buNone/>
            </a:pP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Základní škola Třemošnice, okres Chrudim, Pardubický kraj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538 43 Třemošnice, Internátní 217; IČ: 70989176, tel: 469 661 719, 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emaiI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:  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zskola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@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www.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zs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-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Registrační číslo: CZ.1.07/1.4.00/21.2459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Název: Škola pro každého – kvalita a efektivnost ve využití lidských zdrojů</a:t>
            </a:r>
          </a:p>
          <a:p>
            <a:pPr algn="ctr">
              <a:buNone/>
            </a:pPr>
            <a:endParaRPr lang="cs-CZ" sz="18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>
              <a:buNone/>
            </a:pPr>
            <a:r>
              <a:rPr lang="cs-CZ" sz="1800" b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Výukový </a:t>
            </a:r>
            <a:r>
              <a:rPr lang="cs-CZ" sz="1800" b="1" dirty="0" smtClean="0"/>
              <a:t>materiál</a:t>
            </a:r>
          </a:p>
          <a:p>
            <a:pPr algn="ctr">
              <a:buNone/>
            </a:pPr>
            <a:r>
              <a:rPr lang="cs-CZ" sz="1800" dirty="0" smtClean="0"/>
              <a:t>VY_52_INOVACE_20_OPAKOVANI_HMYZ-UŽITEČNÝxŠKODLIVÝ</a:t>
            </a:r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 materiálu (téma): </a:t>
            </a:r>
            <a:r>
              <a:rPr lang="cs-CZ" sz="1800" b="1" dirty="0" smtClean="0"/>
              <a:t>OPAKOVANI_HMYZ-UŽITEČNÝ x ŠKODLIVÝ</a:t>
            </a:r>
            <a:endParaRPr lang="cs-CZ" sz="1800" b="1" dirty="0" smtClean="0"/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Sada:Přírodopis,2. stupeň</a:t>
            </a:r>
          </a:p>
          <a:p>
            <a:pPr algn="ctr"/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Autor: Mgr. Zbyněk Němec</a:t>
            </a:r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Anotace: </a:t>
            </a:r>
            <a:r>
              <a:rPr lang="cs-CZ" sz="1800" b="1" dirty="0" smtClean="0"/>
              <a:t>OPAKOVANI_HMYZ-UŽITEČNÝ x ŠKODLIVÝ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(práce s interaktivní tabulí, pracovní list)</a:t>
            </a:r>
          </a:p>
          <a:p>
            <a:pPr algn="ctr"/>
            <a:endParaRPr lang="cs-CZ" sz="18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/>
            <a:r>
              <a:rPr lang="cs-CZ" sz="11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© Výukový materiál je majetkem ZŠ Třemošnice, okres Chrudim, Pardubický kraj, 2012</a:t>
            </a:r>
          </a:p>
          <a:p>
            <a:endParaRPr lang="cs-CZ" dirty="0"/>
          </a:p>
        </p:txBody>
      </p:sp>
      <p:pic>
        <p:nvPicPr>
          <p:cNvPr id="4" name="Obrázek 0" descr="logolink_OPVK_IPo_PPv3_color.pn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907704" y="260648"/>
            <a:ext cx="5602235" cy="144780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27584" y="2636912"/>
            <a:ext cx="7772400" cy="1470025"/>
          </a:xfrm>
        </p:spPr>
        <p:txBody>
          <a:bodyPr>
            <a:normAutofit/>
          </a:bodyPr>
          <a:lstStyle/>
          <a:p>
            <a:r>
              <a:rPr lang="cs-CZ" sz="8800" b="1" dirty="0" smtClean="0">
                <a:latin typeface="Arial" pitchFamily="34" charset="0"/>
                <a:cs typeface="Arial" pitchFamily="34" charset="0"/>
              </a:rPr>
              <a:t>TEST</a:t>
            </a:r>
            <a:endParaRPr lang="cs-CZ" sz="8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188640"/>
            <a:ext cx="8424936" cy="550912"/>
          </a:xfrm>
        </p:spPr>
        <p:txBody>
          <a:bodyPr>
            <a:noAutofit/>
          </a:bodyPr>
          <a:lstStyle/>
          <a:p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Mgr.Zbyněk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 Němec, 21.02.2013, 7.ročník,V/2/X, Člověk a příroda, Přírodopis</a:t>
            </a:r>
            <a:r>
              <a:rPr lang="cs-CZ" sz="1100" b="1" dirty="0"/>
              <a:t> </a:t>
            </a:r>
            <a:r>
              <a:rPr lang="cs-CZ" sz="1100" b="1" dirty="0" smtClean="0"/>
              <a:t>OPAKOVANI_HMYZ-</a:t>
            </a:r>
            <a:r>
              <a:rPr lang="cs-CZ" sz="1100" b="1" smtClean="0"/>
              <a:t>UŽITEČNÝxŠKODLIVÝ</a:t>
            </a:r>
            <a:endParaRPr lang="cs-CZ" sz="1100" dirty="0">
              <a:latin typeface="Arial" pitchFamily="34" charset="0"/>
              <a:cs typeface="Arial" pitchFamily="34" charset="0"/>
            </a:endParaRPr>
          </a:p>
          <a:p>
            <a:r>
              <a:rPr lang="cs-CZ" sz="1100" dirty="0" smtClean="0">
                <a:latin typeface="Arial" pitchFamily="34" charset="0"/>
                <a:cs typeface="Arial" pitchFamily="34" charset="0"/>
              </a:rPr>
              <a:t> interaktivní práce žák - tabule</a:t>
            </a:r>
            <a:endParaRPr lang="cs-CZ" sz="11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780464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JE TENTO HMYZ UŽITEČNÝ NEBO ŠKODLIVÝ?</a:t>
            </a:r>
            <a:endParaRPr lang="cs-CZ" b="1" dirty="0"/>
          </a:p>
        </p:txBody>
      </p:sp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AutoNum type="arabicParenR"/>
            </a:pPr>
            <a:r>
              <a:rPr lang="cs-CZ" dirty="0" smtClean="0"/>
              <a:t>KOBYLKA ZELENÁ</a:t>
            </a:r>
          </a:p>
          <a:p>
            <a:pPr marL="914400" lvl="1" indent="-514350">
              <a:buFont typeface="+mj-lt"/>
              <a:buAutoNum type="alphaLcParenR"/>
            </a:pPr>
            <a:r>
              <a:rPr lang="cs-CZ" dirty="0" smtClean="0"/>
              <a:t>ŠKODLIVÁ</a:t>
            </a:r>
          </a:p>
          <a:p>
            <a:pPr marL="914400" lvl="1" indent="-514350">
              <a:buFont typeface="+mj-lt"/>
              <a:buAutoNum type="alphaLcParenR"/>
            </a:pPr>
            <a:r>
              <a:rPr lang="cs-CZ" dirty="0" smtClean="0"/>
              <a:t>UŽITEČNÁ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2) </a:t>
            </a:r>
            <a:r>
              <a:rPr lang="cs-CZ" dirty="0" smtClean="0"/>
              <a:t>KRTONOŽKA OBECNÁ</a:t>
            </a:r>
          </a:p>
          <a:p>
            <a:pPr marL="914400" lvl="1" indent="-514350">
              <a:buFont typeface="+mj-lt"/>
              <a:buAutoNum type="alphaLcParenR"/>
            </a:pPr>
            <a:r>
              <a:rPr lang="cs-CZ" dirty="0">
                <a:solidFill>
                  <a:prstClr val="black"/>
                </a:solidFill>
              </a:rPr>
              <a:t>ŠKODLIVÁ</a:t>
            </a:r>
          </a:p>
          <a:p>
            <a:pPr marL="914400" lvl="1" indent="-514350">
              <a:buFont typeface="+mj-lt"/>
              <a:buAutoNum type="alphaLcParenR"/>
            </a:pPr>
            <a:r>
              <a:rPr lang="cs-CZ" dirty="0">
                <a:solidFill>
                  <a:prstClr val="black"/>
                </a:solidFill>
              </a:rPr>
              <a:t>UŽITEČNÁ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3" name="Ovál 2"/>
          <p:cNvSpPr/>
          <p:nvPr/>
        </p:nvSpPr>
        <p:spPr>
          <a:xfrm>
            <a:off x="539552" y="2708920"/>
            <a:ext cx="2880320" cy="504056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576" y="4941168"/>
            <a:ext cx="2932113" cy="5603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1960694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4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4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4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4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4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4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4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4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4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4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4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4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  <p:bldP spid="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/>
              <a:t>JE TENTO HMYZ UŽITEČNÝ NEBO ŠKODLIVÝ?</a:t>
            </a:r>
          </a:p>
        </p:txBody>
      </p:sp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AutoNum type="arabicParenR"/>
            </a:pPr>
            <a:r>
              <a:rPr lang="cs-CZ" dirty="0" smtClean="0"/>
              <a:t>MANDELINKA BRAMBOROVÁ</a:t>
            </a:r>
            <a:endParaRPr lang="cs-CZ" dirty="0"/>
          </a:p>
          <a:p>
            <a:pPr marL="914400" lvl="1" indent="-514350">
              <a:buFont typeface="+mj-lt"/>
              <a:buAutoNum type="alphaLcParenR"/>
            </a:pPr>
            <a:r>
              <a:rPr lang="cs-CZ" dirty="0">
                <a:solidFill>
                  <a:prstClr val="black"/>
                </a:solidFill>
              </a:rPr>
              <a:t>ŠKODLIVÁ</a:t>
            </a:r>
          </a:p>
          <a:p>
            <a:pPr marL="914400" lvl="1" indent="-514350">
              <a:buFont typeface="+mj-lt"/>
              <a:buAutoNum type="alphaLcParenR"/>
            </a:pPr>
            <a:r>
              <a:rPr lang="cs-CZ" dirty="0">
                <a:solidFill>
                  <a:prstClr val="black"/>
                </a:solidFill>
              </a:rPr>
              <a:t>UŽITEČNÁ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2) </a:t>
            </a:r>
            <a:r>
              <a:rPr lang="cs-CZ" dirty="0" smtClean="0"/>
              <a:t>ČMELÁK ZEMNÍ</a:t>
            </a:r>
          </a:p>
          <a:p>
            <a:pPr marL="914400" lvl="1" indent="-514350">
              <a:buFont typeface="+mj-lt"/>
              <a:buAutoNum type="alphaLcParenR"/>
            </a:pPr>
            <a:r>
              <a:rPr lang="cs-CZ" dirty="0">
                <a:solidFill>
                  <a:prstClr val="black"/>
                </a:solidFill>
              </a:rPr>
              <a:t>ŠKODLIVÁ</a:t>
            </a:r>
          </a:p>
          <a:p>
            <a:pPr marL="914400" lvl="1" indent="-514350">
              <a:buFont typeface="+mj-lt"/>
              <a:buAutoNum type="alphaLcParenR"/>
            </a:pPr>
            <a:r>
              <a:rPr lang="cs-CZ" dirty="0">
                <a:solidFill>
                  <a:prstClr val="black"/>
                </a:solidFill>
              </a:rPr>
              <a:t>UŽITEČNÁ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7584" y="2204864"/>
            <a:ext cx="2932113" cy="5603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15400" y="4869160"/>
            <a:ext cx="2932113" cy="5603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1211815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/>
              <a:t>JE TENTO HMYZ UŽITEČNÝ NEBO ŠKODLIVÝ?</a:t>
            </a:r>
          </a:p>
        </p:txBody>
      </p:sp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AutoNum type="arabicParenR"/>
            </a:pPr>
            <a:r>
              <a:rPr lang="cs-CZ" dirty="0"/>
              <a:t>BĚLÁSEK ZELNÝ</a:t>
            </a:r>
          </a:p>
          <a:p>
            <a:pPr marL="914400" lvl="1" indent="-514350">
              <a:buFont typeface="+mj-lt"/>
              <a:buAutoNum type="alphaLcParenR"/>
            </a:pPr>
            <a:r>
              <a:rPr lang="cs-CZ" dirty="0">
                <a:solidFill>
                  <a:prstClr val="black"/>
                </a:solidFill>
              </a:rPr>
              <a:t>ŠKODLIVÁ</a:t>
            </a:r>
          </a:p>
          <a:p>
            <a:pPr marL="914400" lvl="1" indent="-514350">
              <a:buFont typeface="+mj-lt"/>
              <a:buAutoNum type="alphaLcParenR"/>
            </a:pPr>
            <a:r>
              <a:rPr lang="cs-CZ" dirty="0">
                <a:solidFill>
                  <a:prstClr val="black"/>
                </a:solidFill>
              </a:rPr>
              <a:t>UŽITEČNÁ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2) </a:t>
            </a:r>
            <a:r>
              <a:rPr lang="cs-CZ" dirty="0" smtClean="0"/>
              <a:t>SLUNÉČKO SEDMITEČNÉ</a:t>
            </a:r>
          </a:p>
          <a:p>
            <a:pPr marL="914400" lvl="1" indent="-514350">
              <a:buFont typeface="+mj-lt"/>
              <a:buAutoNum type="alphaLcParenR"/>
            </a:pPr>
            <a:r>
              <a:rPr lang="cs-CZ" dirty="0">
                <a:solidFill>
                  <a:prstClr val="black"/>
                </a:solidFill>
              </a:rPr>
              <a:t>ŠKODLIVÁ</a:t>
            </a:r>
          </a:p>
          <a:p>
            <a:pPr marL="914400" lvl="1" indent="-514350">
              <a:buFont typeface="+mj-lt"/>
              <a:buAutoNum type="alphaLcParenR"/>
            </a:pPr>
            <a:r>
              <a:rPr lang="cs-CZ" dirty="0">
                <a:solidFill>
                  <a:prstClr val="black"/>
                </a:solidFill>
              </a:rPr>
              <a:t>UŽITEČNÁ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568" y="2132855"/>
            <a:ext cx="2932113" cy="5603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4528" y="5445224"/>
            <a:ext cx="2932113" cy="5603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6050251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/>
              <a:t>JE TENTO HMYZ UŽITEČNÝ NEBO ŠKODLIVÝ?</a:t>
            </a:r>
          </a:p>
        </p:txBody>
      </p:sp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AutoNum type="arabicParenR"/>
            </a:pPr>
            <a:r>
              <a:rPr lang="cs-CZ" dirty="0"/>
              <a:t>VOSA OBECNÁ</a:t>
            </a:r>
          </a:p>
          <a:p>
            <a:pPr marL="914400" lvl="1" indent="-514350">
              <a:buFont typeface="+mj-lt"/>
              <a:buAutoNum type="alphaLcParenR"/>
            </a:pPr>
            <a:r>
              <a:rPr lang="cs-CZ" dirty="0">
                <a:solidFill>
                  <a:prstClr val="black"/>
                </a:solidFill>
              </a:rPr>
              <a:t>ŠKODLIVÁ</a:t>
            </a:r>
          </a:p>
          <a:p>
            <a:pPr marL="914400" lvl="1" indent="-514350">
              <a:buFont typeface="+mj-lt"/>
              <a:buAutoNum type="alphaLcParenR"/>
            </a:pPr>
            <a:r>
              <a:rPr lang="cs-CZ" dirty="0">
                <a:solidFill>
                  <a:prstClr val="black"/>
                </a:solidFill>
              </a:rPr>
              <a:t>UŽITEČNÁ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2) </a:t>
            </a:r>
            <a:r>
              <a:rPr lang="cs-CZ" dirty="0" smtClean="0"/>
              <a:t>KOMÁR PISKLAVÝ</a:t>
            </a:r>
          </a:p>
          <a:p>
            <a:pPr marL="914400" lvl="1" indent="-514350">
              <a:buFont typeface="+mj-lt"/>
              <a:buAutoNum type="alphaLcParenR"/>
            </a:pPr>
            <a:r>
              <a:rPr lang="cs-CZ" dirty="0">
                <a:solidFill>
                  <a:prstClr val="black"/>
                </a:solidFill>
              </a:rPr>
              <a:t>ŠKODLIVÁ</a:t>
            </a:r>
          </a:p>
          <a:p>
            <a:pPr marL="914400" lvl="1" indent="-514350">
              <a:buFont typeface="+mj-lt"/>
              <a:buAutoNum type="alphaLcParenR"/>
            </a:pPr>
            <a:r>
              <a:rPr lang="cs-CZ" dirty="0">
                <a:solidFill>
                  <a:prstClr val="black"/>
                </a:solidFill>
              </a:rPr>
              <a:t>UŽITEČNÁ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568" y="2607946"/>
            <a:ext cx="2932113" cy="5603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4528" y="4293096"/>
            <a:ext cx="2932113" cy="5603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6569703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/>
              <a:t>JE TENTO HMYZ UŽITEČNÝ NEBO ŠKODLIVÝ?</a:t>
            </a:r>
          </a:p>
        </p:txBody>
      </p:sp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AutoNum type="arabicParenR"/>
            </a:pPr>
            <a:r>
              <a:rPr lang="cs-CZ" dirty="0"/>
              <a:t>OVÁD HOVĚZÍ</a:t>
            </a:r>
          </a:p>
          <a:p>
            <a:pPr marL="914400" lvl="1" indent="-514350">
              <a:buFont typeface="+mj-lt"/>
              <a:buAutoNum type="alphaLcParenR"/>
            </a:pPr>
            <a:r>
              <a:rPr lang="cs-CZ" dirty="0">
                <a:solidFill>
                  <a:prstClr val="black"/>
                </a:solidFill>
              </a:rPr>
              <a:t>ŠKODLIVÁ</a:t>
            </a:r>
          </a:p>
          <a:p>
            <a:pPr marL="914400" lvl="1" indent="-514350">
              <a:buFont typeface="+mj-lt"/>
              <a:buAutoNum type="alphaLcParenR"/>
            </a:pPr>
            <a:r>
              <a:rPr lang="cs-CZ" dirty="0">
                <a:solidFill>
                  <a:prstClr val="black"/>
                </a:solidFill>
              </a:rPr>
              <a:t>UŽITEČNÁ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2) </a:t>
            </a:r>
            <a:r>
              <a:rPr lang="cs-CZ" dirty="0" smtClean="0"/>
              <a:t>VÁŽKA PLOSKÁ</a:t>
            </a:r>
          </a:p>
          <a:p>
            <a:pPr marL="914400" lvl="1" indent="-514350">
              <a:buFont typeface="+mj-lt"/>
              <a:buAutoNum type="alphaLcParenR"/>
            </a:pPr>
            <a:r>
              <a:rPr lang="cs-CZ" dirty="0">
                <a:solidFill>
                  <a:prstClr val="black"/>
                </a:solidFill>
              </a:rPr>
              <a:t>ŠKODLIVÁ</a:t>
            </a:r>
          </a:p>
          <a:p>
            <a:pPr marL="914400" lvl="1" indent="-514350">
              <a:buFont typeface="+mj-lt"/>
              <a:buAutoNum type="alphaLcParenR"/>
            </a:pPr>
            <a:r>
              <a:rPr lang="cs-CZ" dirty="0">
                <a:solidFill>
                  <a:prstClr val="black"/>
                </a:solidFill>
              </a:rPr>
              <a:t>UŽITEČNÁ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568" y="2132856"/>
            <a:ext cx="2932113" cy="5603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568" y="4869159"/>
            <a:ext cx="2932113" cy="5603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611915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/>
              <a:t>JE TENTO HMYZ UŽITEČNÝ NEBO ŠKODLIVÝ?</a:t>
            </a:r>
          </a:p>
        </p:txBody>
      </p:sp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AutoNum type="arabicParenR"/>
            </a:pPr>
            <a:r>
              <a:rPr lang="cs-CZ" dirty="0"/>
              <a:t>MRAVENEC LESNÍ</a:t>
            </a:r>
            <a:endParaRPr lang="cs-CZ" dirty="0" smtClean="0"/>
          </a:p>
          <a:p>
            <a:pPr marL="914400" lvl="1" indent="-514350">
              <a:buFont typeface="+mj-lt"/>
              <a:buAutoNum type="alphaLcParenR"/>
            </a:pPr>
            <a:r>
              <a:rPr lang="cs-CZ" dirty="0">
                <a:solidFill>
                  <a:prstClr val="black"/>
                </a:solidFill>
              </a:rPr>
              <a:t>ŠKODLIVÁ</a:t>
            </a:r>
          </a:p>
          <a:p>
            <a:pPr marL="914400" lvl="1" indent="-514350">
              <a:buFont typeface="+mj-lt"/>
              <a:buAutoNum type="alphaLcParenR"/>
            </a:pPr>
            <a:r>
              <a:rPr lang="cs-CZ" dirty="0">
                <a:solidFill>
                  <a:prstClr val="black"/>
                </a:solidFill>
              </a:rPr>
              <a:t>UŽITEČNÁ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2) </a:t>
            </a:r>
            <a:r>
              <a:rPr lang="cs-CZ" dirty="0" smtClean="0"/>
              <a:t>MOUCHA DOMÁCÍ</a:t>
            </a:r>
          </a:p>
          <a:p>
            <a:pPr marL="914400" lvl="1" indent="-514350">
              <a:buFont typeface="+mj-lt"/>
              <a:buAutoNum type="alphaLcParenR"/>
            </a:pPr>
            <a:r>
              <a:rPr lang="cs-CZ" dirty="0">
                <a:solidFill>
                  <a:prstClr val="black"/>
                </a:solidFill>
              </a:rPr>
              <a:t>ŠKODLIVÁ</a:t>
            </a:r>
          </a:p>
          <a:p>
            <a:pPr marL="914400" lvl="1" indent="-514350">
              <a:buFont typeface="+mj-lt"/>
              <a:buAutoNum type="alphaLcParenR"/>
            </a:pPr>
            <a:r>
              <a:rPr lang="cs-CZ" dirty="0">
                <a:solidFill>
                  <a:prstClr val="black"/>
                </a:solidFill>
              </a:rPr>
              <a:t>UŽITEČNÁ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2708920"/>
            <a:ext cx="2932113" cy="5603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4293096"/>
            <a:ext cx="2932113" cy="5603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2364845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20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390</TotalTime>
  <Words>131</Words>
  <Application>Microsoft Office PowerPoint</Application>
  <PresentationFormat>Předvádění na obrazovce (4:3)</PresentationFormat>
  <Paragraphs>63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Snímek 1</vt:lpstr>
      <vt:lpstr>TEST</vt:lpstr>
      <vt:lpstr>JE TENTO HMYZ UŽITEČNÝ NEBO ŠKODLIVÝ?</vt:lpstr>
      <vt:lpstr>JE TENTO HMYZ UŽITEČNÝ NEBO ŠKODLIVÝ?</vt:lpstr>
      <vt:lpstr>JE TENTO HMYZ UŽITEČNÝ NEBO ŠKODLIVÝ?</vt:lpstr>
      <vt:lpstr>JE TENTO HMYZ UŽITEČNÝ NEBO ŠKODLIVÝ?</vt:lpstr>
      <vt:lpstr>JE TENTO HMYZ UŽITEČNÝ NEBO ŠKODLIVÝ?</vt:lpstr>
      <vt:lpstr>JE TENTO HMYZ UŽITEČNÝ NEBO ŠKODLIVÝ?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PŘÍRODA, PŘÍRODNINY, PŘÍRODNÍ DĚJE</dc:title>
  <dc:creator>0K2T</dc:creator>
  <cp:lastModifiedBy>Dum</cp:lastModifiedBy>
  <cp:revision>50</cp:revision>
  <dcterms:created xsi:type="dcterms:W3CDTF">2012-09-06T12:02:09Z</dcterms:created>
  <dcterms:modified xsi:type="dcterms:W3CDTF">2013-03-20T09:40:59Z</dcterms:modified>
</cp:coreProperties>
</file>