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71" r:id="rId5"/>
    <p:sldId id="272" r:id="rId6"/>
    <p:sldId id="273" r:id="rId7"/>
    <p:sldId id="262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ees_Collecting_Pollen_2004-08-1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/>
              <a:t>VY_52_INOVACE_18_VČELA MEDONOSNÁ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VČELA MEDONOSNÁ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it-IT" sz="1800" b="1" dirty="0"/>
              <a:t>VČELA MEDONOSNÁ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56320" y="836712"/>
            <a:ext cx="7772400" cy="1470025"/>
          </a:xfrm>
        </p:spPr>
        <p:txBody>
          <a:bodyPr>
            <a:normAutofit/>
          </a:bodyPr>
          <a:lstStyle/>
          <a:p>
            <a:r>
              <a:rPr lang="pl-PL" sz="3600" b="1" dirty="0">
                <a:latin typeface="Arial" pitchFamily="34" charset="0"/>
                <a:cs typeface="Arial" pitchFamily="34" charset="0"/>
              </a:rPr>
              <a:t>VČELA MEDONOSNÁ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Autofit/>
          </a:bodyPr>
          <a:lstStyle/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Němec, 21.02.20123 7.ročník,V/2/X, Člověk a příroda, Přírodopis, </a:t>
            </a:r>
            <a:r>
              <a:rPr lang="it-IT" sz="1400" dirty="0">
                <a:latin typeface="Arial" pitchFamily="34" charset="0"/>
                <a:cs typeface="Arial" pitchFamily="34" charset="0"/>
              </a:rPr>
              <a:t>VČELA MEDONOSNÁ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04864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Patří mezi společenský hmyz (vosy. Sršně, mravenci)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Původně žila pouze divoce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Dnes je součástí chovu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Užitečnost – opylování, med, vosk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Škodlivost – bolestivé píchnutí, alergické reakce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3024" y="4198861"/>
            <a:ext cx="3449960" cy="2587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VČELA - MATKA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2453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Ze všech včel z úlu je největší</a:t>
            </a:r>
          </a:p>
          <a:p>
            <a:r>
              <a:rPr lang="cs-CZ" dirty="0" smtClean="0">
                <a:latin typeface="+mj-lt"/>
              </a:rPr>
              <a:t>Má zakrnělý sosák</a:t>
            </a:r>
          </a:p>
          <a:p>
            <a:r>
              <a:rPr lang="cs-CZ" dirty="0" smtClean="0">
                <a:latin typeface="+mj-lt"/>
              </a:rPr>
              <a:t>Má delší žihadlo, používá ho jako kladélko ke kladení vajíček</a:t>
            </a:r>
          </a:p>
          <a:p>
            <a:r>
              <a:rPr lang="cs-CZ" dirty="0" smtClean="0">
                <a:latin typeface="+mj-lt"/>
              </a:rPr>
              <a:t>Klade oplozené vajíčka – z nichž se líhnou dělnice(pokud je vajíčko vloženo do zvláštní buňky-matečník-líhne se matka</a:t>
            </a:r>
          </a:p>
          <a:p>
            <a:r>
              <a:rPr lang="cs-CZ" dirty="0" smtClean="0">
                <a:latin typeface="+mj-lt"/>
              </a:rPr>
              <a:t>Klade neoplozená vajíčka – z nichž se líhnou samci-trubci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5361459"/>
          </a:xfrm>
        </p:spPr>
        <p:txBody>
          <a:bodyPr/>
          <a:lstStyle/>
          <a:p>
            <a:r>
              <a:rPr lang="cs-CZ" dirty="0" smtClean="0"/>
              <a:t>Včelí sameček</a:t>
            </a:r>
          </a:p>
          <a:p>
            <a:r>
              <a:rPr lang="cs-CZ" dirty="0" smtClean="0"/>
              <a:t>Nemá žihadlo</a:t>
            </a:r>
          </a:p>
          <a:p>
            <a:r>
              <a:rPr lang="cs-CZ" dirty="0" smtClean="0"/>
              <a:t>Líhnou se z neoplozených vajíček</a:t>
            </a:r>
          </a:p>
          <a:p>
            <a:r>
              <a:rPr lang="cs-CZ" dirty="0" smtClean="0"/>
              <a:t>Ostatní včely-dělnice-se o ně starají a krmí</a:t>
            </a:r>
          </a:p>
          <a:p>
            <a:r>
              <a:rPr lang="cs-CZ" dirty="0" smtClean="0"/>
              <a:t>Žijí jen několik týdnů</a:t>
            </a:r>
          </a:p>
          <a:p>
            <a:r>
              <a:rPr lang="cs-CZ" dirty="0" smtClean="0"/>
              <a:t>V zimním období ve včelstvu nejsou</a:t>
            </a:r>
          </a:p>
          <a:p>
            <a:r>
              <a:rPr lang="cs-CZ" dirty="0" smtClean="0"/>
              <a:t>Jejich úkolem je zajistit oplození matky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VČELA - TRUBEC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4204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3"/>
            <a:ext cx="8229600" cy="3600400"/>
          </a:xfrm>
        </p:spPr>
        <p:txBody>
          <a:bodyPr/>
          <a:lstStyle/>
          <a:p>
            <a:r>
              <a:rPr lang="cs-CZ" dirty="0" smtClean="0"/>
              <a:t>Nedostatečně vyvinuté pohlavní orgány</a:t>
            </a:r>
          </a:p>
          <a:p>
            <a:r>
              <a:rPr lang="cs-CZ" dirty="0" smtClean="0"/>
              <a:t>Líhnou se z oplozených vajíček</a:t>
            </a:r>
          </a:p>
          <a:p>
            <a:r>
              <a:rPr lang="cs-CZ" dirty="0" smtClean="0"/>
              <a:t>Staví z vosku pláty pro med(šestihranné buňky)</a:t>
            </a:r>
          </a:p>
          <a:p>
            <a:r>
              <a:rPr lang="cs-CZ" dirty="0" smtClean="0"/>
              <a:t>Donáší do úlu nektar z květů a vodu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VČELA - DĚLNICE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8605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3024336"/>
          </a:xfrm>
        </p:spPr>
        <p:txBody>
          <a:bodyPr/>
          <a:lstStyle/>
          <a:p>
            <a:r>
              <a:rPr lang="cs-CZ" dirty="0" smtClean="0"/>
              <a:t>Skládá se z </a:t>
            </a:r>
            <a:r>
              <a:rPr lang="cs-CZ" b="1" dirty="0" smtClean="0"/>
              <a:t>plodiště</a:t>
            </a:r>
            <a:r>
              <a:rPr lang="cs-CZ" dirty="0" smtClean="0"/>
              <a:t> a </a:t>
            </a:r>
            <a:r>
              <a:rPr lang="cs-CZ" b="1" dirty="0" err="1" smtClean="0"/>
              <a:t>medníku</a:t>
            </a:r>
            <a:endParaRPr lang="cs-CZ" b="1" dirty="0" smtClean="0"/>
          </a:p>
          <a:p>
            <a:r>
              <a:rPr lang="cs-CZ" dirty="0" smtClean="0"/>
              <a:t>Plodiště – včelí hnízdo </a:t>
            </a:r>
            <a:r>
              <a:rPr lang="cs-CZ" smtClean="0"/>
              <a:t>pro </a:t>
            </a:r>
            <a:r>
              <a:rPr lang="cs-CZ" smtClean="0"/>
              <a:t>o</a:t>
            </a:r>
            <a:r>
              <a:rPr lang="cs-CZ" smtClean="0"/>
              <a:t>plodňování </a:t>
            </a:r>
            <a:r>
              <a:rPr lang="cs-CZ" dirty="0" smtClean="0"/>
              <a:t>matky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medníku</a:t>
            </a:r>
            <a:r>
              <a:rPr lang="cs-CZ" dirty="0" smtClean="0"/>
              <a:t> ukládají zásoby medu</a:t>
            </a:r>
          </a:p>
          <a:p>
            <a:r>
              <a:rPr lang="cs-CZ" dirty="0" smtClean="0"/>
              <a:t>Úzký otvor do úlu se nazývá </a:t>
            </a:r>
            <a:r>
              <a:rPr lang="cs-CZ" b="1" dirty="0" smtClean="0"/>
              <a:t>česno</a:t>
            </a:r>
          </a:p>
          <a:p>
            <a:r>
              <a:rPr lang="cs-CZ" dirty="0" smtClean="0"/>
              <a:t>O včely se po celý rok stará </a:t>
            </a:r>
            <a:r>
              <a:rPr lang="cs-CZ" b="1" dirty="0" smtClean="0"/>
              <a:t>včelař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/>
              <a:t>ÚL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0482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čeho se skládá úl?</a:t>
            </a:r>
          </a:p>
          <a:p>
            <a:pPr marL="0" indent="0">
              <a:buNone/>
            </a:pPr>
            <a:r>
              <a:rPr lang="cs-CZ" b="1" dirty="0" smtClean="0"/>
              <a:t>Plodiště a </a:t>
            </a:r>
            <a:r>
              <a:rPr lang="cs-CZ" b="1" dirty="0" err="1" smtClean="0"/>
              <a:t>medník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2.   Z čeho se skládá včelstvo</a:t>
            </a:r>
            <a:r>
              <a:rPr lang="it-IT" dirty="0" smtClean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Matka, dělnice, trubci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cs.wikipedia.org/wiki/Soubor:Bees_Collecting_Pollen_2004-08-14.jpg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886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</TotalTime>
  <Words>236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VČELA MEDONOSNÁ</vt:lpstr>
      <vt:lpstr>VČELA - MATKA</vt:lpstr>
      <vt:lpstr>VČELA - TRUBEC</vt:lpstr>
      <vt:lpstr>VČELA - DĚLNICE</vt:lpstr>
      <vt:lpstr>ÚL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0K2T</cp:lastModifiedBy>
  <cp:revision>53</cp:revision>
  <dcterms:created xsi:type="dcterms:W3CDTF">2012-09-06T12:02:09Z</dcterms:created>
  <dcterms:modified xsi:type="dcterms:W3CDTF">2013-02-21T10:29:13Z</dcterms:modified>
</cp:coreProperties>
</file>