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71" r:id="rId5"/>
    <p:sldId id="272" r:id="rId6"/>
    <p:sldId id="273" r:id="rId7"/>
    <p:sldId id="274" r:id="rId8"/>
    <p:sldId id="262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9F1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5092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2703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0226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2790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4484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7578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2984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4369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6596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2840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8685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F1FF">
            <a:alpha val="9176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2C6D6-BB7E-4095-B925-F7556A3249CB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391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usca_domestica_September_2007-1.jpg" TargetMode="External"/><Relationship Id="rId2" Type="http://schemas.openxmlformats.org/officeDocument/2006/relationships/hyperlink" Target="http://cs.wikipedia.org/wiki/Soubor:Tineola.bisselliella.7218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imex_lectularius.jpg" TargetMode="External"/><Relationship Id="rId5" Type="http://schemas.openxmlformats.org/officeDocument/2006/relationships/hyperlink" Target="http://upload.wikimedia.org/wikipedia/commons/0/0a/Catflea_small.jpg" TargetMode="External"/><Relationship Id="rId4" Type="http://schemas.openxmlformats.org/officeDocument/2006/relationships/hyperlink" Target="http://cs.wikipedia.org/wiki/Soubor:Pediculus_humanus_var_capitis_female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/>
              <a:t>VY_52_INOVACE_17_HMYZ-V </a:t>
            </a:r>
            <a:r>
              <a:rPr lang="cs-CZ" sz="1800" dirty="0"/>
              <a:t>DOMÁCNOSTI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b="1" dirty="0" smtClean="0"/>
              <a:t>HMYZ-V DOMÁCNOSTI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it-IT" sz="1800" b="1" dirty="0"/>
              <a:t>HMYZ-V </a:t>
            </a:r>
            <a:r>
              <a:rPr lang="it-IT" sz="1800" b="1" dirty="0" smtClean="0"/>
              <a:t>DOMÁCNOSTI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907704" y="260648"/>
            <a:ext cx="5602235" cy="14478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1804" y="1340768"/>
            <a:ext cx="7772400" cy="1470025"/>
          </a:xfrm>
        </p:spPr>
        <p:txBody>
          <a:bodyPr>
            <a:normAutofit/>
          </a:bodyPr>
          <a:lstStyle/>
          <a:p>
            <a:r>
              <a:rPr lang="pl-PL" sz="3600" b="1" smtClean="0">
                <a:latin typeface="Arial" pitchFamily="34" charset="0"/>
                <a:cs typeface="Arial" pitchFamily="34" charset="0"/>
              </a:rPr>
              <a:t>HMYZ ŽIJÍCÍ V </a:t>
            </a:r>
            <a:r>
              <a:rPr lang="pl-PL" sz="3600" b="1" dirty="0">
                <a:latin typeface="Arial" pitchFamily="34" charset="0"/>
                <a:cs typeface="Arial" pitchFamily="34" charset="0"/>
              </a:rPr>
              <a:t>DOMÁCNOSTI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88640"/>
            <a:ext cx="8424936" cy="550912"/>
          </a:xfrm>
        </p:spPr>
        <p:txBody>
          <a:bodyPr>
            <a:noAutofit/>
          </a:bodyPr>
          <a:lstStyle/>
          <a:p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Mgr.Zbyněk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Němec, 14.02.20123 7.ročník,V/2/X, Člověk a příroda, Přírodopis, </a:t>
            </a:r>
            <a:r>
              <a:rPr lang="it-IT" sz="1400" dirty="0">
                <a:latin typeface="Arial" pitchFamily="34" charset="0"/>
                <a:cs typeface="Arial" pitchFamily="34" charset="0"/>
              </a:rPr>
              <a:t>HMYZ-V DOMÁCNOSTI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 interaktivní práce žák - tabule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501008"/>
            <a:ext cx="8136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Hmyz má dostatek potravy, vhodné prostředí pro vývoj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Škodlivost – znehodnocení potravy, cizopasníci</a:t>
            </a:r>
          </a:p>
        </p:txBody>
      </p:sp>
    </p:spTree>
    <p:extLst>
      <p:ext uri="{BB962C8B-B14F-4D97-AF65-F5344CB8AC3E}">
        <p14:creationId xmlns:p14="http://schemas.microsoft.com/office/powerpoint/2010/main" xmlns="" val="3978046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ZÁSTUPCI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824536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+mj-lt"/>
              </a:rPr>
              <a:t>MOL ŠATNÍ</a:t>
            </a:r>
          </a:p>
          <a:p>
            <a:pPr lvl="1"/>
            <a:r>
              <a:rPr lang="cs-CZ" dirty="0" smtClean="0">
                <a:latin typeface="+mj-lt"/>
              </a:rPr>
              <a:t>Drobný motýlek, velikost 4-8 mm</a:t>
            </a:r>
          </a:p>
          <a:p>
            <a:pPr lvl="1"/>
            <a:r>
              <a:rPr lang="cs-CZ" dirty="0" smtClean="0">
                <a:latin typeface="+mj-lt"/>
              </a:rPr>
              <a:t>K životu nepotřebuje pít</a:t>
            </a:r>
          </a:p>
          <a:p>
            <a:pPr lvl="1"/>
            <a:r>
              <a:rPr lang="cs-CZ" dirty="0" smtClean="0">
                <a:solidFill>
                  <a:srgbClr val="FF0000"/>
                </a:solidFill>
                <a:latin typeface="+mj-lt"/>
              </a:rPr>
              <a:t>Škodlivý</a:t>
            </a:r>
            <a:r>
              <a:rPr lang="cs-CZ" dirty="0" smtClean="0">
                <a:latin typeface="+mj-lt"/>
              </a:rPr>
              <a:t> – ničí uložené </a:t>
            </a:r>
            <a:r>
              <a:rPr lang="cs-CZ" dirty="0" smtClean="0">
                <a:latin typeface="+mj-lt"/>
              </a:rPr>
              <a:t>šatstvo (</a:t>
            </a:r>
            <a:r>
              <a:rPr lang="cs-CZ" dirty="0" smtClean="0">
                <a:latin typeface="+mj-lt"/>
              </a:rPr>
              <a:t>larvy)</a:t>
            </a:r>
            <a:endParaRPr lang="cs-CZ" dirty="0">
              <a:latin typeface="+mj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717032"/>
            <a:ext cx="4458072" cy="29701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97528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2177" y="548680"/>
            <a:ext cx="8229600" cy="5361459"/>
          </a:xfrm>
        </p:spPr>
        <p:txBody>
          <a:bodyPr/>
          <a:lstStyle/>
          <a:p>
            <a:r>
              <a:rPr lang="cs-CZ" dirty="0" smtClean="0"/>
              <a:t>MOUCHA DOMÁCÍ</a:t>
            </a:r>
          </a:p>
          <a:p>
            <a:pPr lvl="1"/>
            <a:r>
              <a:rPr lang="cs-CZ" dirty="0" smtClean="0"/>
              <a:t>Nejčastější hmyz v domácnosti</a:t>
            </a:r>
          </a:p>
          <a:p>
            <a:pPr lvl="1"/>
            <a:r>
              <a:rPr lang="cs-CZ" dirty="0" smtClean="0"/>
              <a:t>Vyvinutý pouze jeden pár křídel k létání</a:t>
            </a:r>
          </a:p>
          <a:p>
            <a:pPr lvl="1"/>
            <a:r>
              <a:rPr lang="cs-CZ" dirty="0" smtClean="0"/>
              <a:t>Za rok vytvoří až 8 generací</a:t>
            </a:r>
            <a:endParaRPr lang="pl-PL" dirty="0" smtClean="0"/>
          </a:p>
          <a:p>
            <a:pPr lvl="1"/>
            <a:r>
              <a:rPr lang="cs-CZ" dirty="0" smtClean="0">
                <a:solidFill>
                  <a:srgbClr val="0000FF"/>
                </a:solidFill>
              </a:rPr>
              <a:t>Škodlivá</a:t>
            </a:r>
            <a:r>
              <a:rPr lang="cs-CZ" dirty="0" smtClean="0"/>
              <a:t> – znehodnocuje potraviny, přenašeč nemocí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573016"/>
            <a:ext cx="3302322" cy="25722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42040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/>
              <a:t>VEŠ DĚTSKÁ	</a:t>
            </a:r>
          </a:p>
          <a:p>
            <a:pPr lvl="1"/>
            <a:r>
              <a:rPr lang="cs-CZ" dirty="0" smtClean="0"/>
              <a:t>Vajíčka = hnidy se přichycují na vlasy</a:t>
            </a:r>
          </a:p>
          <a:p>
            <a:pPr lvl="1"/>
            <a:r>
              <a:rPr lang="cs-CZ" dirty="0" smtClean="0"/>
              <a:t>Nejlepší ochrana = hygiena</a:t>
            </a:r>
          </a:p>
          <a:p>
            <a:pPr lvl="1"/>
            <a:r>
              <a:rPr lang="cs-CZ" dirty="0" smtClean="0"/>
              <a:t>Proměna nedokonalá – vajíčka, larvy, dospělá veš</a:t>
            </a:r>
          </a:p>
          <a:p>
            <a:pPr lvl="1"/>
            <a:r>
              <a:rPr lang="cs-CZ" dirty="0" smtClean="0">
                <a:solidFill>
                  <a:srgbClr val="FF0000"/>
                </a:solidFill>
              </a:rPr>
              <a:t>škodlivá</a:t>
            </a:r>
            <a:r>
              <a:rPr lang="cs-CZ" dirty="0" smtClean="0"/>
              <a:t> – cizopasník, saje krev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50010" y="3645024"/>
            <a:ext cx="1943100" cy="2852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86054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5649491"/>
          </a:xfrm>
        </p:spPr>
        <p:txBody>
          <a:bodyPr/>
          <a:lstStyle/>
          <a:p>
            <a:r>
              <a:rPr lang="cs-CZ" dirty="0" smtClean="0"/>
              <a:t>BLECHA PSÍ	</a:t>
            </a:r>
          </a:p>
          <a:p>
            <a:pPr lvl="1"/>
            <a:r>
              <a:rPr lang="cs-CZ" dirty="0" smtClean="0"/>
              <a:t>Její vývin trvá necelý měsíc</a:t>
            </a:r>
          </a:p>
          <a:p>
            <a:pPr lvl="1"/>
            <a:r>
              <a:rPr lang="cs-CZ" dirty="0" smtClean="0"/>
              <a:t>Nejlepší ochrana = kontrola zvířat, hygiena</a:t>
            </a:r>
          </a:p>
          <a:p>
            <a:pPr lvl="1"/>
            <a:r>
              <a:rPr lang="cs-CZ" dirty="0" smtClean="0">
                <a:solidFill>
                  <a:srgbClr val="FF0000"/>
                </a:solidFill>
              </a:rPr>
              <a:t>škodlivá</a:t>
            </a:r>
            <a:r>
              <a:rPr lang="cs-CZ" dirty="0" smtClean="0"/>
              <a:t> – cizopasník, saje krev i na člověku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284984"/>
            <a:ext cx="4103868" cy="2701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04825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5649491"/>
          </a:xfrm>
        </p:spPr>
        <p:txBody>
          <a:bodyPr/>
          <a:lstStyle/>
          <a:p>
            <a:r>
              <a:rPr lang="cs-CZ" dirty="0" smtClean="0"/>
              <a:t>ŠTĚNICE DOMÁCÍ	</a:t>
            </a:r>
          </a:p>
          <a:p>
            <a:pPr lvl="1"/>
            <a:r>
              <a:rPr lang="cs-CZ" dirty="0" smtClean="0"/>
              <a:t>V zanedbaných domácností</a:t>
            </a:r>
          </a:p>
          <a:p>
            <a:pPr lvl="1"/>
            <a:r>
              <a:rPr lang="cs-CZ" dirty="0" smtClean="0"/>
              <a:t>Má </a:t>
            </a:r>
            <a:r>
              <a:rPr lang="cs-CZ" dirty="0"/>
              <a:t>z</a:t>
            </a:r>
            <a:r>
              <a:rPr lang="cs-CZ" dirty="0" smtClean="0"/>
              <a:t>ploštělé tělo, rezavě hnědé</a:t>
            </a:r>
          </a:p>
          <a:p>
            <a:pPr lvl="1"/>
            <a:r>
              <a:rPr lang="cs-CZ" dirty="0" smtClean="0"/>
              <a:t>Jak vyhubit – odborné vydezinfikování</a:t>
            </a:r>
          </a:p>
          <a:p>
            <a:pPr lvl="1"/>
            <a:r>
              <a:rPr lang="cs-CZ" dirty="0" smtClean="0">
                <a:solidFill>
                  <a:srgbClr val="FF0000"/>
                </a:solidFill>
              </a:rPr>
              <a:t>škodlivá</a:t>
            </a:r>
            <a:r>
              <a:rPr lang="cs-CZ" dirty="0" smtClean="0"/>
              <a:t> </a:t>
            </a:r>
            <a:r>
              <a:rPr lang="cs-CZ" dirty="0" smtClean="0"/>
              <a:t>– saje </a:t>
            </a:r>
            <a:r>
              <a:rPr lang="cs-CZ" dirty="0" smtClean="0"/>
              <a:t>krev na </a:t>
            </a:r>
            <a:r>
              <a:rPr lang="cs-CZ" dirty="0" smtClean="0"/>
              <a:t>člověku (</a:t>
            </a:r>
            <a:r>
              <a:rPr lang="cs-CZ" dirty="0" smtClean="0"/>
              <a:t>v noci)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573016"/>
            <a:ext cx="4242048" cy="27944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80264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Vyjmenuj hmyz žijící v domácnosti?</a:t>
            </a:r>
          </a:p>
          <a:p>
            <a:pPr marL="0" indent="0">
              <a:buNone/>
            </a:pPr>
            <a:r>
              <a:rPr lang="cs-CZ" b="1" dirty="0" smtClean="0"/>
              <a:t>Mol šatní, moucha domácí, veš dětská, blecha psí, štěnice domácí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2.   Kteří z nich jsou cizopasníci</a:t>
            </a:r>
            <a:r>
              <a:rPr lang="it-IT" dirty="0" smtClean="0"/>
              <a:t>?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Veš dětská, blecha psí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914400" lvl="1" indent="-514350">
              <a:buFont typeface="+mj-lt"/>
              <a:buAutoNum type="alphaLcParenR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338235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cs.wikipedia.org/wiki/Soubor:Tineola.bisselliella.7218.jpg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cs.wikipedia.org/wiki/Soubor:Musca_domestica_September_2007-1.jpg</a:t>
            </a:r>
            <a:endParaRPr lang="cs-CZ" sz="2000" dirty="0" smtClean="0"/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cs.wikipedia.org/wiki/Soubor:Pediculus_humanus_var_capitis_female2.jpg</a:t>
            </a:r>
            <a:endParaRPr lang="cs-CZ" sz="2000" dirty="0" smtClean="0"/>
          </a:p>
          <a:p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upload.wikimedia.org/wikipedia/commons/0/0a/Catflea_small.jpg</a:t>
            </a:r>
            <a:endParaRPr lang="cs-CZ" sz="2000" dirty="0" smtClean="0"/>
          </a:p>
          <a:p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cs.wikipedia.org/wiki/Soubor:Cimex_lectularius.jpg</a:t>
            </a: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688867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406</TotalTime>
  <Words>150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HMYZ ŽIJÍCÍ V DOMÁCNOSTI</vt:lpstr>
      <vt:lpstr>ZÁSTUPCI</vt:lpstr>
      <vt:lpstr>Snímek 4</vt:lpstr>
      <vt:lpstr>Snímek 5</vt:lpstr>
      <vt:lpstr>Snímek 6</vt:lpstr>
      <vt:lpstr>Snímek 7</vt:lpstr>
      <vt:lpstr>Test</vt:lpstr>
      <vt:lpstr>Snímek 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PŘÍRODA, PŘÍRODNINY, PŘÍRODNÍ DĚJE</dc:title>
  <dc:creator>0K2T</dc:creator>
  <cp:lastModifiedBy>Dum</cp:lastModifiedBy>
  <cp:revision>51</cp:revision>
  <dcterms:created xsi:type="dcterms:W3CDTF">2012-09-06T12:02:09Z</dcterms:created>
  <dcterms:modified xsi:type="dcterms:W3CDTF">2013-03-20T09:42:20Z</dcterms:modified>
</cp:coreProperties>
</file>