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02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8" r:id="rId23"/>
    <p:sldId id="279" r:id="rId24"/>
    <p:sldId id="282" r:id="rId25"/>
    <p:sldId id="283" r:id="rId26"/>
    <p:sldId id="281" r:id="rId27"/>
    <p:sldId id="284" r:id="rId28"/>
    <p:sldId id="287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95" r:id="rId37"/>
    <p:sldId id="296" r:id="rId38"/>
    <p:sldId id="297" r:id="rId39"/>
    <p:sldId id="298" r:id="rId40"/>
    <p:sldId id="299" r:id="rId41"/>
    <p:sldId id="300" r:id="rId42"/>
    <p:sldId id="301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FFBFB"/>
    <a:srgbClr val="F9D6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61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fade/>
    <p:sndAc>
      <p:stSnd>
        <p:snd r:embed="rId1" name="hammer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1181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1282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67690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6550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692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6708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3703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8958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1851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2175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7018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EA2AD5-15A0-444F-BA88-ED61CB222E8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183CB4-99B2-4EC1-9497-9F317E3A19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hammer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128A5F-7D6C-4330-A6E9-1597222B118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56332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6.jpeg"/><Relationship Id="rId4" Type="http://schemas.openxmlformats.org/officeDocument/2006/relationships/image" Target="../media/image8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jpeg"/><Relationship Id="rId7" Type="http://schemas.openxmlformats.org/officeDocument/2006/relationships/image" Target="../media/image9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6.jpeg"/><Relationship Id="rId4" Type="http://schemas.openxmlformats.org/officeDocument/2006/relationships/image" Target="../media/image8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7.jpeg"/><Relationship Id="rId7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4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4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4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4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4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4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VY_32_INOVACE_10_ </a:t>
            </a:r>
            <a:r>
              <a:rPr lang="cs-CZ" sz="1800" b="1" dirty="0"/>
              <a:t>ZDRAVÁ VÝŽIVA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ZDRAVÁ </a:t>
            </a:r>
            <a:r>
              <a:rPr lang="cs-CZ" sz="1800" b="1" dirty="0" smtClean="0"/>
              <a:t>VÝŽIVA</a:t>
            </a:r>
          </a:p>
          <a:p>
            <a:pPr algn="ctr">
              <a:buNone/>
            </a:pPr>
            <a:r>
              <a:rPr lang="cs-CZ" sz="1800" dirty="0" err="1" smtClean="0"/>
              <a:t>Sada:Prvouka</a:t>
            </a:r>
            <a:r>
              <a:rPr lang="cs-CZ" sz="1800" dirty="0"/>
              <a:t>, 1. </a:t>
            </a:r>
            <a:r>
              <a:rPr lang="cs-CZ" sz="1800" dirty="0" smtClean="0"/>
              <a:t>stupeň</a:t>
            </a:r>
          </a:p>
          <a:p>
            <a:pPr algn="ctr">
              <a:buNone/>
            </a:pPr>
            <a:r>
              <a:rPr lang="cs-CZ" sz="1800" dirty="0" smtClean="0"/>
              <a:t>Autor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</a:t>
            </a:r>
            <a:r>
              <a:rPr lang="cs-CZ" sz="1800" dirty="0"/>
              <a:t>Mgr. Marcela Holubová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ZDRAVÁ VÝŽIVA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3042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64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2474538" y="-2232"/>
            <a:ext cx="419493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26.2.2013,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Prvouka,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ZDRAVÁ VÝŽIVA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arizov\AppData\Local\Microsoft\Windows\Temporary Internet Files\Content.IE5\FEMESJD2\MP9004483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764704"/>
            <a:ext cx="9144000" cy="6093296"/>
          </a:xfrm>
          <a:prstGeom prst="rect">
            <a:avLst/>
          </a:prstGeom>
          <a:noFill/>
        </p:spPr>
      </p:pic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2474538" y="-2232"/>
            <a:ext cx="419493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26.2.2013,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Prvouka,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ZDRAVÁ VÝŽIVA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arizov\AppData\Local\Microsoft\Windows\Temporary Internet Files\Content.IE5\FEMESJD2\MP9004483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764704"/>
            <a:ext cx="9144000" cy="6093296"/>
          </a:xfrm>
          <a:prstGeom prst="rect">
            <a:avLst/>
          </a:prstGeom>
          <a:noFill/>
        </p:spPr>
      </p:pic>
      <p:pic>
        <p:nvPicPr>
          <p:cNvPr id="2053" name="Picture 5" descr="C:\Users\parizov\AppData\Local\Microsoft\Windows\Temporary Internet Files\Content.IE5\4QXFCXUM\MP9004304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620688"/>
            <a:ext cx="5832648" cy="58326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2474538" y="-2232"/>
            <a:ext cx="419493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26.2.2013,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Prvouka,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ZDRAVÁ VÝŽIVA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arizov\AppData\Local\Microsoft\Windows\Temporary Internet Files\Content.IE5\FEMESJD2\MP9004483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764704"/>
            <a:ext cx="9144000" cy="6093296"/>
          </a:xfrm>
          <a:prstGeom prst="rect">
            <a:avLst/>
          </a:prstGeom>
          <a:noFill/>
        </p:spPr>
      </p:pic>
      <p:pic>
        <p:nvPicPr>
          <p:cNvPr id="2053" name="Picture 5" descr="C:\Users\parizov\AppData\Local\Microsoft\Windows\Temporary Internet Files\Content.IE5\4QXFCXUM\MP9004304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620688"/>
            <a:ext cx="5832648" cy="58326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0" y="2348880"/>
            <a:ext cx="91440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dirty="0" smtClean="0">
                <a:ln w="28575">
                  <a:solidFill>
                    <a:srgbClr val="FF0000"/>
                  </a:solidFill>
                  <a:prstDash val="solid"/>
                  <a:miter lim="800000"/>
                </a:ln>
                <a:noFill/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ZDRAVÁ VÝŽIVA</a:t>
            </a:r>
            <a:endParaRPr lang="cs-CZ" sz="8000" b="1" dirty="0">
              <a:ln w="28575">
                <a:solidFill>
                  <a:srgbClr val="FF0000"/>
                </a:solidFill>
                <a:prstDash val="solid"/>
                <a:miter lim="800000"/>
              </a:ln>
              <a:noFill/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2474538" y="-2232"/>
            <a:ext cx="419493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Mgr. Marcela Holubov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 26.2.2013, 1. ročn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k, </a:t>
            </a:r>
            <a:r>
              <a:rPr kumimoji="0" lang="cs-CZ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lll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/2, Prvouka,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530350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ZDRAVÁ VÝŽIVA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,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interaktivn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pr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ce ž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k-tabule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836712"/>
            <a:ext cx="410445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836712"/>
            <a:ext cx="41044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836712"/>
            <a:ext cx="41044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836712"/>
            <a:ext cx="41764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836712"/>
            <a:ext cx="410445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836712"/>
            <a:ext cx="41764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27584" y="836712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hodně ovoce a zeleniny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rizov\AppData\Local\Microsoft\Windows\Temporary Internet Files\Content.IE5\3A3Y4EYR\MP900430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56992"/>
            <a:ext cx="2398945" cy="3079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827584" y="836712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hodně ovoce a zeleniny</a:t>
            </a:r>
          </a:p>
        </p:txBody>
      </p:sp>
    </p:spTree>
  </p:cSld>
  <p:clrMapOvr>
    <a:masterClrMapping/>
  </p:clrMapOvr>
  <p:transition>
    <p:fad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rizov\AppData\Local\Microsoft\Windows\Temporary Internet Files\Content.IE5\3A3Y4EYR\MP900430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56992"/>
            <a:ext cx="2398945" cy="3079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827584" y="836712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hodně ovoce a zeleniny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861048"/>
            <a:ext cx="53640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dodržovat pitný režim</a:t>
            </a:r>
          </a:p>
          <a:p>
            <a:endParaRPr lang="cs-CZ" sz="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rizov\AppData\Local\Microsoft\Windows\Temporary Internet Files\Content.IE5\3A3Y4EYR\MP900430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56992"/>
            <a:ext cx="2398945" cy="3079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827584" y="836712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hodně ovoce a zeleniny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861048"/>
            <a:ext cx="536408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dodržovat pitný režim</a:t>
            </a:r>
          </a:p>
          <a:p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neperlivá voda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rizov\AppData\Local\Microsoft\Windows\Temporary Internet Files\Content.IE5\3A3Y4EYR\MP900430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56992"/>
            <a:ext cx="2398945" cy="3079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827584" y="836712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hodně ovoce a zeleniny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861048"/>
            <a:ext cx="5364088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dodržovat pitný režim</a:t>
            </a:r>
          </a:p>
          <a:p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neperlivá voda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voda s citrónem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rizov\AppData\Local\Microsoft\Windows\Temporary Internet Files\Content.IE5\3A3Y4EYR\MP900430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56992"/>
            <a:ext cx="2398945" cy="3079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827584" y="836712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hodně ovoce a zeleniny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861048"/>
            <a:ext cx="5364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dodržovat pitný režim</a:t>
            </a:r>
          </a:p>
          <a:p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neperlivá voda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voda s citrónem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slabé čaje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rizov\AppData\Local\Microsoft\Windows\Temporary Internet Files\Content.IE5\3A3Y4EYR\MP900430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56992"/>
            <a:ext cx="2398945" cy="3079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827584" y="836712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hodně ovoce a zeleniny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861048"/>
            <a:ext cx="536408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dodržovat pitný režim</a:t>
            </a:r>
          </a:p>
          <a:p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neperlivá voda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voda s citrónem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slabé čaje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zředěné 100% džusy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rizov\AppData\Local\Microsoft\Windows\Temporary Internet Files\Content.IE5\3A3Y4EYR\MP900430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56992"/>
            <a:ext cx="2398945" cy="3079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827584" y="836712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hodně ovoce a zeleniny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861048"/>
            <a:ext cx="53640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dodržovat pitný režim</a:t>
            </a:r>
          </a:p>
          <a:p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neperlivá voda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voda s citrónem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slabé čaje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zředěné 100% džusy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čerstvé ovocné a zeleninové šťávy</a:t>
            </a: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rizov\AppData\Local\Microsoft\Windows\Temporary Internet Files\Content.IE5\3A3Y4EYR\MP900430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56992"/>
            <a:ext cx="2398945" cy="30796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827584" y="836712"/>
            <a:ext cx="4104456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jíst pravidelně – 5 x denně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pestrá strava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snídaně je důležitá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nepřejídat se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nehladovět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málo sladkostí</a:t>
            </a:r>
          </a:p>
          <a:p>
            <a:pPr>
              <a:buFont typeface="Wingdings" pitchFamily="2" charset="2"/>
              <a:buChar char="q"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hodně ovoce a zeleniny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3861048"/>
            <a:ext cx="53640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dodržovat pitný režim</a:t>
            </a:r>
          </a:p>
          <a:p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neperlivá voda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voda s citrónem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slabé čaje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zředěné 100% džusy</a:t>
            </a:r>
          </a:p>
          <a:p>
            <a:pPr lvl="1"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čerstvé ovocné a zeleninové šťávy</a:t>
            </a:r>
          </a:p>
        </p:txBody>
      </p:sp>
      <p:pic>
        <p:nvPicPr>
          <p:cNvPr id="4098" name="Picture 2" descr="C:\Users\parizov\AppData\Local\Microsoft\Windows\Temporary Internet Files\Content.IE5\FEMESJD2\MC90044175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692696"/>
            <a:ext cx="2592288" cy="2592288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snídaně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bílý jogurt s ovocem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se šunkou a plátkovým sýrem, salát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oběd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ryba s brambory,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 pomazánkou, ovoce,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večeře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těstovinový salát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latin typeface="Arial Black" pitchFamily="34" charset="0"/>
                <a:cs typeface="Arial" pitchFamily="34" charset="0"/>
              </a:rPr>
              <a:t>PŘÍKLAD JÍDELNÍČKU</a:t>
            </a:r>
            <a:endParaRPr lang="cs-CZ" sz="2200" dirty="0">
              <a:latin typeface="Arial Black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snídaně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bílý jogurt s ovocem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se šunkou a plátkovým sýrem, salát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oběd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ryba s brambory,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 pomazánkou, ovoce,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večeře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těstovinový salát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latin typeface="Arial Black" pitchFamily="34" charset="0"/>
                <a:cs typeface="Arial" pitchFamily="34" charset="0"/>
              </a:rPr>
              <a:t>PŘÍKLAD JÍDELNÍČKU</a:t>
            </a:r>
            <a:endParaRPr lang="cs-CZ" sz="22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5122" name="Picture 2" descr="C:\Users\parizov\AppData\Local\Microsoft\Windows\Temporary Internet Files\Content.IE5\FEMESJD2\MP9004387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196752"/>
            <a:ext cx="1541552" cy="1032289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4" name="Picture 14" descr="C:\Users\parizov\AppData\Local\Microsoft\Windows\Temporary Internet Files\Content.IE5\4QXFCXUM\MP9004088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725144"/>
            <a:ext cx="1800200" cy="180020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snídaně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bílý jogurt s ovocem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se šunkou a plátkovým sýrem, salát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oběd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ryba s brambory,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 pomazánkou, ovoce,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večeře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těstovinový salát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latin typeface="Arial Black" pitchFamily="34" charset="0"/>
                <a:cs typeface="Arial" pitchFamily="34" charset="0"/>
              </a:rPr>
              <a:t>PŘÍKLAD JÍDELNÍČKU</a:t>
            </a:r>
            <a:endParaRPr lang="cs-CZ" sz="22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5122" name="Picture 2" descr="C:\Users\parizov\AppData\Local\Microsoft\Windows\Temporary Internet Files\Content.IE5\FEMESJD2\MP9004387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196752"/>
            <a:ext cx="1541552" cy="1032289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4" name="Picture 14" descr="C:\Users\parizov\AppData\Local\Microsoft\Windows\Temporary Internet Files\Content.IE5\4QXFCXUM\MP9004088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725144"/>
            <a:ext cx="1800200" cy="1800200"/>
          </a:xfrm>
          <a:prstGeom prst="rect">
            <a:avLst/>
          </a:prstGeom>
          <a:noFill/>
        </p:spPr>
      </p:pic>
      <p:pic>
        <p:nvPicPr>
          <p:cNvPr id="5127" name="Picture 7" descr="C:\Users\parizov\AppData\Local\Microsoft\Windows\Temporary Internet Files\Content.IE5\L31YM0SL\MP9004052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852936"/>
            <a:ext cx="2117035" cy="1728192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snídaně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bílý jogurt s ovocem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se šunkou a plátkovým sýrem, salát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oběd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ryba s brambory,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 pomazánkou, ovoce,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večeře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těstovinový salát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latin typeface="Arial Black" pitchFamily="34" charset="0"/>
                <a:cs typeface="Arial" pitchFamily="34" charset="0"/>
              </a:rPr>
              <a:t>PŘÍKLAD JÍDELNÍČKU</a:t>
            </a:r>
            <a:endParaRPr lang="cs-CZ" sz="22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5122" name="Picture 2" descr="C:\Users\parizov\AppData\Local\Microsoft\Windows\Temporary Internet Files\Content.IE5\FEMESJD2\MP90043870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196752"/>
            <a:ext cx="1541552" cy="1032289"/>
          </a:xfrm>
          <a:prstGeom prst="rect">
            <a:avLst/>
          </a:prstGeom>
          <a:noFill/>
        </p:spPr>
      </p:pic>
      <p:pic>
        <p:nvPicPr>
          <p:cNvPr id="5135" name="Picture 15" descr="C:\Users\parizov\AppData\Local\Microsoft\Windows\Temporary Internet Files\Content.IE5\3A3Y4EYR\MC900441872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5445224"/>
            <a:ext cx="1376516" cy="1212428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4" name="Picture 14" descr="C:\Users\parizov\AppData\Local\Microsoft\Windows\Temporary Internet Files\Content.IE5\4QXFCXUM\MP9004088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725144"/>
            <a:ext cx="1800200" cy="1800200"/>
          </a:xfrm>
          <a:prstGeom prst="rect">
            <a:avLst/>
          </a:prstGeom>
          <a:noFill/>
        </p:spPr>
      </p:pic>
      <p:pic>
        <p:nvPicPr>
          <p:cNvPr id="5127" name="Picture 7" descr="C:\Users\parizov\AppData\Local\Microsoft\Windows\Temporary Internet Files\Content.IE5\L31YM0SL\MP9004052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852936"/>
            <a:ext cx="2117035" cy="1728192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snídaně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bílý jogurt s ovocem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se šunkou a plátkovým sýrem, salát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oběd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ryba s brambory,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 pomazánkou, ovoce,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večeře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těstovinový salát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latin typeface="Arial Black" pitchFamily="34" charset="0"/>
                <a:cs typeface="Arial" pitchFamily="34" charset="0"/>
              </a:rPr>
              <a:t>PŘÍKLAD JÍDELNÍČKU</a:t>
            </a:r>
            <a:endParaRPr lang="cs-CZ" sz="22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5122" name="Picture 2" descr="C:\Users\parizov\AppData\Local\Microsoft\Windows\Temporary Internet Files\Content.IE5\FEMESJD2\MP90043870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196752"/>
            <a:ext cx="1541552" cy="1032289"/>
          </a:xfrm>
          <a:prstGeom prst="rect">
            <a:avLst/>
          </a:prstGeom>
          <a:noFill/>
        </p:spPr>
      </p:pic>
      <p:pic>
        <p:nvPicPr>
          <p:cNvPr id="5126" name="Picture 6" descr="C:\Users\parizov\AppData\Local\Microsoft\Windows\Temporary Internet Files\Content.IE5\L31YM0SL\MC90042289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692696"/>
            <a:ext cx="1785676" cy="1440160"/>
          </a:xfrm>
          <a:prstGeom prst="rect">
            <a:avLst/>
          </a:prstGeom>
          <a:noFill/>
        </p:spPr>
      </p:pic>
      <p:pic>
        <p:nvPicPr>
          <p:cNvPr id="5135" name="Picture 15" descr="C:\Users\parizov\AppData\Local\Microsoft\Windows\Temporary Internet Files\Content.IE5\3A3Y4EYR\MC900441872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87624" y="5445224"/>
            <a:ext cx="1376516" cy="1212428"/>
          </a:xfrm>
          <a:prstGeom prst="rect">
            <a:avLst/>
          </a:prstGeom>
          <a:noFill/>
        </p:spPr>
      </p:pic>
      <p:pic>
        <p:nvPicPr>
          <p:cNvPr id="5140" name="Picture 20" descr="C:\Users\parizov\AppData\Local\Microsoft\Windows\Temporary Internet Files\Content.IE5\4QXFCXUM\MP90017807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2996952"/>
            <a:ext cx="1504764" cy="100317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4" name="Picture 14" descr="C:\Users\parizov\AppData\Local\Microsoft\Windows\Temporary Internet Files\Content.IE5\4QXFCXUM\MP9004088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725144"/>
            <a:ext cx="1800200" cy="1800200"/>
          </a:xfrm>
          <a:prstGeom prst="rect">
            <a:avLst/>
          </a:prstGeom>
          <a:noFill/>
        </p:spPr>
      </p:pic>
      <p:pic>
        <p:nvPicPr>
          <p:cNvPr id="5127" name="Picture 7" descr="C:\Users\parizov\AppData\Local\Microsoft\Windows\Temporary Internet Files\Content.IE5\L31YM0SL\MP9004052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852936"/>
            <a:ext cx="2117035" cy="1728192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snídaně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bílý jogurt s ovocem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se šunkou a plátkovým sýrem, salát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oběd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ryba s brambory,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svačina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tmavé pečivo s pomazánkou, ovoce, zelenina</a:t>
            </a:r>
          </a:p>
          <a:p>
            <a:pPr>
              <a:buNone/>
            </a:pPr>
            <a:endParaRPr lang="cs-CZ" sz="2200" b="1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večeře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– těstovinový salát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latin typeface="Arial Black" pitchFamily="34" charset="0"/>
                <a:cs typeface="Arial" pitchFamily="34" charset="0"/>
              </a:rPr>
              <a:t>PŘÍKLAD JÍDELNÍČKU</a:t>
            </a:r>
            <a:endParaRPr lang="cs-CZ" sz="22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5122" name="Picture 2" descr="C:\Users\parizov\AppData\Local\Microsoft\Windows\Temporary Internet Files\Content.IE5\FEMESJD2\MP90043870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1196752"/>
            <a:ext cx="1541552" cy="1032289"/>
          </a:xfrm>
          <a:prstGeom prst="rect">
            <a:avLst/>
          </a:prstGeom>
          <a:noFill/>
        </p:spPr>
      </p:pic>
      <p:pic>
        <p:nvPicPr>
          <p:cNvPr id="5126" name="Picture 6" descr="C:\Users\parizov\AppData\Local\Microsoft\Windows\Temporary Internet Files\Content.IE5\L31YM0SL\MC90042289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692696"/>
            <a:ext cx="1785676" cy="1440160"/>
          </a:xfrm>
          <a:prstGeom prst="rect">
            <a:avLst/>
          </a:prstGeom>
          <a:noFill/>
        </p:spPr>
      </p:pic>
      <p:pic>
        <p:nvPicPr>
          <p:cNvPr id="5133" name="Picture 13" descr="C:\Users\parizov\AppData\Local\Microsoft\Windows\Temporary Internet Files\Content.IE5\L31YM0SL\MC90044183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4437112"/>
            <a:ext cx="1771296" cy="2216054"/>
          </a:xfrm>
          <a:prstGeom prst="rect">
            <a:avLst/>
          </a:prstGeom>
          <a:noFill/>
        </p:spPr>
      </p:pic>
      <p:pic>
        <p:nvPicPr>
          <p:cNvPr id="5135" name="Picture 15" descr="C:\Users\parizov\AppData\Local\Microsoft\Windows\Temporary Internet Files\Content.IE5\3A3Y4EYR\MC900441872[2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87624" y="5445224"/>
            <a:ext cx="1376516" cy="1212428"/>
          </a:xfrm>
          <a:prstGeom prst="rect">
            <a:avLst/>
          </a:prstGeom>
          <a:noFill/>
        </p:spPr>
      </p:pic>
      <p:pic>
        <p:nvPicPr>
          <p:cNvPr id="5138" name="Picture 18" descr="C:\Users\parizov\AppData\Local\Microsoft\Windows\Temporary Internet Files\Content.IE5\L31YM0SL\MP90038790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76672"/>
            <a:ext cx="1525963" cy="1088520"/>
          </a:xfrm>
          <a:prstGeom prst="rect">
            <a:avLst/>
          </a:prstGeom>
          <a:noFill/>
        </p:spPr>
      </p:pic>
      <p:pic>
        <p:nvPicPr>
          <p:cNvPr id="5140" name="Picture 20" descr="C:\Users\parizov\AppData\Local\Microsoft\Windows\Temporary Internet Files\Content.IE5\4QXFCXUM\MP900178071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08104" y="2996952"/>
            <a:ext cx="1504764" cy="100317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C:\Users\parizov\AppData\Local\Microsoft\Windows\Temporary Internet Files\Content.IE5\L31YM0SL\MC9004418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908720"/>
            <a:ext cx="3744416" cy="4684608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push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149" name="Picture 5" descr="C:\Users\parizov\AppData\Local\Microsoft\Windows\Temporary Internet Files\Content.IE5\FEMESJD2\MC900441752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060848"/>
            <a:ext cx="1803648" cy="1803648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arizov\AppData\Local\Microsoft\Windows\Temporary Internet Files\Content.IE5\3A3Y4EYR\MP9004484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148064" y="3717032"/>
            <a:ext cx="3780420" cy="252028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149" name="Picture 5" descr="C:\Users\parizov\AppData\Local\Microsoft\Windows\Temporary Internet Files\Content.IE5\FEMESJD2\MC900441752[2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2060848"/>
            <a:ext cx="1803648" cy="1803648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parizov\AppData\Local\Microsoft\Windows\Temporary Internet Files\Content.IE5\L31YM0SL\MC9004417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4368" y="1340768"/>
            <a:ext cx="1659632" cy="1659632"/>
          </a:xfrm>
          <a:prstGeom prst="rect">
            <a:avLst/>
          </a:prstGeom>
          <a:noFill/>
        </p:spPr>
      </p:pic>
      <p:pic>
        <p:nvPicPr>
          <p:cNvPr id="6146" name="Picture 2" descr="C:\Users\parizov\AppData\Local\Microsoft\Windows\Temporary Internet Files\Content.IE5\3A3Y4EYR\MP9004484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148064" y="3717032"/>
            <a:ext cx="3780420" cy="252028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149" name="Picture 5" descr="C:\Users\parizov\AppData\Local\Microsoft\Windows\Temporary Internet Files\Content.IE5\FEMESJD2\MC900441752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1803648" cy="1803648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parizov\AppData\Local\Microsoft\Windows\Temporary Internet Files\Content.IE5\L31YM0SL\MC9004417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4368" y="1340768"/>
            <a:ext cx="1659632" cy="1659632"/>
          </a:xfrm>
          <a:prstGeom prst="rect">
            <a:avLst/>
          </a:prstGeom>
          <a:noFill/>
        </p:spPr>
      </p:pic>
      <p:pic>
        <p:nvPicPr>
          <p:cNvPr id="6146" name="Picture 2" descr="C:\Users\parizov\AppData\Local\Microsoft\Windows\Temporary Internet Files\Content.IE5\3A3Y4EYR\MP9004484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148064" y="3717032"/>
            <a:ext cx="3780420" cy="252028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149" name="Picture 5" descr="C:\Users\parizov\AppData\Local\Microsoft\Windows\Temporary Internet Files\Content.IE5\FEMESJD2\MC900441752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1803648" cy="180364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716016" y="2276872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parizov\AppData\Local\Microsoft\Windows\Temporary Internet Files\Content.IE5\L31YM0SL\MC9004417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4368" y="1340768"/>
            <a:ext cx="1659632" cy="1659632"/>
          </a:xfrm>
          <a:prstGeom prst="rect">
            <a:avLst/>
          </a:prstGeom>
          <a:noFill/>
        </p:spPr>
      </p:pic>
      <p:pic>
        <p:nvPicPr>
          <p:cNvPr id="6146" name="Picture 2" descr="C:\Users\parizov\AppData\Local\Microsoft\Windows\Temporary Internet Files\Content.IE5\3A3Y4EYR\MP9004484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148064" y="3717032"/>
            <a:ext cx="3780420" cy="252028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149" name="Picture 5" descr="C:\Users\parizov\AppData\Local\Microsoft\Windows\Temporary Internet Files\Content.IE5\FEMESJD2\MC900441752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1803648" cy="180364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716016" y="2276872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2852936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parizov\AppData\Local\Microsoft\Windows\Temporary Internet Files\Content.IE5\L31YM0SL\MC9004417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4368" y="1340768"/>
            <a:ext cx="1659632" cy="1659632"/>
          </a:xfrm>
          <a:prstGeom prst="rect">
            <a:avLst/>
          </a:prstGeom>
          <a:noFill/>
        </p:spPr>
      </p:pic>
      <p:pic>
        <p:nvPicPr>
          <p:cNvPr id="6146" name="Picture 2" descr="C:\Users\parizov\AppData\Local\Microsoft\Windows\Temporary Internet Files\Content.IE5\3A3Y4EYR\MP9004484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148064" y="3717032"/>
            <a:ext cx="3780420" cy="252028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149" name="Picture 5" descr="C:\Users\parizov\AppData\Local\Microsoft\Windows\Temporary Internet Files\Content.IE5\FEMESJD2\MC900441752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1803648" cy="180364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716016" y="2276872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2852936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051720" y="3356992"/>
            <a:ext cx="936104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parizov\AppData\Local\Microsoft\Windows\Temporary Internet Files\Content.IE5\L31YM0SL\MC9004417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4368" y="1340768"/>
            <a:ext cx="1659632" cy="1659632"/>
          </a:xfrm>
          <a:prstGeom prst="rect">
            <a:avLst/>
          </a:prstGeom>
          <a:noFill/>
        </p:spPr>
      </p:pic>
      <p:pic>
        <p:nvPicPr>
          <p:cNvPr id="6146" name="Picture 2" descr="C:\Users\parizov\AppData\Local\Microsoft\Windows\Temporary Internet Files\Content.IE5\3A3Y4EYR\MP9004484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148064" y="3717032"/>
            <a:ext cx="3780420" cy="252028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149" name="Picture 5" descr="C:\Users\parizov\AppData\Local\Microsoft\Windows\Temporary Internet Files\Content.IE5\FEMESJD2\MC900441752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1803648" cy="180364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716016" y="2276872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2852936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051720" y="3356992"/>
            <a:ext cx="936104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051720" y="3933056"/>
            <a:ext cx="936104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parizov\AppData\Local\Microsoft\Windows\Temporary Internet Files\Content.IE5\L31YM0SL\MC9004417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4368" y="1340768"/>
            <a:ext cx="1659632" cy="1659632"/>
          </a:xfrm>
          <a:prstGeom prst="rect">
            <a:avLst/>
          </a:prstGeom>
          <a:noFill/>
        </p:spPr>
      </p:pic>
      <p:pic>
        <p:nvPicPr>
          <p:cNvPr id="6146" name="Picture 2" descr="C:\Users\parizov\AppData\Local\Microsoft\Windows\Temporary Internet Files\Content.IE5\3A3Y4EYR\MP9004484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148064" y="3717032"/>
            <a:ext cx="3780420" cy="252028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149" name="Picture 5" descr="C:\Users\parizov\AppData\Local\Microsoft\Windows\Temporary Internet Files\Content.IE5\FEMESJD2\MC900441752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1803648" cy="180364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716016" y="2276872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2852936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051720" y="3356992"/>
            <a:ext cx="936104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051720" y="3933056"/>
            <a:ext cx="936104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699792" y="4437112"/>
            <a:ext cx="792088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Users\parizov\AppData\Local\Microsoft\Windows\Temporary Internet Files\Content.IE5\L31YM0SL\MC9004417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4368" y="1340768"/>
            <a:ext cx="1659632" cy="1659632"/>
          </a:xfrm>
          <a:prstGeom prst="rect">
            <a:avLst/>
          </a:prstGeom>
          <a:noFill/>
        </p:spPr>
      </p:pic>
      <p:pic>
        <p:nvPicPr>
          <p:cNvPr id="6146" name="Picture 2" descr="C:\Users\parizov\AppData\Local\Microsoft\Windows\Temporary Internet Files\Content.IE5\3A3Y4EYR\MP9004484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148064" y="3717032"/>
            <a:ext cx="3780420" cy="252028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DEJ DO OVÁLŮ PRAVDIVOU ODPOVĚĎ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Před jídlem si myji ruce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Snídám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většinou – občas – nikdy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zeleniny.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Jím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ovoce.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Ovoce si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vždy – někdy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 umyji.</a:t>
            </a:r>
          </a:p>
          <a:p>
            <a:pPr marL="989013" indent="-449263"/>
            <a:endParaRPr lang="cs-CZ" sz="800" b="1" dirty="0" smtClean="0">
              <a:latin typeface="Arial" pitchFamily="34" charset="0"/>
              <a:cs typeface="Arial" pitchFamily="34" charset="0"/>
            </a:endParaRPr>
          </a:p>
          <a:p>
            <a:pPr marL="989013" indent="-449263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Během dne piji 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hodně – málo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6149" name="Picture 5" descr="C:\Users\parizov\AppData\Local\Microsoft\Windows\Temporary Internet Files\Content.IE5\FEMESJD2\MC900441752[2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1803648" cy="180364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4716016" y="2276872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555776" y="2852936"/>
            <a:ext cx="720080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051720" y="3356992"/>
            <a:ext cx="936104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051720" y="3933056"/>
            <a:ext cx="936104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699792" y="4437112"/>
            <a:ext cx="792088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563888" y="5013176"/>
            <a:ext cx="936104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2. 	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NAKRESLI OVOCE, KTERÉ MÁŠ NEJRADĚJI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3568" y="2276872"/>
            <a:ext cx="7848872" cy="4104456"/>
          </a:xfrm>
          <a:prstGeom prst="roundRect">
            <a:avLst/>
          </a:prstGeom>
          <a:noFill/>
          <a:ln w="57150">
            <a:solidFill>
              <a:srgbClr val="FF0000">
                <a:alpha val="5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  <p:sndAc>
      <p:stSnd>
        <p:snd r:embed="rId2" name="beep-ClockChime.wav"/>
      </p:stSnd>
    </p:sndAc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3. 	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NAKRESLI ZELENINU, KTEROU MÁŠ NEJRADĚJI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3568" y="2276872"/>
            <a:ext cx="7848872" cy="4104456"/>
          </a:xfrm>
          <a:prstGeom prst="roundRect">
            <a:avLst/>
          </a:prstGeom>
          <a:noFill/>
          <a:ln w="57150">
            <a:solidFill>
              <a:srgbClr val="00B050">
                <a:alpha val="5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  <p:sndAc>
      <p:stSnd>
        <p:snd r:embed="rId2" name="beep-ClockChime.wav"/>
      </p:stSnd>
    </p:sndAc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4. 	</a:t>
            </a:r>
            <a:r>
              <a:rPr lang="cs-CZ" sz="2200" b="1" u="sng" dirty="0" smtClean="0">
                <a:latin typeface="Arial" pitchFamily="34" charset="0"/>
                <a:cs typeface="Arial" pitchFamily="34" charset="0"/>
              </a:rPr>
              <a:t>ŠKRTNI POTRAVINY, KTERÉ NEJSOU ZDRAVÉ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 Black" pitchFamily="34" charset="0"/>
                <a:cs typeface="Arial" pitchFamily="34" charset="0"/>
              </a:rPr>
              <a:t>PRACOVNÍ LIST</a:t>
            </a:r>
            <a:endParaRPr lang="cs-CZ" sz="2800" dirty="0">
              <a:latin typeface="Arial Black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95536" y="2204864"/>
          <a:ext cx="8424935" cy="3888431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1684987"/>
                <a:gridCol w="1684987"/>
                <a:gridCol w="1684987"/>
                <a:gridCol w="1684987"/>
                <a:gridCol w="1684987"/>
              </a:tblGrid>
              <a:tr h="1023272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mrkev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sušenky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hruška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maso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sýr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955053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čokoláda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česnek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rýže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káva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ryba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955053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čočka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brambůrky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dort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mléko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brambory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955053"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jablko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těstoviny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ořechy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jogurt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/>
                        <a:t>hrách</a:t>
                      </a:r>
                      <a:endParaRPr lang="cs-CZ" sz="22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172" name="Picture 4" descr="C:\Users\parizov\AppData\Local\Microsoft\Windows\Temporary Internet Files\Content.IE5\3A3Y4EYR\MC900437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8640"/>
            <a:ext cx="1547350" cy="1319568"/>
          </a:xfrm>
          <a:prstGeom prst="rect">
            <a:avLst/>
          </a:prstGeom>
          <a:noFill/>
        </p:spPr>
      </p:pic>
      <p:pic>
        <p:nvPicPr>
          <p:cNvPr id="7173" name="Picture 5" descr="C:\Users\parizov\AppData\Local\Microsoft\Windows\Temporary Internet Files\Content.IE5\3A3Y4EYR\MC9004324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404664"/>
            <a:ext cx="1981200" cy="118110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Použité kliparty jsou ze sady MS Office 2010</a:t>
            </a:r>
            <a:endParaRPr lang="cs-CZ" dirty="0"/>
          </a:p>
        </p:txBody>
      </p:sp>
      <p:pic>
        <p:nvPicPr>
          <p:cNvPr id="8194" name="Picture 2" descr="C:\Users\parizov\AppData\Local\Microsoft\Windows\Temporary Internet Files\Content.IE5\3A3Y4EYR\MC9004344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67125" y="2493962"/>
            <a:ext cx="1809750" cy="1870075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-26.2.2013-ZDRAVÁ_VÝŽIVA-M.HOLUBOVÁ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DUM-P-26.2.2013-ZDRAVÁ_VÝŽIVA-M.HOLUBOVÁ</Template>
  <TotalTime>2</TotalTime>
  <Words>1332</Words>
  <Application>Microsoft Office PowerPoint</Application>
  <PresentationFormat>Předvádění na obrazovce (4:3)</PresentationFormat>
  <Paragraphs>364</Paragraphs>
  <Slides>41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41</vt:i4>
      </vt:variant>
    </vt:vector>
  </HeadingPairs>
  <TitlesOfParts>
    <vt:vector size="43" baseType="lpstr">
      <vt:lpstr>DUM-P-26.2.2013-ZDRAVÁ_VÝŽIVA-M.HOLUBOVÁ</vt:lpstr>
      <vt:lpstr>Pastelové tužky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PŘÍKLAD JÍDELNÍČKU</vt:lpstr>
      <vt:lpstr>PŘÍKLAD JÍDELNÍČKU</vt:lpstr>
      <vt:lpstr>PŘÍKLAD JÍDELNÍČKU</vt:lpstr>
      <vt:lpstr>PŘÍKLAD JÍDELNÍČKU</vt:lpstr>
      <vt:lpstr>PŘÍKLAD JÍDELNÍČKU</vt:lpstr>
      <vt:lpstr>PŘÍKLAD JÍDELNÍČKU</vt:lpstr>
      <vt:lpstr>Prezentace aplikace PowerPoint</vt:lpstr>
      <vt:lpstr>PRACOVNÍ LIST</vt:lpstr>
      <vt:lpstr>PRACOVNÍ LIST</vt:lpstr>
      <vt:lpstr>PRACOVNÍ LIST</vt:lpstr>
      <vt:lpstr>PRACOVNÍ LIST</vt:lpstr>
      <vt:lpstr>PRACOVNÍ LIST</vt:lpstr>
      <vt:lpstr>PRACOVNÍ LIST</vt:lpstr>
      <vt:lpstr>PRACOVNÍ LIST</vt:lpstr>
      <vt:lpstr>PRACOVNÍ LIST</vt:lpstr>
      <vt:lpstr>PRACOVNÍ LIST</vt:lpstr>
      <vt:lpstr>PRACOVNÍ LIST</vt:lpstr>
      <vt:lpstr>PRACOVNÍ LIST</vt:lpstr>
      <vt:lpstr>PRACOVNÍ LIST</vt:lpstr>
      <vt:lpstr>PRACOVNÍ LIST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0K2T</dc:creator>
  <cp:lastModifiedBy>0K2T</cp:lastModifiedBy>
  <cp:revision>1</cp:revision>
  <dcterms:created xsi:type="dcterms:W3CDTF">2013-02-25T16:03:23Z</dcterms:created>
  <dcterms:modified xsi:type="dcterms:W3CDTF">2013-02-25T16:05:43Z</dcterms:modified>
</cp:coreProperties>
</file>