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8" r:id="rId4"/>
    <p:sldId id="271" r:id="rId5"/>
    <p:sldId id="269" r:id="rId6"/>
    <p:sldId id="270" r:id="rId7"/>
    <p:sldId id="273" r:id="rId8"/>
    <p:sldId id="275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80" d="100"/>
          <a:sy n="80" d="100"/>
        </p:scale>
        <p:origin x="-1260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48FFD1E4-C215-4AF2-A45A-177B18A81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CAC0C58C-567C-46D1-97BE-394E5B6A7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369880-0B3C-4DC9-8837-445CF2F8B66B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68F7F6-B48C-4DC6-85C7-171B21274ACD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67B8E7-66DD-4ED1-B49D-9AF177404C80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CAF04C-3059-4851-8035-A07B3BC7E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51929-4006-48B7-93B0-C5B1B5B2C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7E74F-5092-4B28-BC68-293501E9C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557591-8C9D-4682-8DC9-8532E2FD9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0D036-531E-4964-A56E-D20559755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93BC9-311E-43B0-8A6A-188E2ADE0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8059D-FFC7-4BBF-8DB5-E34C40DA6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E437B6-EBBA-43C4-B752-BE7435B3F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A5A19-A108-40DC-A36B-55D306645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D34DED-08E2-4389-A16E-717468AFD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AC5DC-9A53-4EA4-AE98-270DDA4CA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1E35CB-5DC5-4739-A354-8B5A49DC4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A944E-BF09-43F2-BB78-F074DD092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9C04EE4E-2F01-4655-94C2-F27991326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FB4F23-60A9-4013-A1F2-7B9DF20963C6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35EB753-BBD2-4582-9D5A-5B9232152A66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971520" y="548616"/>
            <a:ext cx="720096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Práce pod napětím NN 3 – omezující podmínky práce PPN</a:t>
            </a:r>
            <a:endParaRPr lang="cs-CZ" sz="28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4121856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OV-NN6-1/15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Zasadil Pavel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Elektrické rozvody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2.-4.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I. 2013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 s technologiemi prací prováděných pod napětím NN – omezující podmínky práce PPN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40" y="171432"/>
            <a:ext cx="8229600" cy="1097280"/>
          </a:xfrm>
        </p:spPr>
        <p:txBody>
          <a:bodyPr/>
          <a:lstStyle/>
          <a:p>
            <a:r>
              <a:rPr lang="cs-CZ" sz="3600" b="1" u="sng" dirty="0" smtClean="0"/>
              <a:t>Podmínky pro práce prováděné metodou PPN</a:t>
            </a:r>
            <a:endParaRPr lang="cs-CZ" sz="3600" b="1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1460" y="1718772"/>
            <a:ext cx="81910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81508" y="1178701"/>
            <a:ext cx="7470996" cy="111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endParaRPr lang="cs-CZ" sz="2800" dirty="0" smtClean="0"/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424" y="1538748"/>
            <a:ext cx="8641152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stanovení pracovního postupu ve smyslu PNE 33 0000-6</a:t>
            </a:r>
          </a:p>
          <a:p>
            <a:r>
              <a:rPr lang="cs-CZ" sz="2400" dirty="0" smtClean="0"/>
              <a:t> pro složitou pracovní činnost musí být písemná příprava k dispozici na pracovišti a to  podle ČSN 50110-1 ed.2 čl.4.3</a:t>
            </a:r>
          </a:p>
          <a:p>
            <a:r>
              <a:rPr lang="cs-CZ" sz="2400" dirty="0" smtClean="0"/>
              <a:t> pracovní postup musí obsahovat požadavky na provedení ochranných opatření proti zranění elektrickým proudem</a:t>
            </a:r>
          </a:p>
          <a:p>
            <a:r>
              <a:rPr lang="cs-CZ" sz="2400" dirty="0" smtClean="0"/>
              <a:t> izolační hladina musí být zajištěna například vložením izolačního materiálu nebo vymezením vzdušné izolační vzdálenosti</a:t>
            </a:r>
          </a:p>
          <a:p>
            <a:r>
              <a:rPr lang="cs-CZ" sz="2400" dirty="0" smtClean="0"/>
              <a:t> postupy jsou vztaženy k definovaným zónám okolo nezakrytých  živých částí: ochranný prostor, zóna přiblížení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81508" y="188568"/>
            <a:ext cx="720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u="sng" dirty="0" smtClean="0"/>
              <a:t>Omezující podmínky provádění PPN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2480" y="1166800"/>
            <a:ext cx="7691480" cy="413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dirty="0" smtClean="0"/>
              <a:t>indukce</a:t>
            </a:r>
          </a:p>
          <a:p>
            <a:r>
              <a:rPr lang="cs-CZ" dirty="0" smtClean="0"/>
              <a:t> srážky</a:t>
            </a:r>
          </a:p>
          <a:p>
            <a:r>
              <a:rPr lang="cs-CZ" dirty="0" smtClean="0"/>
              <a:t> silná mlha</a:t>
            </a:r>
          </a:p>
          <a:p>
            <a:r>
              <a:rPr lang="cs-CZ" dirty="0" smtClean="0"/>
              <a:t> bouřky</a:t>
            </a:r>
          </a:p>
          <a:p>
            <a:r>
              <a:rPr lang="cs-CZ" dirty="0" smtClean="0"/>
              <a:t> čerstvý vítr</a:t>
            </a:r>
          </a:p>
          <a:p>
            <a:r>
              <a:rPr lang="cs-CZ" dirty="0" smtClean="0"/>
              <a:t> snížená viditelnost</a:t>
            </a:r>
          </a:p>
          <a:p>
            <a:r>
              <a:rPr lang="cs-CZ" dirty="0" smtClean="0"/>
              <a:t> extrémně nízká teplota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35CB-5DC5-4739-A354-8B5A49DC42E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1436" y="1268712"/>
            <a:ext cx="8371116" cy="5238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dirty="0" smtClean="0"/>
              <a:t>Indukce</a:t>
            </a:r>
          </a:p>
          <a:p>
            <a:pPr>
              <a:buFontTx/>
              <a:buChar char="-"/>
            </a:pPr>
            <a:r>
              <a:rPr lang="cs-CZ" sz="2400" dirty="0" smtClean="0"/>
              <a:t> vodiče  nebo vodivé části v blízkosti vodičů pod napětím mohou být elektricky ovlivňovány.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dirty="0" smtClean="0"/>
              <a:t>Srážky</a:t>
            </a:r>
          </a:p>
          <a:p>
            <a:pPr>
              <a:buNone/>
            </a:pPr>
            <a:r>
              <a:rPr lang="cs-CZ" sz="2400" dirty="0" smtClean="0"/>
              <a:t>- déšť, sněžení, kroupy, mrholení, vodní tříšť nebo jinovatka se považují za bezvýznamné, jestliže nesnižují viditelnost. Pokud je viditelnost omezena, s ohledem na velikost napětí, typ zařízení a použitý pracovní postup musí být práce zastavena.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81508" y="188568"/>
            <a:ext cx="720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u="sng" dirty="0" smtClean="0"/>
              <a:t>Omezující podmínky provádění PPN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52480" y="1257288"/>
            <a:ext cx="7510504" cy="43519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dirty="0" smtClean="0"/>
              <a:t>Silná mlha</a:t>
            </a:r>
          </a:p>
          <a:p>
            <a:pPr>
              <a:buFontTx/>
              <a:buChar char="-"/>
            </a:pPr>
            <a:r>
              <a:rPr lang="cs-CZ" sz="2400" dirty="0" smtClean="0"/>
              <a:t> mlha se označuje za silnou, když viditelnost je snížena na úroveň ohrožující bezpečnost.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dirty="0" smtClean="0"/>
              <a:t>Bouřky</a:t>
            </a:r>
          </a:p>
          <a:p>
            <a:pPr>
              <a:buNone/>
            </a:pPr>
            <a:r>
              <a:rPr lang="cs-CZ" sz="2400" dirty="0" smtClean="0"/>
              <a:t>- Projevují se blesky a hřměním. Pokud někdo z pracovní skupiny vidí blesk nebo slyší hřmění, musí všichni zastavit práci, jestliže pracují na venkovních vedeních nebo na </a:t>
            </a:r>
            <a:r>
              <a:rPr lang="cs-CZ" sz="2400" dirty="0" err="1" smtClean="0"/>
              <a:t>zařížení</a:t>
            </a:r>
            <a:r>
              <a:rPr lang="cs-CZ" sz="2400" dirty="0" smtClean="0"/>
              <a:t> stanic spojenými s takovými vedeními.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81508" y="188568"/>
            <a:ext cx="720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u="sng" dirty="0" smtClean="0"/>
              <a:t>Omezující podmínky provádění PPN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81508" y="188568"/>
            <a:ext cx="720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u="sng" dirty="0" smtClean="0"/>
              <a:t>Omezující podmínky provádění PPN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2480" y="1257288"/>
            <a:ext cx="7510504" cy="368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dirty="0" smtClean="0"/>
              <a:t>Čerstvý vítr</a:t>
            </a:r>
          </a:p>
          <a:p>
            <a:pPr>
              <a:buFontTx/>
              <a:buChar char="-"/>
            </a:pPr>
            <a:r>
              <a:rPr lang="cs-CZ" sz="2400" dirty="0" smtClean="0"/>
              <a:t> je označován, když zabraňuje osobám použít nářadí s dostatečnou přesností, v tomto případě se práce musí zastavit. Při práci nesmí být rychlost větru </a:t>
            </a:r>
            <a:r>
              <a:rPr lang="cs-CZ" sz="2400" dirty="0" err="1" smtClean="0"/>
              <a:t>vašší</a:t>
            </a:r>
            <a:r>
              <a:rPr lang="cs-CZ" sz="2400" dirty="0" smtClean="0"/>
              <a:t> než 5. stupeň Beaufortovy anemometrické stupnice rychlosti větru.</a:t>
            </a:r>
          </a:p>
          <a:p>
            <a:pPr>
              <a:buFontTx/>
              <a:buChar char="-"/>
            </a:pPr>
            <a:r>
              <a:rPr lang="cs-CZ" sz="2400" dirty="0" smtClean="0"/>
              <a:t> čerstvý vítr má průměrnou rychlost 9 m/s – listnaté stromy se začínají hýbat, na stojatých vodách se tvoří menší vlny se zpěněnými hřebeny.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E35CB-5DC5-4739-A354-8B5A49DC42E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1520" y="548617"/>
            <a:ext cx="7200960" cy="20744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None/>
            </a:pPr>
            <a:r>
              <a:rPr lang="cs-CZ" sz="2800" dirty="0" smtClean="0"/>
              <a:t>		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</a:p>
          <a:p>
            <a:pPr marL="514350" indent="-514350">
              <a:buNone/>
            </a:pP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881508" y="188568"/>
            <a:ext cx="720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u="sng" dirty="0" smtClean="0"/>
              <a:t>Omezující podmínky provádění PPN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52480" y="1257288"/>
            <a:ext cx="7510504" cy="479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dirty="0" smtClean="0"/>
              <a:t>Snížená viditelnost</a:t>
            </a:r>
          </a:p>
          <a:p>
            <a:pPr>
              <a:buFontTx/>
              <a:buChar char="-"/>
            </a:pPr>
            <a:r>
              <a:rPr lang="cs-CZ" sz="2400" dirty="0" smtClean="0"/>
              <a:t> je na úrovni neumožňující zřetelné rozlišení živých částí, na kterých nebo v jejichž blízkosti se pracuje a vedoucí práce nevidí zřetelně členy skupiny. Práce musí být za těchto podmínek zastavena.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dirty="0" smtClean="0"/>
              <a:t>Extrémně nízká teplota</a:t>
            </a:r>
          </a:p>
          <a:p>
            <a:pPr>
              <a:buFontTx/>
              <a:buChar char="-"/>
            </a:pPr>
            <a:r>
              <a:rPr lang="cs-CZ" sz="2400" dirty="0" smtClean="0"/>
              <a:t>ztěžuje používání nářadí, omezuje uplatnění pracovních návyků a snižuje tuhost a trvanlivost materiálů, v tomto případě se musí práce zastavit. </a:t>
            </a:r>
          </a:p>
          <a:p>
            <a:pPr>
              <a:buFontTx/>
              <a:buChar char="-"/>
            </a:pPr>
            <a:r>
              <a:rPr lang="cs-CZ" sz="2400" dirty="0" smtClean="0"/>
              <a:t> holé vedení do  -10°C, izolované vedení do -5°C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6FCD57F-B170-4C6D-BF06-2143D262B812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dirty="0" err="1" smtClean="0">
                <a:solidFill>
                  <a:srgbClr val="002060"/>
                </a:solidFill>
              </a:rPr>
              <a:t>Jákékoliv</a:t>
            </a:r>
            <a:r>
              <a:rPr lang="cs-CZ" sz="1800" b="1" dirty="0" smtClean="0">
                <a:solidFill>
                  <a:srgbClr val="002060"/>
                </a:solidFill>
              </a:rPr>
              <a:t> další využití podléhá autorskému zákonu</a:t>
            </a:r>
            <a:r>
              <a:rPr lang="cs-CZ" sz="1800" b="1" dirty="0" smtClean="0">
                <a:solidFill>
                  <a:srgbClr val="002060"/>
                </a:solidFill>
              </a:rPr>
              <a:t>.</a:t>
            </a:r>
          </a:p>
          <a:p>
            <a:pPr eaLnBrk="1" hangingPunct="1"/>
            <a:r>
              <a:rPr lang="cs-CZ" sz="1800" b="1" smtClean="0">
                <a:solidFill>
                  <a:srgbClr val="002060"/>
                </a:solidFill>
              </a:rPr>
              <a:t>PNE 33 0000-6</a:t>
            </a:r>
            <a:endParaRPr lang="cs-CZ" sz="18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1435</TotalTime>
  <Words>516</Words>
  <Application>Microsoft Office PowerPoint</Application>
  <PresentationFormat>Předvádění na obrazovce (4:3)</PresentationFormat>
  <Paragraphs>84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Využití ICT pro rozvoj klíčových kompetencí  CZ.1.07/1.5.00/34.0448</vt:lpstr>
      <vt:lpstr>Snímek 2</vt:lpstr>
      <vt:lpstr>Podmínky pro práce prováděné metodou PPN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zasadil</dc:creator>
  <cp:lastModifiedBy>Pavel</cp:lastModifiedBy>
  <cp:revision>151</cp:revision>
  <dcterms:created xsi:type="dcterms:W3CDTF">2012-07-02T13:04:44Z</dcterms:created>
  <dcterms:modified xsi:type="dcterms:W3CDTF">2013-03-20T09:26:24Z</dcterms:modified>
</cp:coreProperties>
</file>