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21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VY_32_INOVACE_9/12_ Přírodověda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tx2">
            <a:lumMod val="75000"/>
            <a:alpha val="89804"/>
          </a:schemeClr>
        </a:solidFill>
      </dgm:spPr>
      <dgm:t>
        <a:bodyPr/>
        <a:lstStyle/>
        <a:p>
          <a:pPr marL="0" indent="0" algn="l" rtl="0"/>
          <a:r>
            <a:rPr lang="cs-CZ" sz="18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Název </a:t>
          </a:r>
          <a:r>
            <a: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školy: MŠ a ZŠ Veselí nad Moravou, Kollárova 1045</a:t>
          </a:r>
          <a:r>
            <a:rPr lang="cs-CZ" sz="1800" dirty="0" smtClean="0"/>
            <a:t>: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1800" dirty="0" smtClean="0">
              <a:latin typeface="Arial" pitchFamily="34" charset="0"/>
              <a:cs typeface="Arial" pitchFamily="34" charset="0"/>
            </a:rPr>
            <a:t>Marie </a:t>
          </a:r>
          <a:r>
            <a:rPr lang="cs-CZ" sz="1800" dirty="0" err="1" smtClean="0">
              <a:latin typeface="Arial" pitchFamily="34" charset="0"/>
              <a:cs typeface="Arial" pitchFamily="34" charset="0"/>
            </a:rPr>
            <a:t>Horehleďová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800" dirty="0" smtClean="0"/>
            <a:t>Jak bydlíme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4791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8770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tx2">
            <a:lumMod val="75000"/>
            <a:alpha val="89804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Název </a:t>
          </a:r>
          <a:r>
            <a:rPr lang="cs-CZ" sz="18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školy: MŠ a ZŠ Veselí nad Moravou, Kollárova 1045</a:t>
          </a:r>
          <a:r>
            <a:rPr lang="cs-CZ" sz="1800" kern="1200" dirty="0" smtClean="0"/>
            <a:t>: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04062"/>
          <a:ext cx="6498543" cy="2012694"/>
        </a:xfrm>
        <a:prstGeom prst="rect">
          <a:avLst/>
        </a:prstGeom>
        <a:solidFill>
          <a:schemeClr val="accent1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1800" kern="1200" dirty="0" smtClean="0">
              <a:latin typeface="Arial" pitchFamily="34" charset="0"/>
              <a:cs typeface="Arial" pitchFamily="34" charset="0"/>
            </a:rPr>
            <a:t>Marie </a:t>
          </a:r>
          <a:r>
            <a:rPr lang="cs-CZ" sz="1800" kern="1200" dirty="0" err="1" smtClean="0">
              <a:latin typeface="Arial" pitchFamily="34" charset="0"/>
              <a:cs typeface="Arial" pitchFamily="34" charset="0"/>
            </a:rPr>
            <a:t>Horehleďová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1273857" y="504062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06078"/>
          <a:ext cx="6498543" cy="1296053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VY_32_INOVACE_9/12_ Přírodověda</a:t>
          </a:r>
          <a:endParaRPr lang="cs-CZ" sz="2000" kern="1200" dirty="0"/>
        </a:p>
      </dsp:txBody>
      <dsp:txXfrm>
        <a:off x="1273857" y="906078"/>
        <a:ext cx="6498543" cy="357531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800" kern="1200" dirty="0" smtClean="0"/>
            <a:t>Jak bydlíme</a:t>
          </a:r>
          <a:endParaRPr lang="cs-CZ" sz="18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accent2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325294A-B99C-40C6-A50F-72ED628F99D6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A79289B-9E34-4B9C-A85B-33C6C99BC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880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D3B7D85-28F0-4D6A-A445-1BEE5D4AA02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53851-FB97-4EEF-9F35-1C2002B5EF27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7CBA1-CEC9-42D4-91FB-93572E51DB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B0D02-7923-49E7-B5FB-597349F797D8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C8EAE-1BBF-48CF-A5D7-DB40CBE53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FA76F-0DE8-49AD-8931-97EB532EA394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6F980-8822-479D-833E-093A4B2B31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D3282-037E-4038-8223-153A3E8756A1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19D4DA-EDB5-49C5-B119-A1A54DDE03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5B133-52D7-4E07-B82B-0A86D6FD3421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212BB-D2AC-4CDF-9E20-C3F50B52A0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A3168-B03D-4B32-B275-1542CE41431E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C85E7-538A-45FD-878B-12472CACE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F4025-D7A8-4A7D-AFC0-B55D4EEC2884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2672E-3B59-4D21-A949-E130C3334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AF019-3A0D-413F-BCAA-E65BC2E9E5B6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99CD4-1FC3-4A0F-B4F1-592596C3B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0626-6B95-4F92-B8F4-CFDE40A06BD9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B068B-7B3D-42E4-BFF9-109AB2BFDC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A4522-F1D6-4892-8EC1-5B76BED96EE5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69779-E2C6-45FF-BFF7-F7796D47A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4E36D-3AE0-47B6-A0F5-1C3C81710A5F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B579B-EADB-48F4-AA17-2803FA369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AF0395C-EF0D-40F9-8446-D1416D6428FB}" type="datetimeFigureOut">
              <a:rPr lang="cs-CZ"/>
              <a:pPr>
                <a:defRPr/>
              </a:pPr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DD178F6-1B96-4FE3-A80C-75A027EB67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vet-bydleni.cz/Files/FckGallery/n%C3%A1bytek%20ob%C3%BDvac%C3%AD%20pokoj%20(4).jpg" TargetMode="External"/><Relationship Id="rId3" Type="http://schemas.openxmlformats.org/officeDocument/2006/relationships/hyperlink" Target="http://www.haas-fertigbau.cz/typo3temp/pics/fe09e5d1e4.jpg" TargetMode="External"/><Relationship Id="rId7" Type="http://schemas.openxmlformats.org/officeDocument/2006/relationships/hyperlink" Target="http://www.nabytek-jicin.cz/katalog/img_produkty/kuchyne-masiv-smrk.jpg" TargetMode="External"/><Relationship Id="rId12" Type="http://schemas.openxmlformats.org/officeDocument/2006/relationships/hyperlink" Target="http://www.pension-elisabeth.cz/data/98/6-11175343898.jpg" TargetMode="External"/><Relationship Id="rId2" Type="http://schemas.openxmlformats.org/officeDocument/2006/relationships/hyperlink" Target="http://www.jart.cz/data/projekty/hlavni-fotky/v_rodinny-dum-v-tover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2.jxs.cz/655/975/902b95ebef_54417977_o2.jpg" TargetMode="External"/><Relationship Id="rId11" Type="http://schemas.openxmlformats.org/officeDocument/2006/relationships/hyperlink" Target="http://rax-lj.sgw.cz/pracovna.jpg" TargetMode="External"/><Relationship Id="rId5" Type="http://schemas.openxmlformats.org/officeDocument/2006/relationships/hyperlink" Target="http://www.vipzamek.cz/wp-content/gallery/divo_bohemiae/divo_hluboka.jpg" TargetMode="External"/><Relationship Id="rId10" Type="http://schemas.openxmlformats.org/officeDocument/2006/relationships/hyperlink" Target="http://www.nabytek-aldo.cz/Foto/Gallery/combo%20junior.jpg" TargetMode="External"/><Relationship Id="rId4" Type="http://schemas.openxmlformats.org/officeDocument/2006/relationships/hyperlink" Target="http://www.1-2-3-ubytovanie.sk/images/photo/chata-jurko/1307-chata-jurko-stara-lesna-ufo.jpg" TargetMode="External"/><Relationship Id="rId9" Type="http://schemas.openxmlformats.org/officeDocument/2006/relationships/hyperlink" Target="http://www.homemag.cz/assets/clanky/2009-07/clanek00114/upload/photo/modern-leather-bedroom-2009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ezdomovci.jpg" TargetMode="External"/><Relationship Id="rId3" Type="http://schemas.openxmlformats.org/officeDocument/2006/relationships/hyperlink" Target="http://tiscali.cz.imagebox.cz/press/2012/09/07/5568-prazsti-bezdomovci-653x367.jpg" TargetMode="External"/><Relationship Id="rId7" Type="http://schemas.openxmlformats.org/officeDocument/2006/relationships/hyperlink" Target="http://cs.wikipedia.org/wiki/Soubor:HomelessParis_7032101.jpg" TargetMode="External"/><Relationship Id="rId2" Type="http://schemas.openxmlformats.org/officeDocument/2006/relationships/hyperlink" Target="http://img.ceskyinternet.cz/clanky/odstavce/21474-545997-1_skrin-s-odkladaci-steno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rcibiskupsk%C3%BD_pal%C3%A1c,_Hrad%C4%8Dansk%C3%A9_n%C3%A1m%C4%9Bst%C3%AD_16.JPG" TargetMode="External"/><Relationship Id="rId5" Type="http://schemas.openxmlformats.org/officeDocument/2006/relationships/hyperlink" Target="http://www.ciur.cz/files/reference/064.jpg" TargetMode="External"/><Relationship Id="rId10" Type="http://schemas.openxmlformats.org/officeDocument/2006/relationships/hyperlink" Target="http://4.bp.blogspot.com/-fiEUBQteCLg/Thkvc445ogI/AAAAAAAAACk/73SyRqCvviU/s400/mendigo_0.jpg" TargetMode="External"/><Relationship Id="rId4" Type="http://schemas.openxmlformats.org/officeDocument/2006/relationships/hyperlink" Target="http://1.bp.blogspot.com/_gZZXmXoCzTE/TA0oFKIdRrI/AAAAAAAAARI/A3ZuTbsYaBw/s1600/mendigo.jpg" TargetMode="External"/><Relationship Id="rId9" Type="http://schemas.openxmlformats.org/officeDocument/2006/relationships/hyperlink" Target="http://www.dvorek.eu/dwn/1003/15486cs_CZI_bezdomovec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1"/>
          <p:cNvSpPr txBox="1">
            <a:spLocks noChangeArrowheads="1"/>
          </p:cNvSpPr>
          <p:nvPr/>
        </p:nvSpPr>
        <p:spPr bwMode="auto">
          <a:xfrm>
            <a:off x="323850" y="6165850"/>
            <a:ext cx="8712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Styl výše uvedené tabulky pro doplnění informací k materiálu si můžete zvolit sami. Důležité je dodržet náležitosti v ní uvedené.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Materiál je  určen pro výuku předmětu Přírodověda pro druhý stupeň základní školy speciální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Doba vzniku – září 2012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 ověření – 16. 10. 2012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Určeno pro procvičování učiva a práci s interaktivní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tabulí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Učitel pomocí názorných obrázků vysvětlí učivo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Materiál se velmi osvědčil jako doplněk učiva, žáci se aktivně podíleli a pracovali se zaujetím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bydlíme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8950" y="1786006"/>
            <a:ext cx="8229600" cy="4525963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Vypravuj, kde jsi viděl podobné domy</a:t>
            </a:r>
            <a:endParaRPr lang="cs-CZ" sz="2800" dirty="0"/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420938"/>
            <a:ext cx="1598612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32063" y="2420938"/>
            <a:ext cx="1634654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0713" y="4394200"/>
            <a:ext cx="1763712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50" y="4394200"/>
            <a:ext cx="1746250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89451" y="4394200"/>
            <a:ext cx="1817688" cy="1331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20713" y="3716338"/>
            <a:ext cx="1589087" cy="2889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Rodinný dům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32063" y="3716338"/>
            <a:ext cx="1634654" cy="2889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Rodinný dům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00563" y="3716338"/>
            <a:ext cx="1592262" cy="27146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Činžák</a:t>
            </a:r>
          </a:p>
        </p:txBody>
      </p:sp>
      <p:sp>
        <p:nvSpPr>
          <p:cNvPr id="7" name="Obdélník 6"/>
          <p:cNvSpPr/>
          <p:nvPr/>
        </p:nvSpPr>
        <p:spPr>
          <a:xfrm>
            <a:off x="6443663" y="3716338"/>
            <a:ext cx="1657350" cy="2889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Historický dům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188" y="5805488"/>
            <a:ext cx="1773237" cy="2873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Chata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32063" y="5786438"/>
            <a:ext cx="1787525" cy="30638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Zámek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500563" y="5805488"/>
            <a:ext cx="1817688" cy="2873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Starý dům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516688" y="5805488"/>
            <a:ext cx="1871662" cy="2873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Bez domova…</a:t>
            </a:r>
          </a:p>
        </p:txBody>
      </p:sp>
      <p:pic>
        <p:nvPicPr>
          <p:cNvPr id="17430" name="Picture 22" descr="panelak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00563" y="2420938"/>
            <a:ext cx="1584325" cy="1223962"/>
          </a:xfrm>
          <a:prstGeom prst="rect">
            <a:avLst/>
          </a:prstGeom>
          <a:noFill/>
        </p:spPr>
      </p:pic>
      <p:pic>
        <p:nvPicPr>
          <p:cNvPr id="17432" name="Picture 24" descr="Bezdomovci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16688" y="4394199"/>
            <a:ext cx="1865312" cy="1317625"/>
          </a:xfrm>
          <a:prstGeom prst="rect">
            <a:avLst/>
          </a:prstGeom>
          <a:noFill/>
        </p:spPr>
      </p:pic>
      <p:pic>
        <p:nvPicPr>
          <p:cNvPr id="17433" name="Picture 25" descr="ARCIBI~1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43663" y="2420938"/>
            <a:ext cx="1657350" cy="1223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Náš domov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Domov je místo, kde žije spolu naše rodina a kde mě mají rádi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Domov je místo, kde se cítím bezpečně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Domov je místo, kde trávím hodně  času a mohu si tam odpočinout        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1042988" y="2852738"/>
            <a:ext cx="5473700" cy="5048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Jak vypadají místnosti v našem domě?</a:t>
            </a:r>
          </a:p>
        </p:txBody>
      </p:sp>
      <p:pic>
        <p:nvPicPr>
          <p:cNvPr id="184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3573463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042987" y="5337176"/>
            <a:ext cx="2619375" cy="3603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kuchyně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11638" y="3825876"/>
            <a:ext cx="4105275" cy="18716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místo, kde se připravuje jídlo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místo, kde se může společně jíst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místo, kde se setkává rodina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Náš domov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628775"/>
            <a:ext cx="2952750" cy="191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44513" y="3544888"/>
            <a:ext cx="2947987" cy="330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Obývací pokoj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08400" y="1773238"/>
            <a:ext cx="4895850" cy="172777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místo našeho setkávání a odpočinku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místo, kde přichází návštěvy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místo, kde se společně díváme na televizi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místo, kde slavíme svátky</a:t>
            </a:r>
          </a:p>
        </p:txBody>
      </p:sp>
      <p:pic>
        <p:nvPicPr>
          <p:cNvPr id="1946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4512" y="3933825"/>
            <a:ext cx="2947987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9750" y="5710238"/>
            <a:ext cx="2952750" cy="33813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Ložnice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11575" y="3933825"/>
            <a:ext cx="4895850" cy="1762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prostor pro spánek a odpočinek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Náš domov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14500"/>
            <a:ext cx="8229600" cy="4525963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714500"/>
            <a:ext cx="26574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755650" y="3429000"/>
            <a:ext cx="2657475" cy="2873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Dětský pokoj</a:t>
            </a:r>
          </a:p>
        </p:txBody>
      </p:sp>
      <p:sp>
        <p:nvSpPr>
          <p:cNvPr id="5" name="Obdélník 4"/>
          <p:cNvSpPr/>
          <p:nvPr/>
        </p:nvSpPr>
        <p:spPr>
          <a:xfrm>
            <a:off x="3635375" y="1773238"/>
            <a:ext cx="4824413" cy="16557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 tomto pokoji si hrají děti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 tomto pokoji spí nebo se učí</a:t>
            </a:r>
          </a:p>
        </p:txBody>
      </p:sp>
      <p:pic>
        <p:nvPicPr>
          <p:cNvPr id="2048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3725863"/>
            <a:ext cx="26574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755650" y="5573713"/>
            <a:ext cx="2657475" cy="28733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Pracovna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635375" y="3725864"/>
            <a:ext cx="4824413" cy="19351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Tady tatínek nebo maminka pracují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tady počítač, který mohou používat i děti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Náš domov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1509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773238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39750" y="3519488"/>
            <a:ext cx="2619375" cy="2667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Koupelna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00438" y="1916112"/>
            <a:ext cx="4824412" cy="151288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to místo kde se umýváme nebo sprchujeme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Když máme vanu, tak se koupeme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Tady bývá také toaleta</a:t>
            </a:r>
          </a:p>
        </p:txBody>
      </p:sp>
      <p:pic>
        <p:nvPicPr>
          <p:cNvPr id="21512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3860800"/>
            <a:ext cx="261937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9751" y="5772150"/>
            <a:ext cx="2641600" cy="2889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Chodba a odkládací stěna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00438" y="3860800"/>
            <a:ext cx="4824412" cy="1905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Na chodbě se přezouváme a odkládáme svrchní šaty nebo deštník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tam místo na odložení věcí pro návštěvy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Lidé bez domova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Domov je místo, kde se stále vracíme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Jsou lidé, kteří nemají domov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Musíme jim pomáhat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Mohou být šťastni lidé </a:t>
            </a:r>
            <a:r>
              <a:rPr lang="cs-CZ" sz="2800" smtClean="0"/>
              <a:t>bez domova?</a:t>
            </a:r>
            <a:endParaRPr lang="cs-CZ" sz="2800" dirty="0"/>
          </a:p>
        </p:txBody>
      </p:sp>
      <p:pic>
        <p:nvPicPr>
          <p:cNvPr id="2253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832" y="3284538"/>
            <a:ext cx="2828925" cy="1656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4437112"/>
            <a:ext cx="2530475" cy="1539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10" descr="Bezdomovci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560" y="3284540"/>
            <a:ext cx="2355850" cy="1656630"/>
          </a:xfrm>
          <a:prstGeom prst="rect">
            <a:avLst/>
          </a:prstGeom>
          <a:noFill/>
        </p:spPr>
      </p:pic>
      <p:pic>
        <p:nvPicPr>
          <p:cNvPr id="22539" name="Picture 11" descr="Bezdomovci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28183" y="2205038"/>
            <a:ext cx="2586757" cy="18526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r>
              <a:rPr lang="cs-CZ" sz="1700" u="sng" dirty="0">
                <a:hlinkClick r:id="rId2"/>
              </a:rPr>
              <a:t>http://www.jart.cz/data/projekty/hlavni-fotky/v_rodinny-dum-v-toveri.jpg</a:t>
            </a:r>
            <a:endParaRPr lang="cs-CZ" sz="1700" dirty="0"/>
          </a:p>
          <a:p>
            <a:r>
              <a:rPr lang="cs-CZ" sz="1700" u="sng" dirty="0">
                <a:hlinkClick r:id="rId3"/>
              </a:rPr>
              <a:t>http://www.haas-fertigbau.cz/typo3temp/pics/fe09e5d1e4.jpg</a:t>
            </a:r>
            <a:endParaRPr lang="cs-CZ" sz="1700" dirty="0"/>
          </a:p>
          <a:p>
            <a:r>
              <a:rPr lang="cs-CZ" sz="1700" u="sng" dirty="0">
                <a:hlinkClick r:id="rId4"/>
              </a:rPr>
              <a:t>http://www.1-2-3-ubytovanie.sk/images/photo/chata-jurko/1307-chata-jurko-stara-lesna-ufo.jpg</a:t>
            </a:r>
            <a:endParaRPr lang="cs-CZ" sz="1700" dirty="0"/>
          </a:p>
          <a:p>
            <a:r>
              <a:rPr lang="cs-CZ" sz="1700" u="sng" dirty="0">
                <a:hlinkClick r:id="rId5"/>
              </a:rPr>
              <a:t>http://www.vipzamek.cz/wp-content/gallery/divo_bohemiae/divo_hluboka.jpg</a:t>
            </a:r>
            <a:endParaRPr lang="cs-CZ" sz="1700" dirty="0"/>
          </a:p>
          <a:p>
            <a:r>
              <a:rPr lang="cs-CZ" sz="1700" u="sng" dirty="0">
                <a:hlinkClick r:id="rId6"/>
              </a:rPr>
              <a:t>http://nd02.jxs.cz/655/975/902b95ebef_54417977_o2.jpg</a:t>
            </a:r>
            <a:endParaRPr lang="cs-CZ" sz="1700" dirty="0"/>
          </a:p>
          <a:p>
            <a:r>
              <a:rPr lang="cs-CZ" sz="1700" u="sng" dirty="0">
                <a:hlinkClick r:id="rId7"/>
              </a:rPr>
              <a:t>http://www.nabytek-jicin.cz/katalog/img_produkty/kuchyne-masiv-smrk.jpg</a:t>
            </a:r>
            <a:endParaRPr lang="cs-CZ" sz="1700" dirty="0"/>
          </a:p>
          <a:p>
            <a:r>
              <a:rPr lang="cs-CZ" sz="1700" u="sng" dirty="0">
                <a:hlinkClick r:id="rId8"/>
              </a:rPr>
              <a:t>http://www.svet-bydleni.cz/Files/FckGallery/n%C3%A1bytek%20ob%C3%BDvac%C3%AD%20pokoj%20(4).jpg</a:t>
            </a:r>
            <a:endParaRPr lang="cs-CZ" sz="1700" dirty="0"/>
          </a:p>
          <a:p>
            <a:r>
              <a:rPr lang="cs-CZ" sz="1700" u="sng" dirty="0">
                <a:hlinkClick r:id="rId9"/>
              </a:rPr>
              <a:t>http://www.homemag.cz/assets/clanky/2009-07/clanek00114/upload/photo/modern-leather-bedroom-2009.jpg</a:t>
            </a:r>
            <a:endParaRPr lang="cs-CZ" sz="1700" dirty="0"/>
          </a:p>
          <a:p>
            <a:r>
              <a:rPr lang="cs-CZ" sz="1700" u="sng" dirty="0">
                <a:hlinkClick r:id="rId10"/>
              </a:rPr>
              <a:t>http://www.nabytek-aldo.cz/Foto/Gallery/combo%20junior.jpg</a:t>
            </a:r>
            <a:endParaRPr lang="cs-CZ" sz="1700" dirty="0"/>
          </a:p>
          <a:p>
            <a:r>
              <a:rPr lang="cs-CZ" sz="1700" u="sng" dirty="0">
                <a:hlinkClick r:id="rId11"/>
              </a:rPr>
              <a:t>http://rax-lj.sgw.cz/pracovna.jpg</a:t>
            </a:r>
            <a:endParaRPr lang="cs-CZ" sz="1700" dirty="0"/>
          </a:p>
          <a:p>
            <a:r>
              <a:rPr lang="cs-CZ" sz="1700" u="sng" dirty="0">
                <a:hlinkClick r:id="rId12"/>
              </a:rPr>
              <a:t>http://</a:t>
            </a:r>
            <a:r>
              <a:rPr lang="cs-CZ" sz="1700" u="sng" dirty="0" smtClean="0">
                <a:hlinkClick r:id="rId12"/>
              </a:rPr>
              <a:t>www.pension-elisabeth.cz/data/98/6-11175343898.jpg</a:t>
            </a:r>
            <a:endParaRPr lang="cs-CZ" sz="1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r>
              <a:rPr lang="cs-CZ" sz="1700" u="sng" dirty="0">
                <a:hlinkClick r:id="rId2"/>
              </a:rPr>
              <a:t>http://img.ceskyinternet.cz/clanky/odstavce/21474-545997-1_skrin-s-odkladaci-stenou.jpg</a:t>
            </a:r>
            <a:endParaRPr lang="cs-CZ" sz="1700" dirty="0"/>
          </a:p>
          <a:p>
            <a:r>
              <a:rPr lang="cs-CZ" sz="1700" u="sng" dirty="0">
                <a:hlinkClick r:id="rId3"/>
              </a:rPr>
              <a:t>http://tiscali.cz.imagebox.cz/press/2012/09/07/5568-prazsti-bezdomovci-653x367.jpg</a:t>
            </a:r>
            <a:endParaRPr lang="cs-CZ" sz="1700" dirty="0"/>
          </a:p>
          <a:p>
            <a:r>
              <a:rPr lang="cs-CZ" sz="1700" u="sng" dirty="0">
                <a:hlinkClick r:id="rId4"/>
              </a:rPr>
              <a:t>http://1.bp.blogspot.com/_gZZXmXoCzTE/TA0oFKIdRrI/AAAAAAAAARI/A3ZuTbsYaBw/s1600/mendigo.jpg</a:t>
            </a:r>
            <a:endParaRPr lang="cs-CZ" sz="1700" dirty="0"/>
          </a:p>
          <a:p>
            <a:r>
              <a:rPr lang="cs-CZ" sz="1700" u="sng" dirty="0">
                <a:hlinkClick r:id="rId5"/>
              </a:rPr>
              <a:t>http://www.ciur.cz/files/reference/064.jpg</a:t>
            </a:r>
            <a:endParaRPr lang="cs-CZ" sz="1700" dirty="0"/>
          </a:p>
          <a:p>
            <a:r>
              <a:rPr lang="cs-CZ" sz="1700" u="sng" dirty="0">
                <a:hlinkClick r:id="rId6"/>
              </a:rPr>
              <a:t>http://cs.wikipedia.org/wiki/Soubor:Arcibiskupsk%C3%BD_pal%C3%A1c,_Hrad%C4%8Dansk%C3%A9_n%C3%A1m%C4%9Bst%C3%AD_16.JPG</a:t>
            </a:r>
            <a:endParaRPr lang="cs-CZ" sz="1700" dirty="0"/>
          </a:p>
          <a:p>
            <a:r>
              <a:rPr lang="cs-CZ" sz="1700" u="sng" dirty="0">
                <a:hlinkClick r:id="rId7"/>
              </a:rPr>
              <a:t>http://cs.wikipedia.org/wiki/Soubor:HomelessParis_7032101.jpg</a:t>
            </a:r>
            <a:endParaRPr lang="cs-CZ" sz="1700" dirty="0"/>
          </a:p>
          <a:p>
            <a:r>
              <a:rPr lang="cs-CZ" sz="1700" u="sng" dirty="0">
                <a:hlinkClick r:id="rId8"/>
              </a:rPr>
              <a:t>http://cs.wikipedia.org/wiki/Soubor:Bezdomovci.jpg</a:t>
            </a:r>
            <a:endParaRPr lang="cs-CZ" sz="1700" dirty="0"/>
          </a:p>
          <a:p>
            <a:r>
              <a:rPr lang="cs-CZ" sz="1700" u="sng" dirty="0">
                <a:hlinkClick r:id="rId9"/>
              </a:rPr>
              <a:t>http://www.dvorek.eu/dwn/1003/15486cs_CZI_bezdomovec3.jpg</a:t>
            </a:r>
            <a:endParaRPr lang="cs-CZ" sz="1700" dirty="0"/>
          </a:p>
          <a:p>
            <a:r>
              <a:rPr lang="cs-CZ" sz="1700" u="sng" dirty="0">
                <a:hlinkClick r:id="rId10"/>
              </a:rPr>
              <a:t>http://4.bp.blogspot.com/-</a:t>
            </a:r>
            <a:r>
              <a:rPr lang="cs-CZ" sz="1700" u="sng" dirty="0" smtClean="0">
                <a:hlinkClick r:id="rId10"/>
              </a:rPr>
              <a:t>fiEUBQteCLg/Thkvc445ogI/AAAAAAAAACk/73SyRqCvviU/s400/mendigo_0.jpg</a:t>
            </a:r>
            <a:endParaRPr lang="cs-CZ" sz="1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423</Words>
  <Application>Microsoft Office PowerPoint</Application>
  <PresentationFormat>Předvádění na obrazovce (4:3)</PresentationFormat>
  <Paragraphs>88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Jak bydlíme</vt:lpstr>
      <vt:lpstr>Náš domov</vt:lpstr>
      <vt:lpstr>Náš domov</vt:lpstr>
      <vt:lpstr>Náš domov</vt:lpstr>
      <vt:lpstr>Náš domov</vt:lpstr>
      <vt:lpstr>Lidé bez domova</vt:lpstr>
      <vt:lpstr>Zdroje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horehledova</cp:lastModifiedBy>
  <cp:revision>54</cp:revision>
  <dcterms:created xsi:type="dcterms:W3CDTF">2011-06-20T10:40:08Z</dcterms:created>
  <dcterms:modified xsi:type="dcterms:W3CDTF">2013-03-19T12:46:19Z</dcterms:modified>
</cp:coreProperties>
</file>