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9493C9-A39A-4F05-BFC4-A727EE1A14A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F8FC4-116D-4FB3-A047-F4A3B936CA18}" type="slidenum">
              <a:rPr lang="cs-CZ" smtClean="0"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9493C9-A39A-4F05-BFC4-A727EE1A14A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F8FC4-116D-4FB3-A047-F4A3B936CA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9493C9-A39A-4F05-BFC4-A727EE1A14A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F8FC4-116D-4FB3-A047-F4A3B936CA18}" type="slidenum">
              <a:rPr lang="cs-CZ" smtClean="0"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9493C9-A39A-4F05-BFC4-A727EE1A14A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F8FC4-116D-4FB3-A047-F4A3B936CA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9493C9-A39A-4F05-BFC4-A727EE1A14A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F8FC4-116D-4FB3-A047-F4A3B936CA18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9493C9-A39A-4F05-BFC4-A727EE1A14A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F8FC4-116D-4FB3-A047-F4A3B936CA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9493C9-A39A-4F05-BFC4-A727EE1A14A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F8FC4-116D-4FB3-A047-F4A3B936CA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9493C9-A39A-4F05-BFC4-A727EE1A14A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F8FC4-116D-4FB3-A047-F4A3B936CA18}" type="slidenum">
              <a:rPr lang="cs-CZ" smtClean="0"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9493C9-A39A-4F05-BFC4-A727EE1A14A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F8FC4-116D-4FB3-A047-F4A3B936CA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9493C9-A39A-4F05-BFC4-A727EE1A14A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F8FC4-116D-4FB3-A047-F4A3B936CA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9493C9-A39A-4F05-BFC4-A727EE1A14A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F8FC4-116D-4FB3-A047-F4A3B936CA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699493C9-A39A-4F05-BFC4-A727EE1A14A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CC9F8FC4-116D-4FB3-A047-F4A3B936CA1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00663"/>
            <a:ext cx="5665787" cy="1239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4F81BD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3066512" y="1270963"/>
            <a:ext cx="3198311" cy="101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marL="0" marR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</a:rPr>
              <a:t>18 ionty</a:t>
            </a:r>
          </a:p>
          <a:p>
            <a:pPr marL="0" marR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cs-CZ" sz="1800" b="0" i="0" u="none" strike="noStrike" kern="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</a:endParaRPr>
          </a:p>
          <a:p>
            <a:pPr marL="0" marR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</a:rPr>
              <a:t>VY_32_INOVACE_18</a:t>
            </a:r>
          </a:p>
        </p:txBody>
      </p:sp>
      <p:sp>
        <p:nvSpPr>
          <p:cNvPr id="4" name="Text Box 7"/>
          <p:cNvSpPr txBox="1">
            <a:spLocks noChangeArrowheads="1"/>
          </p:cNvSpPr>
          <p:nvPr/>
        </p:nvSpPr>
        <p:spPr bwMode="auto">
          <a:xfrm>
            <a:off x="684212" y="3357563"/>
            <a:ext cx="8280275" cy="1569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defTabSz="91440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autor:</a:t>
            </a: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		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Mgr. Helena </a:t>
            </a:r>
            <a:r>
              <a:rPr kumimoji="0" lang="cs-CZ" sz="1200" b="0" i="0" u="none" strike="noStrike" kern="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Žovincová</a:t>
            </a:r>
            <a:endParaRPr kumimoji="0" lang="cs-CZ" sz="1200" b="0" i="0" u="none" strike="noStrike" kern="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</a:endParaRPr>
          </a:p>
          <a:p>
            <a:pPr marL="0" marR="0" lvl="0" indent="0" defTabSz="91440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identifikace: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		H2-18</a:t>
            </a:r>
          </a:p>
          <a:p>
            <a:pPr marL="0" marR="0" lvl="0" indent="0" defTabSz="91440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třída: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		8.</a:t>
            </a:r>
          </a:p>
          <a:p>
            <a:pPr marL="0" marR="0" lvl="0" indent="0" defTabSz="91440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předmět: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		Ch</a:t>
            </a:r>
          </a:p>
          <a:p>
            <a:r>
              <a:rPr kumimoji="0" lang="cs-CZ" sz="12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anotace: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		</a:t>
            </a:r>
            <a:r>
              <a:rPr lang="en-US" sz="1200" dirty="0" err="1"/>
              <a:t>Materiál</a:t>
            </a:r>
            <a:r>
              <a:rPr lang="en-US" sz="1200" dirty="0"/>
              <a:t> </a:t>
            </a:r>
            <a:r>
              <a:rPr lang="en-US" sz="1200" dirty="0" err="1"/>
              <a:t>slouží</a:t>
            </a:r>
            <a:r>
              <a:rPr lang="en-US" sz="1200" dirty="0"/>
              <a:t> k </a:t>
            </a:r>
            <a:r>
              <a:rPr lang="en-US" sz="1200" dirty="0" err="1" smtClean="0"/>
              <a:t>probírání</a:t>
            </a:r>
            <a:r>
              <a:rPr lang="cs-CZ" sz="1200" dirty="0" smtClean="0"/>
              <a:t> a procvičení</a:t>
            </a:r>
            <a:r>
              <a:rPr lang="en-US" sz="1200" dirty="0" smtClean="0"/>
              <a:t> </a:t>
            </a:r>
            <a:r>
              <a:rPr lang="en-US" sz="1200" dirty="0" err="1"/>
              <a:t>nového</a:t>
            </a:r>
            <a:r>
              <a:rPr lang="en-US" sz="1200" dirty="0"/>
              <a:t> </a:t>
            </a:r>
            <a:r>
              <a:rPr lang="en-US" sz="1200" dirty="0" err="1"/>
              <a:t>učiva</a:t>
            </a:r>
            <a:r>
              <a:rPr lang="en-US" sz="1200" dirty="0"/>
              <a:t> </a:t>
            </a:r>
            <a:r>
              <a:rPr lang="cs-CZ" sz="1200" dirty="0" smtClean="0"/>
              <a:t>ionty z anorganické chemie</a:t>
            </a:r>
            <a:r>
              <a:rPr lang="en-US" sz="1200" dirty="0" smtClean="0"/>
              <a:t>, </a:t>
            </a:r>
            <a:r>
              <a:rPr lang="en-US" sz="1200" dirty="0" err="1" smtClean="0"/>
              <a:t>lze</a:t>
            </a:r>
            <a:r>
              <a:rPr lang="en-US" sz="1200" dirty="0" smtClean="0"/>
              <a:t>  </a:t>
            </a:r>
            <a:r>
              <a:rPr lang="en-US" sz="1200" dirty="0" err="1"/>
              <a:t>jej</a:t>
            </a:r>
            <a:r>
              <a:rPr lang="en-US" sz="1200" dirty="0"/>
              <a:t> </a:t>
            </a:r>
            <a:r>
              <a:rPr lang="cs-CZ" sz="1200" dirty="0" smtClean="0"/>
              <a:t>		</a:t>
            </a:r>
            <a:r>
              <a:rPr lang="en-US" sz="1200" dirty="0" err="1" smtClean="0"/>
              <a:t>využít</a:t>
            </a:r>
            <a:r>
              <a:rPr lang="en-US" sz="1200" dirty="0" smtClean="0"/>
              <a:t> </a:t>
            </a:r>
            <a:r>
              <a:rPr lang="en-US" sz="1200" dirty="0" err="1"/>
              <a:t>jako</a:t>
            </a:r>
            <a:r>
              <a:rPr lang="en-US" sz="1200" dirty="0"/>
              <a:t> </a:t>
            </a:r>
            <a:r>
              <a:rPr lang="en-US" sz="1200" dirty="0" err="1" smtClean="0"/>
              <a:t>stručn</a:t>
            </a:r>
            <a:r>
              <a:rPr lang="cs-CZ" sz="1200" dirty="0" smtClean="0"/>
              <a:t>ý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  zápis do sešitu, součástí materiálu jsou animace.</a:t>
            </a:r>
          </a:p>
        </p:txBody>
      </p:sp>
    </p:spTree>
    <p:extLst>
      <p:ext uri="{BB962C8B-B14F-4D97-AF65-F5344CB8AC3E}">
        <p14:creationId xmlns:p14="http://schemas.microsoft.com/office/powerpoint/2010/main" val="4256370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11760" y="980728"/>
            <a:ext cx="332014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latin typeface="+mj-lt"/>
              </a:rPr>
              <a:t>IONTY</a:t>
            </a:r>
            <a:endParaRPr lang="cs-CZ" sz="8000" dirty="0">
              <a:latin typeface="+mj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87624" y="2564904"/>
            <a:ext cx="7468711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2800" dirty="0" smtClean="0"/>
              <a:t>jsou elektricky nabité částice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mají rozdílný počet protonů a elektronů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elektroneutrální atom přijme nebo odevzdá</a:t>
            </a:r>
          </a:p>
          <a:p>
            <a:r>
              <a:rPr lang="cs-CZ" sz="2800" dirty="0" smtClean="0"/>
              <a:t>     jeden nebo více elektronů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881571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9277" y="631759"/>
            <a:ext cx="22509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KATIONTY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9277" y="1187674"/>
            <a:ext cx="50305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- </a:t>
            </a:r>
            <a:r>
              <a:rPr lang="cs-CZ" sz="2400" dirty="0" smtClean="0"/>
              <a:t>jsou to částice s kladným nábojem</a:t>
            </a:r>
            <a:endParaRPr lang="cs-CZ" sz="2400" dirty="0"/>
          </a:p>
        </p:txBody>
      </p:sp>
      <p:grpSp>
        <p:nvGrpSpPr>
          <p:cNvPr id="35" name="Skupina 34"/>
          <p:cNvGrpSpPr/>
          <p:nvPr/>
        </p:nvGrpSpPr>
        <p:grpSpPr>
          <a:xfrm>
            <a:off x="382291" y="2282337"/>
            <a:ext cx="6400040" cy="2630585"/>
            <a:chOff x="764352" y="2636912"/>
            <a:chExt cx="6400040" cy="2630585"/>
          </a:xfrm>
        </p:grpSpPr>
        <p:grpSp>
          <p:nvGrpSpPr>
            <p:cNvPr id="6" name="Skupina 5"/>
            <p:cNvGrpSpPr/>
            <p:nvPr/>
          </p:nvGrpSpPr>
          <p:grpSpPr>
            <a:xfrm>
              <a:off x="764352" y="2636912"/>
              <a:ext cx="1502152" cy="1512168"/>
              <a:chOff x="1553518" y="2644107"/>
              <a:chExt cx="1502152" cy="1512168"/>
            </a:xfrm>
          </p:grpSpPr>
          <p:sp>
            <p:nvSpPr>
              <p:cNvPr id="5" name="Vývojový diagram: spojnice 4"/>
              <p:cNvSpPr/>
              <p:nvPr/>
            </p:nvSpPr>
            <p:spPr>
              <a:xfrm>
                <a:off x="1553518" y="2644107"/>
                <a:ext cx="1502152" cy="1512168"/>
              </a:xfrm>
              <a:prstGeom prst="flowChartConnector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" name="Vývojový diagram: spojnice 3"/>
              <p:cNvSpPr/>
              <p:nvPr/>
            </p:nvSpPr>
            <p:spPr>
              <a:xfrm>
                <a:off x="2075994" y="3171591"/>
                <a:ext cx="457200" cy="457200"/>
              </a:xfrm>
              <a:prstGeom prst="flowChartConnector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7" name="Skupina 6"/>
            <p:cNvGrpSpPr/>
            <p:nvPr/>
          </p:nvGrpSpPr>
          <p:grpSpPr>
            <a:xfrm>
              <a:off x="5081661" y="2641282"/>
              <a:ext cx="1502152" cy="1512168"/>
              <a:chOff x="1553518" y="2644107"/>
              <a:chExt cx="1502152" cy="1512168"/>
            </a:xfrm>
          </p:grpSpPr>
          <p:sp>
            <p:nvSpPr>
              <p:cNvPr id="8" name="Vývojový diagram: spojnice 7"/>
              <p:cNvSpPr/>
              <p:nvPr/>
            </p:nvSpPr>
            <p:spPr>
              <a:xfrm>
                <a:off x="1553518" y="2644107"/>
                <a:ext cx="1502152" cy="1512168"/>
              </a:xfrm>
              <a:prstGeom prst="flowChartConnector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" name="Vývojový diagram: spojnice 8"/>
              <p:cNvSpPr/>
              <p:nvPr/>
            </p:nvSpPr>
            <p:spPr>
              <a:xfrm>
                <a:off x="2075994" y="3171591"/>
                <a:ext cx="457200" cy="457200"/>
              </a:xfrm>
              <a:prstGeom prst="flowChartConnector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11" name="Přímá spojnice se šipkou 10"/>
            <p:cNvCxnSpPr/>
            <p:nvPr/>
          </p:nvCxnSpPr>
          <p:spPr>
            <a:xfrm flipV="1">
              <a:off x="2843808" y="3392996"/>
              <a:ext cx="1728192" cy="4370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TextovéPole 11"/>
            <p:cNvSpPr txBox="1"/>
            <p:nvPr/>
          </p:nvSpPr>
          <p:spPr>
            <a:xfrm>
              <a:off x="3419872" y="2924582"/>
              <a:ext cx="61266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- e</a:t>
              </a:r>
              <a:r>
                <a:rPr lang="cs-CZ" sz="2400" baseline="42000" dirty="0" smtClean="0"/>
                <a:t>-</a:t>
              </a:r>
              <a:endParaRPr lang="cs-CZ" sz="2400" baseline="42000" dirty="0"/>
            </a:p>
          </p:txBody>
        </p:sp>
        <p:sp>
          <p:nvSpPr>
            <p:cNvPr id="14" name="Vývojový diagram: spojnice 13"/>
            <p:cNvSpPr/>
            <p:nvPr/>
          </p:nvSpPr>
          <p:spPr>
            <a:xfrm>
              <a:off x="1120406" y="2636912"/>
              <a:ext cx="166422" cy="1143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800" dirty="0"/>
            </a:p>
          </p:txBody>
        </p:sp>
        <p:sp>
          <p:nvSpPr>
            <p:cNvPr id="15" name="Vývojový diagram: spojnice 14"/>
            <p:cNvSpPr/>
            <p:nvPr/>
          </p:nvSpPr>
          <p:spPr>
            <a:xfrm>
              <a:off x="1375154" y="3145314"/>
              <a:ext cx="166422" cy="1143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800" dirty="0"/>
            </a:p>
          </p:txBody>
        </p:sp>
        <p:sp>
          <p:nvSpPr>
            <p:cNvPr id="16" name="Vývojový diagram: spojnice 15"/>
            <p:cNvSpPr/>
            <p:nvPr/>
          </p:nvSpPr>
          <p:spPr>
            <a:xfrm>
              <a:off x="1309686" y="4091930"/>
              <a:ext cx="166422" cy="1143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800" dirty="0"/>
            </a:p>
          </p:txBody>
        </p:sp>
        <p:sp>
          <p:nvSpPr>
            <p:cNvPr id="17" name="Vývojový diagram: spojnice 16"/>
            <p:cNvSpPr/>
            <p:nvPr/>
          </p:nvSpPr>
          <p:spPr>
            <a:xfrm>
              <a:off x="1541576" y="3564446"/>
              <a:ext cx="166422" cy="1143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800" dirty="0"/>
            </a:p>
          </p:txBody>
        </p:sp>
        <p:sp>
          <p:nvSpPr>
            <p:cNvPr id="18" name="Vývojový diagram: spojnice 17"/>
            <p:cNvSpPr/>
            <p:nvPr/>
          </p:nvSpPr>
          <p:spPr>
            <a:xfrm>
              <a:off x="1985688" y="2850237"/>
              <a:ext cx="166422" cy="1143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800" dirty="0"/>
            </a:p>
          </p:txBody>
        </p:sp>
        <p:sp>
          <p:nvSpPr>
            <p:cNvPr id="19" name="Vývojový diagram: spojnice 18"/>
            <p:cNvSpPr/>
            <p:nvPr/>
          </p:nvSpPr>
          <p:spPr>
            <a:xfrm>
              <a:off x="764352" y="3386247"/>
              <a:ext cx="166422" cy="1143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800" dirty="0"/>
            </a:p>
          </p:txBody>
        </p:sp>
        <p:sp>
          <p:nvSpPr>
            <p:cNvPr id="20" name="Vývojový diagram: spojnice 19"/>
            <p:cNvSpPr/>
            <p:nvPr/>
          </p:nvSpPr>
          <p:spPr>
            <a:xfrm>
              <a:off x="2030374" y="3698087"/>
              <a:ext cx="166422" cy="1143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800" dirty="0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1074239" y="4509119"/>
              <a:ext cx="689612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aseline="-42000" dirty="0" smtClean="0"/>
                <a:t>7</a:t>
              </a:r>
              <a:r>
                <a:rPr lang="cs-CZ" sz="3600" dirty="0" smtClean="0"/>
                <a:t>N</a:t>
              </a:r>
              <a:endParaRPr lang="cs-CZ" sz="3600" dirty="0"/>
            </a:p>
          </p:txBody>
        </p:sp>
        <p:cxnSp>
          <p:nvCxnSpPr>
            <p:cNvPr id="23" name="Přímá spojnice se šipkou 22"/>
            <p:cNvCxnSpPr>
              <a:stCxn id="18" idx="7"/>
            </p:cNvCxnSpPr>
            <p:nvPr/>
          </p:nvCxnSpPr>
          <p:spPr>
            <a:xfrm flipV="1">
              <a:off x="2127738" y="2694062"/>
              <a:ext cx="363567" cy="172914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Vývojový diagram: spojnice 23"/>
            <p:cNvSpPr/>
            <p:nvPr/>
          </p:nvSpPr>
          <p:spPr>
            <a:xfrm>
              <a:off x="5900884" y="2636912"/>
              <a:ext cx="166422" cy="1143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800" dirty="0"/>
            </a:p>
          </p:txBody>
        </p:sp>
        <p:sp>
          <p:nvSpPr>
            <p:cNvPr id="25" name="Vývojový diagram: spojnice 24"/>
            <p:cNvSpPr/>
            <p:nvPr/>
          </p:nvSpPr>
          <p:spPr>
            <a:xfrm>
              <a:off x="5081661" y="3088164"/>
              <a:ext cx="166422" cy="1143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800" dirty="0"/>
            </a:p>
          </p:txBody>
        </p:sp>
        <p:sp>
          <p:nvSpPr>
            <p:cNvPr id="26" name="Vývojový diagram: spojnice 25"/>
            <p:cNvSpPr/>
            <p:nvPr/>
          </p:nvSpPr>
          <p:spPr>
            <a:xfrm>
              <a:off x="5625769" y="3202464"/>
              <a:ext cx="166422" cy="1143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800" dirty="0"/>
            </a:p>
          </p:txBody>
        </p:sp>
        <p:sp>
          <p:nvSpPr>
            <p:cNvPr id="27" name="Vývojový diagram: spojnice 26"/>
            <p:cNvSpPr/>
            <p:nvPr/>
          </p:nvSpPr>
          <p:spPr>
            <a:xfrm>
              <a:off x="5432074" y="4034780"/>
              <a:ext cx="166422" cy="1143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800" dirty="0"/>
            </a:p>
          </p:txBody>
        </p:sp>
        <p:sp>
          <p:nvSpPr>
            <p:cNvPr id="28" name="Vývojový diagram: spojnice 27"/>
            <p:cNvSpPr/>
            <p:nvPr/>
          </p:nvSpPr>
          <p:spPr>
            <a:xfrm>
              <a:off x="5894915" y="3552614"/>
              <a:ext cx="166422" cy="1143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800" dirty="0"/>
            </a:p>
          </p:txBody>
        </p:sp>
        <p:sp>
          <p:nvSpPr>
            <p:cNvPr id="29" name="Vývojový diagram: spojnice 28"/>
            <p:cNvSpPr/>
            <p:nvPr/>
          </p:nvSpPr>
          <p:spPr>
            <a:xfrm>
              <a:off x="6500602" y="3552614"/>
              <a:ext cx="166422" cy="1143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800" dirty="0"/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1865328" y="4545454"/>
              <a:ext cx="888385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dirty="0" smtClean="0"/>
                <a:t>p</a:t>
              </a:r>
              <a:r>
                <a:rPr lang="cs-CZ" sz="2000" baseline="30000" dirty="0" smtClean="0"/>
                <a:t>+</a:t>
              </a:r>
              <a:r>
                <a:rPr lang="cs-CZ" sz="2000" dirty="0" smtClean="0"/>
                <a:t> = 7</a:t>
              </a:r>
            </a:p>
            <a:p>
              <a:r>
                <a:rPr lang="cs-CZ" sz="2000" dirty="0" smtClean="0"/>
                <a:t>e</a:t>
              </a:r>
              <a:r>
                <a:rPr lang="cs-CZ" sz="2000" baseline="30000" dirty="0" smtClean="0"/>
                <a:t>-</a:t>
              </a:r>
              <a:r>
                <a:rPr lang="cs-CZ" sz="2000" dirty="0" smtClean="0"/>
                <a:t>  = 7</a:t>
              </a:r>
              <a:endParaRPr lang="cs-CZ" sz="2000" dirty="0"/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6276007" y="4559611"/>
              <a:ext cx="888385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dirty="0" smtClean="0"/>
                <a:t>p</a:t>
              </a:r>
              <a:r>
                <a:rPr lang="cs-CZ" sz="2000" baseline="30000" dirty="0" smtClean="0"/>
                <a:t>+</a:t>
              </a:r>
              <a:r>
                <a:rPr lang="cs-CZ" sz="2000" dirty="0" smtClean="0"/>
                <a:t> = 7</a:t>
              </a:r>
            </a:p>
            <a:p>
              <a:r>
                <a:rPr lang="cs-CZ" sz="2000" dirty="0" smtClean="0"/>
                <a:t>e</a:t>
              </a:r>
              <a:r>
                <a:rPr lang="cs-CZ" sz="2000" baseline="30000" dirty="0" smtClean="0"/>
                <a:t>-</a:t>
              </a:r>
              <a:r>
                <a:rPr lang="cs-CZ" sz="2000" dirty="0" smtClean="0"/>
                <a:t>  = 6</a:t>
              </a:r>
              <a:endParaRPr lang="cs-CZ" sz="2000" dirty="0"/>
            </a:p>
          </p:txBody>
        </p:sp>
        <p:sp>
          <p:nvSpPr>
            <p:cNvPr id="34" name="Obdélník 33"/>
            <p:cNvSpPr/>
            <p:nvPr/>
          </p:nvSpPr>
          <p:spPr>
            <a:xfrm>
              <a:off x="5393302" y="4530725"/>
              <a:ext cx="869149" cy="646331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3600" baseline="-42000" dirty="0" smtClean="0">
                  <a:solidFill>
                    <a:prstClr val="black"/>
                  </a:solidFill>
                </a:rPr>
                <a:t>7</a:t>
              </a:r>
              <a:r>
                <a:rPr lang="cs-CZ" sz="3600" dirty="0" smtClean="0">
                  <a:solidFill>
                    <a:prstClr val="black"/>
                  </a:solidFill>
                </a:rPr>
                <a:t>N</a:t>
              </a:r>
              <a:r>
                <a:rPr lang="cs-CZ" sz="3600" baseline="30000" dirty="0" smtClean="0">
                  <a:solidFill>
                    <a:prstClr val="black"/>
                  </a:solidFill>
                </a:rPr>
                <a:t>+</a:t>
              </a:r>
              <a:endParaRPr lang="cs-CZ" sz="3600" baseline="30000" dirty="0">
                <a:solidFill>
                  <a:prstClr val="black"/>
                </a:solidFill>
              </a:endParaRPr>
            </a:p>
          </p:txBody>
        </p:sp>
      </p:grpSp>
      <p:sp>
        <p:nvSpPr>
          <p:cNvPr id="36" name="TextovéPole 35"/>
          <p:cNvSpPr txBox="1"/>
          <p:nvPr/>
        </p:nvSpPr>
        <p:spPr>
          <a:xfrm>
            <a:off x="403273" y="1581849"/>
            <a:ext cx="70503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- vznikají odštěpením jednoho nebo více elektronů</a:t>
            </a:r>
            <a:endParaRPr lang="cs-CZ" sz="24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692178" y="5571997"/>
            <a:ext cx="67377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kationty - mají větší počet protonů než elektronů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0299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6" grpId="0"/>
      <p:bldP spid="3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8799" y="522014"/>
            <a:ext cx="5658921" cy="63607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Kationty vznikají z atomů kovů a vodíku.</a:t>
            </a:r>
          </a:p>
          <a:p>
            <a:endParaRPr lang="cs-CZ" sz="2400" dirty="0"/>
          </a:p>
          <a:p>
            <a:r>
              <a:rPr lang="cs-CZ" sz="3200" dirty="0" err="1" smtClean="0"/>
              <a:t>Zn</a:t>
            </a:r>
            <a:r>
              <a:rPr lang="cs-CZ" sz="3200" dirty="0" smtClean="0"/>
              <a:t>                       Zn</a:t>
            </a:r>
            <a:r>
              <a:rPr lang="cs-CZ" sz="3200" baseline="30000" dirty="0" smtClean="0"/>
              <a:t>+2</a:t>
            </a:r>
          </a:p>
          <a:p>
            <a:endParaRPr lang="cs-CZ" sz="3200" dirty="0" smtClean="0"/>
          </a:p>
          <a:p>
            <a:r>
              <a:rPr lang="cs-CZ" dirty="0" smtClean="0"/>
              <a:t>Doplňte:</a:t>
            </a:r>
          </a:p>
          <a:p>
            <a:endParaRPr lang="cs-CZ" sz="3200" dirty="0"/>
          </a:p>
          <a:p>
            <a:r>
              <a:rPr lang="cs-CZ" sz="3200" dirty="0" smtClean="0"/>
              <a:t>Au			Au </a:t>
            </a:r>
            <a:r>
              <a:rPr lang="cs-CZ" sz="3200" baseline="30000" dirty="0" smtClean="0"/>
              <a:t>+3</a:t>
            </a:r>
          </a:p>
          <a:p>
            <a:endParaRPr lang="cs-CZ" sz="3200" baseline="30000" dirty="0" smtClean="0"/>
          </a:p>
          <a:p>
            <a:r>
              <a:rPr lang="cs-CZ" sz="3200" dirty="0" err="1" smtClean="0"/>
              <a:t>Sn</a:t>
            </a:r>
            <a:r>
              <a:rPr lang="cs-CZ" sz="3200" dirty="0" smtClean="0"/>
              <a:t>			</a:t>
            </a:r>
            <a:r>
              <a:rPr lang="cs-CZ" sz="3200" dirty="0" err="1" smtClean="0"/>
              <a:t>Sn</a:t>
            </a:r>
            <a:r>
              <a:rPr lang="cs-CZ" sz="3200" dirty="0" smtClean="0"/>
              <a:t> </a:t>
            </a:r>
            <a:r>
              <a:rPr lang="cs-CZ" sz="3200" baseline="30000" dirty="0" smtClean="0"/>
              <a:t>+4</a:t>
            </a:r>
          </a:p>
          <a:p>
            <a:endParaRPr lang="cs-CZ" sz="3200" baseline="30000" dirty="0" smtClean="0"/>
          </a:p>
          <a:p>
            <a:r>
              <a:rPr lang="cs-CZ" sz="3200" dirty="0" err="1" smtClean="0"/>
              <a:t>Fe</a:t>
            </a:r>
            <a:endParaRPr lang="cs-CZ" sz="3200" dirty="0" smtClean="0"/>
          </a:p>
          <a:p>
            <a:endParaRPr lang="cs-CZ" sz="3200" dirty="0" smtClean="0"/>
          </a:p>
          <a:p>
            <a:r>
              <a:rPr lang="cs-CZ" sz="3200" dirty="0"/>
              <a:t>	</a:t>
            </a:r>
            <a:r>
              <a:rPr lang="cs-CZ" sz="3200" dirty="0" smtClean="0"/>
              <a:t>		N </a:t>
            </a:r>
            <a:r>
              <a:rPr lang="cs-CZ" sz="3200" baseline="30000" dirty="0" smtClean="0"/>
              <a:t>+5</a:t>
            </a:r>
          </a:p>
          <a:p>
            <a:endParaRPr lang="cs-CZ" sz="3200" baseline="30000" dirty="0"/>
          </a:p>
          <a:p>
            <a:endParaRPr lang="cs-CZ" sz="3200" baseline="30000" dirty="0"/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1403648" y="1608319"/>
            <a:ext cx="151216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1875038" y="1196752"/>
            <a:ext cx="6335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- 2e</a:t>
            </a:r>
            <a:r>
              <a:rPr lang="cs-CZ" baseline="30000" dirty="0" smtClean="0"/>
              <a:t>-</a:t>
            </a:r>
            <a:endParaRPr lang="cs-CZ" baseline="30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131614" y="4695539"/>
            <a:ext cx="5693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-2e</a:t>
            </a:r>
            <a:r>
              <a:rPr lang="cs-CZ" baseline="30000" dirty="0" smtClean="0"/>
              <a:t>-</a:t>
            </a:r>
            <a:endParaRPr lang="cs-CZ" baseline="30000" dirty="0"/>
          </a:p>
        </p:txBody>
      </p:sp>
      <p:cxnSp>
        <p:nvCxnSpPr>
          <p:cNvPr id="17" name="Přímá spojnice se šipkou 16"/>
          <p:cNvCxnSpPr/>
          <p:nvPr/>
        </p:nvCxnSpPr>
        <p:spPr>
          <a:xfrm>
            <a:off x="1464429" y="3284984"/>
            <a:ext cx="12365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1464429" y="4077072"/>
            <a:ext cx="12365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1403648" y="5064871"/>
            <a:ext cx="1297353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1464429" y="5949280"/>
            <a:ext cx="12365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24925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41372" y="896430"/>
            <a:ext cx="20313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ANIONTY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660738"/>
            <a:ext cx="55242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- jsou to částice se  záporným nábojem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2195752"/>
            <a:ext cx="65357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- vznikají přijetím jednoho nebo více elektronů </a:t>
            </a:r>
            <a:endParaRPr lang="cs-CZ" sz="2400" dirty="0"/>
          </a:p>
        </p:txBody>
      </p:sp>
      <p:grpSp>
        <p:nvGrpSpPr>
          <p:cNvPr id="39" name="Skupina 38"/>
          <p:cNvGrpSpPr/>
          <p:nvPr/>
        </p:nvGrpSpPr>
        <p:grpSpPr>
          <a:xfrm>
            <a:off x="771430" y="2690844"/>
            <a:ext cx="6239416" cy="2860441"/>
            <a:chOff x="1194828" y="2996952"/>
            <a:chExt cx="6239416" cy="2860441"/>
          </a:xfrm>
        </p:grpSpPr>
        <p:sp>
          <p:nvSpPr>
            <p:cNvPr id="6" name="Vývojový diagram: spojnice 5"/>
            <p:cNvSpPr/>
            <p:nvPr/>
          </p:nvSpPr>
          <p:spPr>
            <a:xfrm>
              <a:off x="1514185" y="3434195"/>
              <a:ext cx="1512168" cy="1480074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accent3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Vývojový diagram: spojnice 4"/>
            <p:cNvSpPr/>
            <p:nvPr/>
          </p:nvSpPr>
          <p:spPr>
            <a:xfrm>
              <a:off x="2041669" y="3945632"/>
              <a:ext cx="457200" cy="457200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accent3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Vývojový diagram: spojnice 6"/>
            <p:cNvSpPr/>
            <p:nvPr/>
          </p:nvSpPr>
          <p:spPr>
            <a:xfrm>
              <a:off x="5238148" y="3434195"/>
              <a:ext cx="1512168" cy="1480074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accent3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Vývojový diagram: spojnice 7"/>
            <p:cNvSpPr/>
            <p:nvPr/>
          </p:nvSpPr>
          <p:spPr>
            <a:xfrm>
              <a:off x="5765632" y="3945632"/>
              <a:ext cx="457200" cy="457200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accent3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0" name="Přímá spojnice se šipkou 9"/>
            <p:cNvCxnSpPr/>
            <p:nvPr/>
          </p:nvCxnSpPr>
          <p:spPr>
            <a:xfrm>
              <a:off x="3345642" y="4174232"/>
              <a:ext cx="1514390" cy="0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Vývojový diagram: spojnice 10"/>
            <p:cNvSpPr/>
            <p:nvPr/>
          </p:nvSpPr>
          <p:spPr>
            <a:xfrm>
              <a:off x="1964723" y="4174232"/>
              <a:ext cx="114300" cy="1143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Vývojový diagram: spojnice 11"/>
            <p:cNvSpPr/>
            <p:nvPr/>
          </p:nvSpPr>
          <p:spPr>
            <a:xfrm>
              <a:off x="1860476" y="3434195"/>
              <a:ext cx="114300" cy="1143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Vývojový diagram: spojnice 12"/>
            <p:cNvSpPr/>
            <p:nvPr/>
          </p:nvSpPr>
          <p:spPr>
            <a:xfrm>
              <a:off x="2441719" y="4117082"/>
              <a:ext cx="114300" cy="1143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Vývojový diagram: spojnice 13"/>
            <p:cNvSpPr/>
            <p:nvPr/>
          </p:nvSpPr>
          <p:spPr>
            <a:xfrm>
              <a:off x="1457035" y="4002782"/>
              <a:ext cx="114300" cy="1143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Vývojový diagram: spojnice 14"/>
            <p:cNvSpPr/>
            <p:nvPr/>
          </p:nvSpPr>
          <p:spPr>
            <a:xfrm>
              <a:off x="2654911" y="3548495"/>
              <a:ext cx="114300" cy="1143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Vývojový diagram: spojnice 15"/>
            <p:cNvSpPr/>
            <p:nvPr/>
          </p:nvSpPr>
          <p:spPr>
            <a:xfrm>
              <a:off x="1733402" y="4653136"/>
              <a:ext cx="114300" cy="1143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Vývojový diagram: spojnice 16"/>
            <p:cNvSpPr/>
            <p:nvPr/>
          </p:nvSpPr>
          <p:spPr>
            <a:xfrm>
              <a:off x="2590504" y="4799969"/>
              <a:ext cx="114300" cy="1143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Vývojový diagram: spojnice 17"/>
            <p:cNvSpPr/>
            <p:nvPr/>
          </p:nvSpPr>
          <p:spPr>
            <a:xfrm>
              <a:off x="2946937" y="4174232"/>
              <a:ext cx="114300" cy="1143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Vývojový diagram: spojnice 18"/>
            <p:cNvSpPr/>
            <p:nvPr/>
          </p:nvSpPr>
          <p:spPr>
            <a:xfrm>
              <a:off x="5708482" y="4059701"/>
              <a:ext cx="114300" cy="1143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Vývojový diagram: spojnice 19"/>
            <p:cNvSpPr/>
            <p:nvPr/>
          </p:nvSpPr>
          <p:spPr>
            <a:xfrm>
              <a:off x="6165682" y="4209380"/>
              <a:ext cx="114300" cy="1143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Vývojový diagram: spojnice 20"/>
            <p:cNvSpPr/>
            <p:nvPr/>
          </p:nvSpPr>
          <p:spPr>
            <a:xfrm>
              <a:off x="5245257" y="3816587"/>
              <a:ext cx="114300" cy="1143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Vývojový diagram: spojnice 21"/>
            <p:cNvSpPr/>
            <p:nvPr/>
          </p:nvSpPr>
          <p:spPr>
            <a:xfrm>
              <a:off x="5238148" y="4402832"/>
              <a:ext cx="114300" cy="1143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Vývojový diagram: spojnice 22"/>
            <p:cNvSpPr/>
            <p:nvPr/>
          </p:nvSpPr>
          <p:spPr>
            <a:xfrm>
              <a:off x="5658293" y="3448479"/>
              <a:ext cx="114300" cy="1143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Vývojový diagram: spojnice 23"/>
            <p:cNvSpPr/>
            <p:nvPr/>
          </p:nvSpPr>
          <p:spPr>
            <a:xfrm>
              <a:off x="6222832" y="3434195"/>
              <a:ext cx="114300" cy="1143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Vývojový diagram: spojnice 24"/>
            <p:cNvSpPr/>
            <p:nvPr/>
          </p:nvSpPr>
          <p:spPr>
            <a:xfrm>
              <a:off x="5765632" y="4857119"/>
              <a:ext cx="114300" cy="1143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Vývojový diagram: spojnice 25"/>
            <p:cNvSpPr/>
            <p:nvPr/>
          </p:nvSpPr>
          <p:spPr>
            <a:xfrm>
              <a:off x="6636016" y="3759437"/>
              <a:ext cx="114300" cy="1143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Vývojový diagram: spojnice 26"/>
            <p:cNvSpPr/>
            <p:nvPr/>
          </p:nvSpPr>
          <p:spPr>
            <a:xfrm>
              <a:off x="6636016" y="4385270"/>
              <a:ext cx="114300" cy="1143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Vývojový diagram: spojnice 27"/>
            <p:cNvSpPr/>
            <p:nvPr/>
          </p:nvSpPr>
          <p:spPr>
            <a:xfrm>
              <a:off x="6343186" y="4742819"/>
              <a:ext cx="114300" cy="1143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1" name="Přímá spojnice se šipkou 30"/>
            <p:cNvCxnSpPr/>
            <p:nvPr/>
          </p:nvCxnSpPr>
          <p:spPr>
            <a:xfrm flipH="1">
              <a:off x="6876256" y="3448479"/>
              <a:ext cx="557988" cy="228600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Přímá spojnice se šipkou 32"/>
            <p:cNvCxnSpPr/>
            <p:nvPr/>
          </p:nvCxnSpPr>
          <p:spPr>
            <a:xfrm flipH="1">
              <a:off x="6457486" y="2996952"/>
              <a:ext cx="178530" cy="360040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4" name="TextovéPole 33"/>
            <p:cNvSpPr txBox="1"/>
            <p:nvPr/>
          </p:nvSpPr>
          <p:spPr>
            <a:xfrm>
              <a:off x="3727489" y="3837794"/>
              <a:ext cx="62709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+2e</a:t>
              </a:r>
              <a:r>
                <a:rPr lang="cs-CZ" baseline="30000" dirty="0" smtClean="0"/>
                <a:t>-</a:t>
              </a:r>
              <a:endParaRPr lang="cs-CZ" baseline="30000" dirty="0"/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1194828" y="5144340"/>
              <a:ext cx="1082645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aseline="-25000" dirty="0" smtClean="0"/>
                <a:t>8</a:t>
              </a:r>
              <a:r>
                <a:rPr lang="cs-CZ" sz="3600" dirty="0" smtClean="0"/>
                <a:t>O</a:t>
              </a:r>
              <a:endParaRPr lang="cs-CZ" sz="3600" dirty="0"/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2137968" y="5149507"/>
              <a:ext cx="888385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dirty="0" smtClean="0"/>
                <a:t>p</a:t>
              </a:r>
              <a:r>
                <a:rPr lang="cs-CZ" sz="2000" baseline="30000" dirty="0" smtClean="0"/>
                <a:t>+</a:t>
              </a:r>
              <a:r>
                <a:rPr lang="cs-CZ" sz="2000" dirty="0" smtClean="0"/>
                <a:t> = 8</a:t>
              </a:r>
            </a:p>
            <a:p>
              <a:r>
                <a:rPr lang="cs-CZ" sz="2000" dirty="0" smtClean="0"/>
                <a:t>e</a:t>
              </a:r>
              <a:r>
                <a:rPr lang="cs-CZ" sz="2000" baseline="30000" dirty="0" smtClean="0"/>
                <a:t>-</a:t>
              </a:r>
              <a:r>
                <a:rPr lang="cs-CZ" sz="2000" dirty="0" smtClean="0"/>
                <a:t>  = 8</a:t>
              </a:r>
              <a:endParaRPr lang="cs-CZ" sz="2000" dirty="0"/>
            </a:p>
          </p:txBody>
        </p:sp>
        <p:sp>
          <p:nvSpPr>
            <p:cNvPr id="37" name="Obdélník 36"/>
            <p:cNvSpPr/>
            <p:nvPr/>
          </p:nvSpPr>
          <p:spPr>
            <a:xfrm>
              <a:off x="5606503" y="5100745"/>
              <a:ext cx="715260" cy="646331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3600" baseline="-25000" dirty="0"/>
                <a:t>8</a:t>
              </a:r>
              <a:r>
                <a:rPr lang="cs-CZ" sz="3600" dirty="0"/>
                <a:t>O</a:t>
              </a:r>
            </a:p>
          </p:txBody>
        </p:sp>
      </p:grpSp>
      <p:sp>
        <p:nvSpPr>
          <p:cNvPr id="38" name="Obdélník 37"/>
          <p:cNvSpPr/>
          <p:nvPr/>
        </p:nvSpPr>
        <p:spPr>
          <a:xfrm>
            <a:off x="6359781" y="5069968"/>
            <a:ext cx="4572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dirty="0"/>
              <a:t>p</a:t>
            </a:r>
            <a:r>
              <a:rPr lang="cs-CZ" sz="2000" baseline="30000" dirty="0"/>
              <a:t>+</a:t>
            </a:r>
            <a:r>
              <a:rPr lang="cs-CZ" sz="2000" dirty="0"/>
              <a:t> = 8</a:t>
            </a:r>
          </a:p>
          <a:p>
            <a:r>
              <a:rPr lang="cs-CZ" sz="2000" dirty="0"/>
              <a:t>e</a:t>
            </a:r>
            <a:r>
              <a:rPr lang="cs-CZ" sz="2000" baseline="30000" dirty="0"/>
              <a:t>-</a:t>
            </a:r>
            <a:r>
              <a:rPr lang="cs-CZ" sz="2000" dirty="0"/>
              <a:t>  = </a:t>
            </a:r>
            <a:r>
              <a:rPr lang="cs-CZ" sz="2000" dirty="0" smtClean="0"/>
              <a:t>10</a:t>
            </a:r>
            <a:endParaRPr lang="cs-CZ" sz="20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690997" y="6093296"/>
            <a:ext cx="66704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anionty - mají větší počet elektronů než protonů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0919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1484784"/>
            <a:ext cx="3586238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O                     O</a:t>
            </a:r>
            <a:r>
              <a:rPr lang="cs-CZ" sz="3200" baseline="30000" dirty="0" smtClean="0"/>
              <a:t>-2</a:t>
            </a:r>
          </a:p>
          <a:p>
            <a:endParaRPr lang="cs-CZ" sz="3200" dirty="0"/>
          </a:p>
          <a:p>
            <a:r>
              <a:rPr lang="cs-CZ" sz="3200" dirty="0" smtClean="0"/>
              <a:t>doplňte:</a:t>
            </a:r>
          </a:p>
          <a:p>
            <a:endParaRPr lang="cs-CZ" sz="3200" dirty="0"/>
          </a:p>
          <a:p>
            <a:r>
              <a:rPr lang="cs-CZ" sz="3200" dirty="0" smtClean="0"/>
              <a:t>Cl			Cl</a:t>
            </a:r>
            <a:r>
              <a:rPr lang="cs-CZ" sz="3200" baseline="30000" dirty="0" smtClean="0"/>
              <a:t>-1</a:t>
            </a:r>
          </a:p>
          <a:p>
            <a:endParaRPr lang="cs-CZ" sz="3200" dirty="0"/>
          </a:p>
          <a:p>
            <a:r>
              <a:rPr lang="cs-CZ" sz="3200" dirty="0" smtClean="0"/>
              <a:t>S			</a:t>
            </a:r>
            <a:endParaRPr lang="cs-CZ" sz="3200" dirty="0"/>
          </a:p>
          <a:p>
            <a:endParaRPr lang="cs-CZ" sz="3200" dirty="0" smtClean="0"/>
          </a:p>
          <a:p>
            <a:r>
              <a:rPr lang="cs-CZ" sz="3200" dirty="0"/>
              <a:t>	</a:t>
            </a:r>
            <a:r>
              <a:rPr lang="cs-CZ" sz="3200" dirty="0" smtClean="0"/>
              <a:t>		I</a:t>
            </a:r>
            <a:r>
              <a:rPr lang="cs-CZ" sz="3200" baseline="30000" dirty="0" smtClean="0"/>
              <a:t>-1</a:t>
            </a:r>
            <a:endParaRPr lang="cs-CZ" sz="3200" baseline="30000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1331640" y="1772816"/>
            <a:ext cx="1584176" cy="0"/>
          </a:xfrm>
          <a:prstGeom prst="straightConnector1">
            <a:avLst/>
          </a:prstGeom>
          <a:ln>
            <a:solidFill>
              <a:schemeClr val="accent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>
            <a:off x="1468575" y="5733256"/>
            <a:ext cx="1584176" cy="0"/>
          </a:xfrm>
          <a:prstGeom prst="straightConnector1">
            <a:avLst/>
          </a:prstGeom>
          <a:ln>
            <a:solidFill>
              <a:schemeClr val="accent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1331640" y="3746941"/>
            <a:ext cx="1584176" cy="0"/>
          </a:xfrm>
          <a:prstGeom prst="straightConnector1">
            <a:avLst/>
          </a:prstGeom>
          <a:ln>
            <a:solidFill>
              <a:schemeClr val="accent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1329025" y="4653136"/>
            <a:ext cx="1584176" cy="0"/>
          </a:xfrm>
          <a:prstGeom prst="straightConnector1">
            <a:avLst/>
          </a:prstGeom>
          <a:ln>
            <a:solidFill>
              <a:schemeClr val="accent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1810180" y="1259468"/>
            <a:ext cx="6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+2e</a:t>
            </a:r>
            <a:r>
              <a:rPr lang="cs-CZ" baseline="30000" dirty="0" smtClean="0"/>
              <a:t>-</a:t>
            </a:r>
            <a:endParaRPr lang="cs-CZ" baseline="30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843581" y="5229200"/>
            <a:ext cx="4988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+e</a:t>
            </a:r>
            <a:r>
              <a:rPr lang="cs-CZ" baseline="30000" dirty="0" smtClean="0"/>
              <a:t>-</a:t>
            </a:r>
            <a:endParaRPr lang="cs-CZ" baseline="30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79460" y="4283804"/>
            <a:ext cx="6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+2e</a:t>
            </a:r>
            <a:r>
              <a:rPr lang="cs-CZ" baseline="30000" dirty="0" smtClean="0"/>
              <a:t>-</a:t>
            </a:r>
            <a:endParaRPr lang="cs-CZ" baseline="30000" dirty="0"/>
          </a:p>
        </p:txBody>
      </p:sp>
      <p:pic>
        <p:nvPicPr>
          <p:cNvPr id="1026" name="Picture 2" descr="C:\Users\005\AppData\Local\Microsoft\Windows\Temporary Internet Files\Content.IE5\ROVTGKWT\MP90040247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627298"/>
            <a:ext cx="4215484" cy="4215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8085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340768"/>
            <a:ext cx="48291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IONTOVÉ SLOUČENINY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2158837"/>
            <a:ext cx="9217588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400" dirty="0" smtClean="0"/>
              <a:t>sloučeniny, ve kterých jsou částice poutány iontovou vazbou</a:t>
            </a:r>
          </a:p>
          <a:p>
            <a:endParaRPr lang="cs-CZ" sz="2400" dirty="0" smtClean="0"/>
          </a:p>
          <a:p>
            <a:r>
              <a:rPr lang="cs-CZ" sz="2400" dirty="0" smtClean="0"/>
              <a:t>    ( vazba silně polární, s rozdílem elektronegativit větším než 1,7)</a:t>
            </a:r>
          </a:p>
          <a:p>
            <a:endParaRPr lang="cs-CZ" sz="2400" dirty="0" smtClean="0"/>
          </a:p>
          <a:p>
            <a:r>
              <a:rPr lang="cs-CZ" sz="2400" dirty="0" smtClean="0"/>
              <a:t>- kationty a anionty jsou k sobě poutány </a:t>
            </a:r>
            <a:r>
              <a:rPr lang="cs-CZ" sz="2400" u="sng" dirty="0" smtClean="0"/>
              <a:t>velkými silami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4509120"/>
            <a:ext cx="25074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/>
              <a:t>Li</a:t>
            </a:r>
            <a:r>
              <a:rPr lang="cs-CZ" sz="2800" b="1" dirty="0"/>
              <a:t> + F → </a:t>
            </a:r>
            <a:r>
              <a:rPr lang="cs-CZ" sz="2800" b="1" dirty="0" err="1"/>
              <a:t>Li</a:t>
            </a:r>
            <a:r>
              <a:rPr lang="cs-CZ" sz="2800" b="1" baseline="30000" dirty="0" err="1"/>
              <a:t>+</a:t>
            </a:r>
            <a:r>
              <a:rPr lang="cs-CZ" sz="2800" b="1" dirty="0" err="1"/>
              <a:t>F</a:t>
            </a:r>
            <a:r>
              <a:rPr lang="cs-CZ" sz="2800" b="1" baseline="30000" dirty="0"/>
              <a:t>−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369776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66279209"/>
              </p:ext>
            </p:extLst>
          </p:nvPr>
        </p:nvGraphicFramePr>
        <p:xfrm>
          <a:off x="1331640" y="1397000"/>
          <a:ext cx="6288360" cy="4192242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1572090"/>
                <a:gridCol w="1572090"/>
                <a:gridCol w="1572090"/>
                <a:gridCol w="1572090"/>
              </a:tblGrid>
              <a:tr h="69870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počet protonů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počet </a:t>
                      </a:r>
                    </a:p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elektronů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náboj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698707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Na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698707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Pb</a:t>
                      </a:r>
                      <a:r>
                        <a:rPr lang="cs-CZ" sz="3200" b="1" baseline="30000" dirty="0" smtClean="0">
                          <a:solidFill>
                            <a:schemeClr val="tx1"/>
                          </a:solidFill>
                        </a:rPr>
                        <a:t>+2</a:t>
                      </a:r>
                      <a:endParaRPr lang="cs-CZ" sz="3200" b="1" baseline="30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698707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r>
                        <a:rPr lang="cs-CZ" sz="3200" b="1" baseline="30000" dirty="0" smtClean="0">
                          <a:solidFill>
                            <a:schemeClr val="tx1"/>
                          </a:solidFill>
                        </a:rPr>
                        <a:t>-6</a:t>
                      </a:r>
                      <a:endParaRPr lang="cs-CZ" sz="3200" b="1" baseline="30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698707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Mg</a:t>
                      </a:r>
                      <a:r>
                        <a:rPr lang="cs-CZ" sz="3200" b="1" baseline="30000" dirty="0" smtClean="0">
                          <a:solidFill>
                            <a:schemeClr val="tx1"/>
                          </a:solidFill>
                        </a:rPr>
                        <a:t>+2</a:t>
                      </a:r>
                      <a:endParaRPr lang="cs-CZ" sz="3200" b="1" baseline="30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698707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Br</a:t>
                      </a:r>
                      <a:r>
                        <a:rPr lang="cs-CZ" sz="3200" b="1" baseline="30000" dirty="0" smtClean="0">
                          <a:solidFill>
                            <a:schemeClr val="tx1"/>
                          </a:solidFill>
                        </a:rPr>
                        <a:t>-1</a:t>
                      </a:r>
                      <a:endParaRPr lang="cs-CZ" sz="3200" b="1" baseline="30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10635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47503626"/>
              </p:ext>
            </p:extLst>
          </p:nvPr>
        </p:nvGraphicFramePr>
        <p:xfrm>
          <a:off x="1331640" y="1397000"/>
          <a:ext cx="6288360" cy="4192242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1572090"/>
                <a:gridCol w="1572090"/>
                <a:gridCol w="1572090"/>
                <a:gridCol w="1572090"/>
              </a:tblGrid>
              <a:tr h="69870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počet protonů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počet </a:t>
                      </a:r>
                    </a:p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elektronů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náboj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698707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Na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11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11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neutrální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698707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Pb</a:t>
                      </a:r>
                      <a:r>
                        <a:rPr lang="cs-CZ" sz="3200" b="1" baseline="30000" dirty="0" smtClean="0">
                          <a:solidFill>
                            <a:schemeClr val="tx1"/>
                          </a:solidFill>
                        </a:rPr>
                        <a:t>+2</a:t>
                      </a:r>
                      <a:endParaRPr lang="cs-CZ" sz="3200" b="1" baseline="30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82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80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kladný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698707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r>
                        <a:rPr lang="cs-CZ" sz="3200" b="1" baseline="30000" dirty="0" smtClean="0">
                          <a:solidFill>
                            <a:schemeClr val="tx1"/>
                          </a:solidFill>
                        </a:rPr>
                        <a:t>-6</a:t>
                      </a:r>
                      <a:endParaRPr lang="cs-CZ" sz="3200" b="1" baseline="30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16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22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záporný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698707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Mg</a:t>
                      </a:r>
                      <a:r>
                        <a:rPr lang="cs-CZ" sz="3200" b="1" baseline="30000" dirty="0" smtClean="0">
                          <a:solidFill>
                            <a:schemeClr val="tx1"/>
                          </a:solidFill>
                        </a:rPr>
                        <a:t>+2</a:t>
                      </a:r>
                      <a:endParaRPr lang="cs-CZ" sz="3200" b="1" baseline="30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12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10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kladný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698707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Br</a:t>
                      </a:r>
                      <a:r>
                        <a:rPr lang="cs-CZ" sz="3200" b="1" baseline="30000" dirty="0" smtClean="0">
                          <a:solidFill>
                            <a:schemeClr val="tx1"/>
                          </a:solidFill>
                        </a:rPr>
                        <a:t>-1</a:t>
                      </a:r>
                      <a:endParaRPr lang="cs-CZ" sz="3200" b="1" baseline="30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35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36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záporný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63161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124744"/>
            <a:ext cx="4373954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  <a:p>
            <a:r>
              <a:rPr lang="cs-CZ" dirty="0" smtClean="0"/>
              <a:t>Použité </a:t>
            </a:r>
            <a:r>
              <a:rPr lang="cs-CZ" smtClean="0"/>
              <a:t>obrázky:  galerie </a:t>
            </a:r>
            <a:r>
              <a:rPr lang="cs-CZ" dirty="0"/>
              <a:t>Microsoft </a:t>
            </a:r>
            <a:r>
              <a:rPr lang="cs-CZ" dirty="0" smtClean="0"/>
              <a:t>Office</a:t>
            </a:r>
          </a:p>
          <a:p>
            <a:endParaRPr lang="cs-CZ" dirty="0"/>
          </a:p>
          <a:p>
            <a:r>
              <a:rPr lang="cs-CZ" dirty="0" smtClean="0"/>
              <a:t>Vlastní práce autorky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487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301</TotalTime>
  <Words>222</Words>
  <Application>Microsoft Office PowerPoint</Application>
  <PresentationFormat>Předvádění na obrazovce (4:3)</PresentationFormat>
  <Paragraphs>109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Přehlednost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005</dc:creator>
  <cp:lastModifiedBy>005</cp:lastModifiedBy>
  <cp:revision>17</cp:revision>
  <dcterms:created xsi:type="dcterms:W3CDTF">2012-12-11T12:16:47Z</dcterms:created>
  <dcterms:modified xsi:type="dcterms:W3CDTF">2013-03-20T10:18:56Z</dcterms:modified>
</cp:coreProperties>
</file>