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  <p:sldMasterId id="2147483960" r:id="rId2"/>
  </p:sldMasterIdLst>
  <p:sldIdLst>
    <p:sldId id="266" r:id="rId3"/>
    <p:sldId id="257" r:id="rId4"/>
    <p:sldId id="256" r:id="rId5"/>
    <p:sldId id="258" r:id="rId6"/>
    <p:sldId id="259" r:id="rId7"/>
    <p:sldId id="260" r:id="rId8"/>
    <p:sldId id="262" r:id="rId9"/>
    <p:sldId id="263" r:id="rId10"/>
    <p:sldId id="264" r:id="rId11"/>
    <p:sldId id="261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3333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12530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4080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64718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53248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35690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812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6396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5324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07525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49440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37485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21136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88804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50631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455370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7579592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47566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011918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566594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916436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131673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96098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439885-10EF-4AD3-A035-1D0AB8D27A13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5016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8636EF3-F8E9-4062-94AB-C8B8C1C5E89C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D08DC58-7782-462D-9018-0E0A5ABD5281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2969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VY_52_INOVACE_32_ </a:t>
            </a:r>
            <a:r>
              <a:rPr lang="cs-CZ" sz="1800" b="1" dirty="0"/>
              <a:t>Oběhová </a:t>
            </a:r>
            <a:r>
              <a:rPr lang="cs-CZ" sz="1800" b="1" dirty="0" smtClean="0"/>
              <a:t>soustava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/>
              <a:t>Oběhová </a:t>
            </a:r>
            <a:r>
              <a:rPr lang="cs-CZ" sz="1800" b="1" dirty="0" smtClean="0"/>
              <a:t>soustava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</a:t>
            </a:r>
            <a:r>
              <a:rPr lang="cs-CZ" sz="18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Olexa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/>
              <a:t>Oběhová soustava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909655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764704"/>
            <a:ext cx="6512511" cy="1143000"/>
          </a:xfrm>
        </p:spPr>
        <p:txBody>
          <a:bodyPr>
            <a:normAutofit/>
          </a:bodyPr>
          <a:lstStyle/>
          <a:p>
            <a:r>
              <a:rPr lang="cs-CZ" sz="1800" b="1" dirty="0">
                <a:effectLst/>
              </a:rPr>
              <a:t>Mgr. Jiří Olexa,  </a:t>
            </a:r>
            <a:r>
              <a:rPr lang="cs-CZ" sz="1800" b="1" dirty="0" smtClean="0"/>
              <a:t>20.února</a:t>
            </a:r>
            <a:r>
              <a:rPr lang="cs-CZ" sz="1800" b="1" dirty="0" smtClean="0">
                <a:effectLst/>
              </a:rPr>
              <a:t> 2013, </a:t>
            </a:r>
            <a:r>
              <a:rPr lang="cs-CZ" sz="1800" b="1" dirty="0">
                <a:effectLst/>
              </a:rPr>
              <a:t>8.ročník,  V/2 </a:t>
            </a:r>
            <a:r>
              <a:rPr lang="cs-CZ" sz="1800" b="1" dirty="0" smtClean="0">
                <a:effectLst/>
              </a:rPr>
              <a:t>II32, </a:t>
            </a:r>
            <a:r>
              <a:rPr lang="cs-CZ" sz="1800" b="1" dirty="0">
                <a:effectLst/>
              </a:rPr>
              <a:t>Přírodopis, </a:t>
            </a:r>
            <a:r>
              <a:rPr lang="cs-CZ" sz="1800" b="1" dirty="0" smtClean="0">
                <a:effectLst/>
              </a:rPr>
              <a:t>Oběhová soustava</a:t>
            </a:r>
            <a:endParaRPr lang="cs-CZ" sz="1800" b="1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7236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463383" cy="1793167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Opakování: </a:t>
            </a:r>
            <a:br>
              <a:rPr lang="cs-CZ" dirty="0" smtClean="0"/>
            </a:br>
            <a:r>
              <a:rPr lang="cs-CZ" dirty="0" smtClean="0"/>
              <a:t>oběhová soustava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1306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66874"/>
            <a:ext cx="7920880" cy="2423346"/>
          </a:xfrm>
        </p:spPr>
        <p:txBody>
          <a:bodyPr/>
          <a:lstStyle/>
          <a:p>
            <a:pPr algn="l"/>
            <a:r>
              <a:rPr lang="cs-CZ" sz="3200" dirty="0" smtClean="0"/>
              <a:t>Doplň k jednotlivým větám odpověď </a:t>
            </a:r>
            <a:r>
              <a:rPr lang="cs-CZ" sz="3200" dirty="0" smtClean="0"/>
              <a:t>ANO, </a:t>
            </a:r>
            <a:r>
              <a:rPr lang="cs-CZ" sz="3200" dirty="0" smtClean="0"/>
              <a:t>pokud je </a:t>
            </a:r>
            <a:r>
              <a:rPr lang="cs-CZ" sz="3200" dirty="0" smtClean="0"/>
              <a:t>pravdivá, </a:t>
            </a:r>
            <a:r>
              <a:rPr lang="cs-CZ" sz="3200" dirty="0" smtClean="0"/>
              <a:t>nebo </a:t>
            </a:r>
            <a:r>
              <a:rPr lang="cs-CZ" sz="3200" dirty="0" smtClean="0"/>
              <a:t>NE, </a:t>
            </a:r>
            <a:r>
              <a:rPr lang="cs-CZ" sz="3200" dirty="0" smtClean="0"/>
              <a:t>pokud je nepravdivá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2574187"/>
            <a:ext cx="6552728" cy="3744416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rgbClr val="0070C0"/>
                </a:solidFill>
              </a:rPr>
              <a:t>Krevní oběh člověka je uzavřený (krev je uzavřena v cévách </a:t>
            </a:r>
            <a:r>
              <a:rPr lang="cs-CZ" dirty="0" smtClean="0">
                <a:solidFill>
                  <a:srgbClr val="0070C0"/>
                </a:solidFill>
              </a:rPr>
              <a:t>               a </a:t>
            </a:r>
            <a:r>
              <a:rPr lang="cs-CZ" dirty="0" smtClean="0">
                <a:solidFill>
                  <a:srgbClr val="0070C0"/>
                </a:solidFill>
              </a:rPr>
              <a:t>srdci).</a:t>
            </a:r>
          </a:p>
          <a:p>
            <a:pPr algn="l"/>
            <a:endParaRPr lang="cs-CZ" dirty="0" smtClean="0">
              <a:solidFill>
                <a:srgbClr val="0070C0"/>
              </a:solidFill>
              <a:latin typeface="Arial Black" pitchFamily="34" charset="0"/>
            </a:endParaRPr>
          </a:p>
          <a:p>
            <a:pPr algn="l"/>
            <a:r>
              <a:rPr lang="cs-CZ" dirty="0" smtClean="0">
                <a:solidFill>
                  <a:srgbClr val="0070C0"/>
                </a:solidFill>
              </a:rPr>
              <a:t>Krevní destičky jsou úlomky velkých buněk z kostní dřeně.</a:t>
            </a:r>
          </a:p>
          <a:p>
            <a:pPr algn="l"/>
            <a:endParaRPr lang="cs-CZ" dirty="0" smtClean="0">
              <a:solidFill>
                <a:srgbClr val="0070C0"/>
              </a:solidFill>
            </a:endParaRPr>
          </a:p>
          <a:p>
            <a:pPr algn="l"/>
            <a:r>
              <a:rPr lang="cs-CZ" dirty="0" smtClean="0">
                <a:solidFill>
                  <a:srgbClr val="0070C0"/>
                </a:solidFill>
              </a:rPr>
              <a:t>Krev odvádí ze svalu odpadní látky, především kyselinu sírovou.</a:t>
            </a:r>
          </a:p>
          <a:p>
            <a:pPr algn="l"/>
            <a:endParaRPr lang="cs-CZ" dirty="0" smtClean="0">
              <a:solidFill>
                <a:srgbClr val="0070C0"/>
              </a:solidFill>
            </a:endParaRPr>
          </a:p>
          <a:p>
            <a:pPr algn="l"/>
            <a:r>
              <a:rPr lang="cs-CZ" dirty="0" smtClean="0">
                <a:solidFill>
                  <a:srgbClr val="0070C0"/>
                </a:solidFill>
              </a:rPr>
              <a:t>V těle se nikdy nemísí krev okysličená s odkysličenou.</a:t>
            </a:r>
          </a:p>
          <a:p>
            <a:pPr algn="l"/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7452320" y="285293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452320" y="385175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96336" y="464384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52320" y="558924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00723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43608" y="1168291"/>
            <a:ext cx="648072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Krevní plazma je červená tekutina, neobsahuje žádnou vodu.</a:t>
            </a:r>
          </a:p>
          <a:p>
            <a:endParaRPr lang="cs-CZ" sz="2000" dirty="0" smtClean="0">
              <a:solidFill>
                <a:srgbClr val="0070C0"/>
              </a:solidFill>
            </a:endParaRPr>
          </a:p>
          <a:p>
            <a:r>
              <a:rPr lang="cs-CZ" sz="2000" dirty="0" smtClean="0">
                <a:solidFill>
                  <a:srgbClr val="0070C0"/>
                </a:solidFill>
              </a:rPr>
              <a:t>Krev má funkci termoregulační – udržuje stálou teplotu těla.</a:t>
            </a:r>
          </a:p>
          <a:p>
            <a:endParaRPr lang="cs-CZ" sz="2000" dirty="0" smtClean="0">
              <a:solidFill>
                <a:srgbClr val="0070C0"/>
              </a:solidFill>
            </a:endParaRPr>
          </a:p>
          <a:p>
            <a:r>
              <a:rPr lang="cs-CZ" sz="2000" dirty="0" smtClean="0">
                <a:solidFill>
                  <a:srgbClr val="0070C0"/>
                </a:solidFill>
              </a:rPr>
              <a:t>Rozlišujeme 4 krevní skupiny: Rh1, Rh2, Rh3, Rh4.</a:t>
            </a:r>
          </a:p>
          <a:p>
            <a:endParaRPr lang="cs-CZ" sz="2000" dirty="0" smtClean="0">
              <a:solidFill>
                <a:srgbClr val="0070C0"/>
              </a:solidFill>
            </a:endParaRPr>
          </a:p>
          <a:p>
            <a:r>
              <a:rPr lang="cs-CZ" sz="2000" dirty="0" smtClean="0">
                <a:solidFill>
                  <a:srgbClr val="0070C0"/>
                </a:solidFill>
              </a:rPr>
              <a:t>Velikost srdce zhruba odpovídá velikosti lebky.</a:t>
            </a:r>
          </a:p>
          <a:p>
            <a:endParaRPr lang="cs-CZ" sz="2000" dirty="0" smtClean="0">
              <a:solidFill>
                <a:srgbClr val="0070C0"/>
              </a:solidFill>
            </a:endParaRPr>
          </a:p>
          <a:p>
            <a:r>
              <a:rPr lang="cs-CZ" sz="2000" dirty="0" smtClean="0">
                <a:solidFill>
                  <a:srgbClr val="0070C0"/>
                </a:solidFill>
              </a:rPr>
              <a:t>Oběhová soustava je tvořena srdcem, cévami a krví.</a:t>
            </a:r>
          </a:p>
          <a:p>
            <a:endParaRPr lang="cs-CZ" sz="2000" dirty="0">
              <a:solidFill>
                <a:srgbClr val="0070C0"/>
              </a:solidFill>
            </a:endParaRPr>
          </a:p>
          <a:p>
            <a:r>
              <a:rPr lang="cs-CZ" sz="2000" dirty="0" smtClean="0">
                <a:solidFill>
                  <a:srgbClr val="0070C0"/>
                </a:solidFill>
              </a:rPr>
              <a:t>Autotransfúze je doplnění krve vlastní, dříve odebranou krví.</a:t>
            </a:r>
            <a:endParaRPr lang="cs-CZ" sz="2000" dirty="0">
              <a:solidFill>
                <a:srgbClr val="0070C0"/>
              </a:solidFill>
            </a:endParaRPr>
          </a:p>
          <a:p>
            <a:endParaRPr lang="cs-CZ" sz="2000" dirty="0" smtClean="0">
              <a:solidFill>
                <a:srgbClr val="0070C0"/>
              </a:solidFill>
            </a:endParaRPr>
          </a:p>
          <a:p>
            <a:r>
              <a:rPr lang="cs-CZ" sz="2000" dirty="0" smtClean="0">
                <a:solidFill>
                  <a:srgbClr val="0070C0"/>
                </a:solidFill>
              </a:rPr>
              <a:t>Leukémie je nemoc krve, kdy nedochází ke srážení krve při poranění.</a:t>
            </a:r>
          </a:p>
          <a:p>
            <a:endParaRPr lang="cs-CZ" sz="2000" dirty="0">
              <a:solidFill>
                <a:srgbClr val="0070C0"/>
              </a:solidFill>
            </a:endParaRPr>
          </a:p>
          <a:p>
            <a:r>
              <a:rPr lang="cs-CZ" sz="2000" dirty="0" smtClean="0">
                <a:solidFill>
                  <a:srgbClr val="0070C0"/>
                </a:solidFill>
              </a:rPr>
              <a:t>Mezi komorami srdce a tepnami odvádějícími z nich krev jsou poloměsíčité chlopně.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456187" y="125946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52320" y="184482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52320" y="242088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452320" y="306896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452320" y="371703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452320" y="429309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452320" y="501317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452320" y="586798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8241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7920880" cy="792088"/>
          </a:xfrm>
        </p:spPr>
        <p:txBody>
          <a:bodyPr/>
          <a:lstStyle/>
          <a:p>
            <a:pPr algn="l"/>
            <a:r>
              <a:rPr lang="cs-CZ" sz="3200" dirty="0" smtClean="0"/>
              <a:t>Doplň chybějící slova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1484784"/>
            <a:ext cx="7704856" cy="4680520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rgbClr val="002060"/>
                </a:solidFill>
              </a:rPr>
              <a:t>K tělním tekutinám patří např. </a:t>
            </a:r>
            <a:r>
              <a:rPr lang="cs-CZ" u="sng" dirty="0" smtClean="0">
                <a:solidFill>
                  <a:srgbClr val="002060"/>
                </a:solidFill>
              </a:rPr>
              <a:t>          </a:t>
            </a:r>
            <a:r>
              <a:rPr lang="cs-CZ" u="sng" dirty="0" smtClean="0">
                <a:solidFill>
                  <a:srgbClr val="002060"/>
                </a:solidFill>
              </a:rPr>
              <a:t>,                           </a:t>
            </a:r>
            <a:r>
              <a:rPr lang="cs-CZ" u="sng" dirty="0" smtClean="0">
                <a:solidFill>
                  <a:srgbClr val="002060"/>
                </a:solidFill>
              </a:rPr>
              <a:t>			 </a:t>
            </a:r>
            <a:r>
              <a:rPr lang="cs-CZ" dirty="0" smtClean="0">
                <a:solidFill>
                  <a:srgbClr val="002060"/>
                </a:solidFill>
              </a:rPr>
              <a:t> .</a:t>
            </a:r>
            <a:endParaRPr lang="cs-CZ" sz="1000" dirty="0" smtClean="0">
              <a:solidFill>
                <a:srgbClr val="002060"/>
              </a:solidFill>
              <a:latin typeface="Arial Black" pitchFamily="34" charset="0"/>
            </a:endParaRPr>
          </a:p>
          <a:p>
            <a:pPr algn="l"/>
            <a:endParaRPr lang="cs-CZ" dirty="0" smtClean="0">
              <a:solidFill>
                <a:srgbClr val="002060"/>
              </a:solidFill>
            </a:endParaRPr>
          </a:p>
          <a:p>
            <a:pPr algn="l"/>
            <a:r>
              <a:rPr lang="pl-PL" dirty="0" smtClean="0">
                <a:solidFill>
                  <a:srgbClr val="002060"/>
                </a:solidFill>
              </a:rPr>
              <a:t>Samotný srdeční sval zásobují krví tzv.  </a:t>
            </a:r>
            <a:r>
              <a:rPr lang="pl-PL" u="sng" dirty="0" smtClean="0">
                <a:solidFill>
                  <a:srgbClr val="002060"/>
                </a:solidFill>
              </a:rPr>
              <a:t> </a:t>
            </a:r>
            <a:r>
              <a:rPr lang="pl-PL" u="sng" dirty="0">
                <a:solidFill>
                  <a:srgbClr val="002060"/>
                </a:solidFill>
              </a:rPr>
              <a:t>		   </a:t>
            </a:r>
            <a:r>
              <a:rPr lang="pl-PL" dirty="0" smtClean="0">
                <a:solidFill>
                  <a:srgbClr val="002060"/>
                </a:solidFill>
              </a:rPr>
              <a:t> tepny.</a:t>
            </a:r>
            <a:endParaRPr lang="cs-CZ" sz="1000" dirty="0" smtClean="0">
              <a:solidFill>
                <a:srgbClr val="002060"/>
              </a:solidFill>
            </a:endParaRPr>
          </a:p>
          <a:p>
            <a:pPr algn="l"/>
            <a:endParaRPr lang="cs-CZ" dirty="0" smtClean="0">
              <a:solidFill>
                <a:srgbClr val="002060"/>
              </a:solidFill>
            </a:endParaRPr>
          </a:p>
          <a:p>
            <a:pPr algn="l"/>
            <a:r>
              <a:rPr lang="cs-CZ" dirty="0" smtClean="0">
                <a:solidFill>
                  <a:srgbClr val="002060"/>
                </a:solidFill>
              </a:rPr>
              <a:t>Lidské tělo obsahuje asi  </a:t>
            </a:r>
            <a:r>
              <a:rPr lang="cs-CZ" u="sng" dirty="0" smtClean="0">
                <a:solidFill>
                  <a:srgbClr val="002060"/>
                </a:solidFill>
              </a:rPr>
              <a:t>                </a:t>
            </a:r>
            <a:r>
              <a:rPr lang="cs-CZ" u="sng" dirty="0">
                <a:solidFill>
                  <a:srgbClr val="002060"/>
                </a:solidFill>
              </a:rPr>
              <a:t>	</a:t>
            </a:r>
            <a:r>
              <a:rPr lang="cs-CZ" u="sng" dirty="0" smtClean="0">
                <a:solidFill>
                  <a:srgbClr val="002060"/>
                </a:solidFill>
              </a:rPr>
              <a:t>	</a:t>
            </a:r>
            <a:r>
              <a:rPr lang="cs-CZ" dirty="0" smtClean="0">
                <a:solidFill>
                  <a:srgbClr val="002060"/>
                </a:solidFill>
              </a:rPr>
              <a:t>  litrů krve.</a:t>
            </a:r>
            <a:endParaRPr lang="cs-CZ" sz="1000" dirty="0" smtClean="0">
              <a:solidFill>
                <a:srgbClr val="002060"/>
              </a:solidFill>
            </a:endParaRPr>
          </a:p>
          <a:p>
            <a:pPr algn="l"/>
            <a:endParaRPr lang="cs-CZ" dirty="0" smtClean="0">
              <a:solidFill>
                <a:srgbClr val="002060"/>
              </a:solidFill>
            </a:endParaRPr>
          </a:p>
          <a:p>
            <a:pPr algn="l"/>
            <a:r>
              <a:rPr lang="cs-CZ" dirty="0" smtClean="0">
                <a:solidFill>
                  <a:srgbClr val="002060"/>
                </a:solidFill>
              </a:rPr>
              <a:t>Červené krvinky jsou buňky, které nemají  </a:t>
            </a:r>
            <a:r>
              <a:rPr lang="cs-CZ" u="sng" dirty="0" smtClean="0">
                <a:solidFill>
                  <a:srgbClr val="002060"/>
                </a:solidFill>
              </a:rPr>
              <a:t> </a:t>
            </a:r>
            <a:r>
              <a:rPr lang="cs-CZ" u="sng" dirty="0">
                <a:solidFill>
                  <a:srgbClr val="002060"/>
                </a:solidFill>
              </a:rPr>
              <a:t>		</a:t>
            </a:r>
            <a:r>
              <a:rPr lang="cs-CZ" dirty="0" smtClean="0">
                <a:solidFill>
                  <a:srgbClr val="002060"/>
                </a:solidFill>
              </a:rPr>
              <a:t>  .</a:t>
            </a:r>
            <a:endParaRPr lang="cs-CZ" sz="1000" dirty="0" smtClean="0">
              <a:solidFill>
                <a:srgbClr val="002060"/>
              </a:solidFill>
            </a:endParaRPr>
          </a:p>
          <a:p>
            <a:pPr algn="l"/>
            <a:endParaRPr lang="cs-CZ" dirty="0" smtClean="0">
              <a:solidFill>
                <a:srgbClr val="002060"/>
              </a:solidFill>
            </a:endParaRPr>
          </a:p>
          <a:p>
            <a:pPr algn="l"/>
            <a:r>
              <a:rPr lang="cs-CZ" dirty="0" smtClean="0">
                <a:solidFill>
                  <a:srgbClr val="002060"/>
                </a:solidFill>
              </a:rPr>
              <a:t>Malý krevní oběh se nazývá také  </a:t>
            </a:r>
            <a:r>
              <a:rPr lang="cs-CZ" u="sng" dirty="0" smtClean="0">
                <a:solidFill>
                  <a:srgbClr val="002060"/>
                </a:solidFill>
              </a:rPr>
              <a:t>		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</a:p>
          <a:p>
            <a:pPr algn="l"/>
            <a:endParaRPr lang="cs-CZ" sz="1000" dirty="0" smtClean="0">
              <a:solidFill>
                <a:srgbClr val="002060"/>
              </a:solidFill>
            </a:endParaRPr>
          </a:p>
          <a:p>
            <a:pPr algn="l"/>
            <a:r>
              <a:rPr lang="cs-CZ" dirty="0" smtClean="0">
                <a:solidFill>
                  <a:srgbClr val="002060"/>
                </a:solidFill>
              </a:rPr>
              <a:t>Rozlišujeme 3 typy cév, například  </a:t>
            </a:r>
            <a:r>
              <a:rPr lang="cs-CZ" u="sng" dirty="0">
                <a:solidFill>
                  <a:srgbClr val="002060"/>
                </a:solidFill>
              </a:rPr>
              <a:t>	           </a:t>
            </a:r>
            <a:r>
              <a:rPr lang="cs-CZ" u="sng" dirty="0" smtClean="0">
                <a:solidFill>
                  <a:srgbClr val="002060"/>
                </a:solidFill>
              </a:rPr>
              <a:t>        			 </a:t>
            </a:r>
            <a:r>
              <a:rPr lang="cs-CZ" dirty="0" smtClean="0">
                <a:solidFill>
                  <a:srgbClr val="002060"/>
                </a:solidFill>
              </a:rPr>
              <a:t> 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872581" y="2308810"/>
            <a:ext cx="6274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krev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4048" y="3028890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věnčité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95936" y="3748970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4 - 6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75210" y="4509120"/>
            <a:ext cx="10969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jádro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19157" y="5229200"/>
            <a:ext cx="9009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plicní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309298" y="5765194"/>
            <a:ext cx="8387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t</a:t>
            </a:r>
            <a:r>
              <a:rPr lang="cs-CZ" sz="2000" dirty="0" smtClean="0">
                <a:solidFill>
                  <a:srgbClr val="FF0000"/>
                </a:solidFill>
              </a:rPr>
              <a:t>epny,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2308810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míza </a:t>
            </a:r>
            <a:r>
              <a:rPr lang="cs-CZ" sz="2000" dirty="0" smtClean="0">
                <a:solidFill>
                  <a:srgbClr val="FF0000"/>
                </a:solidFill>
              </a:rPr>
              <a:t>(lymfa</a:t>
            </a:r>
            <a:r>
              <a:rPr lang="cs-CZ" sz="2000" dirty="0" smtClean="0">
                <a:solidFill>
                  <a:srgbClr val="FF0000"/>
                </a:solidFill>
              </a:rPr>
              <a:t>),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12160" y="2308810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tkáňový </a:t>
            </a:r>
            <a:r>
              <a:rPr lang="cs-CZ" sz="2000" dirty="0" smtClean="0">
                <a:solidFill>
                  <a:srgbClr val="FF0000"/>
                </a:solidFill>
              </a:rPr>
              <a:t>mok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5765194"/>
            <a:ext cx="8387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 žíly,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5765194"/>
            <a:ext cx="1372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vlásečnice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4252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4" grpId="0"/>
      <p:bldP spid="13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7920880" cy="792088"/>
          </a:xfrm>
        </p:spPr>
        <p:txBody>
          <a:bodyPr/>
          <a:lstStyle/>
          <a:p>
            <a:pPr algn="l"/>
            <a:r>
              <a:rPr lang="cs-CZ" sz="3200" dirty="0" smtClean="0"/>
              <a:t>Doplň chybějící slova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1484784"/>
            <a:ext cx="7704856" cy="4680520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rgbClr val="002060"/>
                </a:solidFill>
              </a:rPr>
              <a:t>Mezi srdečními komorami a tepnami, které z nich odvádějí krev jsou </a:t>
            </a:r>
            <a:r>
              <a:rPr lang="cs-CZ" u="sng" dirty="0" smtClean="0">
                <a:solidFill>
                  <a:srgbClr val="002060"/>
                </a:solidFill>
              </a:rPr>
              <a:t>                   </a:t>
            </a:r>
            <a:r>
              <a:rPr lang="cs-CZ" dirty="0" smtClean="0">
                <a:solidFill>
                  <a:srgbClr val="002060"/>
                </a:solidFill>
              </a:rPr>
              <a:t>  </a:t>
            </a:r>
            <a:r>
              <a:rPr lang="cs-CZ" u="sng" dirty="0" smtClean="0">
                <a:solidFill>
                  <a:srgbClr val="002060"/>
                </a:solidFill>
              </a:rPr>
              <a:t>		</a:t>
            </a:r>
            <a:r>
              <a:rPr lang="cs-CZ" dirty="0" smtClean="0">
                <a:solidFill>
                  <a:srgbClr val="002060"/>
                </a:solidFill>
              </a:rPr>
              <a:t> chlopně.</a:t>
            </a:r>
            <a:endParaRPr lang="cs-CZ" sz="1000" dirty="0" smtClean="0">
              <a:solidFill>
                <a:srgbClr val="002060"/>
              </a:solidFill>
              <a:latin typeface="Arial Black" pitchFamily="34" charset="0"/>
            </a:endParaRPr>
          </a:p>
          <a:p>
            <a:pPr algn="l"/>
            <a:endParaRPr lang="cs-CZ" dirty="0" smtClean="0">
              <a:solidFill>
                <a:srgbClr val="002060"/>
              </a:solidFill>
            </a:endParaRPr>
          </a:p>
          <a:p>
            <a:pPr algn="l"/>
            <a:r>
              <a:rPr lang="pl-PL" dirty="0" smtClean="0">
                <a:solidFill>
                  <a:srgbClr val="002060"/>
                </a:solidFill>
              </a:rPr>
              <a:t>V lidském těle jsou  </a:t>
            </a:r>
            <a:r>
              <a:rPr lang="pl-PL" u="sng" dirty="0" smtClean="0">
                <a:solidFill>
                  <a:srgbClr val="002060"/>
                </a:solidFill>
              </a:rPr>
              <a:t> </a:t>
            </a:r>
            <a:r>
              <a:rPr lang="pl-PL" u="sng" dirty="0">
                <a:solidFill>
                  <a:srgbClr val="002060"/>
                </a:solidFill>
              </a:rPr>
              <a:t>		   </a:t>
            </a:r>
            <a:r>
              <a:rPr lang="pl-PL" dirty="0" smtClean="0">
                <a:solidFill>
                  <a:srgbClr val="002060"/>
                </a:solidFill>
              </a:rPr>
              <a:t> metrů cév (desítky? – tisíce? – miliony?).</a:t>
            </a:r>
            <a:endParaRPr lang="cs-CZ" sz="1000" dirty="0" smtClean="0">
              <a:solidFill>
                <a:srgbClr val="002060"/>
              </a:solidFill>
            </a:endParaRPr>
          </a:p>
          <a:p>
            <a:pPr algn="l"/>
            <a:endParaRPr lang="cs-CZ" dirty="0" smtClean="0">
              <a:solidFill>
                <a:srgbClr val="002060"/>
              </a:solidFill>
            </a:endParaRPr>
          </a:p>
          <a:p>
            <a:pPr algn="l"/>
            <a:r>
              <a:rPr lang="cs-CZ" dirty="0" smtClean="0">
                <a:solidFill>
                  <a:srgbClr val="002060"/>
                </a:solidFill>
              </a:rPr>
              <a:t>Velký krevní oběh se nazývá také  </a:t>
            </a:r>
            <a:r>
              <a:rPr lang="cs-CZ" u="sng" dirty="0" smtClean="0">
                <a:solidFill>
                  <a:srgbClr val="002060"/>
                </a:solidFill>
              </a:rPr>
              <a:t>                </a:t>
            </a:r>
            <a:r>
              <a:rPr lang="cs-CZ" u="sng" dirty="0">
                <a:solidFill>
                  <a:srgbClr val="002060"/>
                </a:solidFill>
              </a:rPr>
              <a:t>	</a:t>
            </a:r>
            <a:r>
              <a:rPr lang="cs-CZ" u="sng" dirty="0" smtClean="0">
                <a:solidFill>
                  <a:srgbClr val="002060"/>
                </a:solidFill>
              </a:rPr>
              <a:t>              </a:t>
            </a:r>
            <a:r>
              <a:rPr lang="cs-CZ" dirty="0" smtClean="0">
                <a:solidFill>
                  <a:srgbClr val="002060"/>
                </a:solidFill>
              </a:rPr>
              <a:t> .</a:t>
            </a:r>
            <a:endParaRPr lang="cs-CZ" sz="1000" dirty="0" smtClean="0">
              <a:solidFill>
                <a:srgbClr val="002060"/>
              </a:solidFill>
            </a:endParaRPr>
          </a:p>
          <a:p>
            <a:pPr algn="l"/>
            <a:endParaRPr lang="cs-CZ" dirty="0" smtClean="0">
              <a:solidFill>
                <a:srgbClr val="002060"/>
              </a:solidFill>
            </a:endParaRPr>
          </a:p>
          <a:p>
            <a:pPr algn="l"/>
            <a:r>
              <a:rPr lang="cs-CZ" dirty="0" smtClean="0">
                <a:solidFill>
                  <a:srgbClr val="002060"/>
                </a:solidFill>
              </a:rPr>
              <a:t>Cévy zvané  </a:t>
            </a:r>
            <a:r>
              <a:rPr lang="cs-CZ" u="sng" dirty="0" smtClean="0">
                <a:solidFill>
                  <a:srgbClr val="002060"/>
                </a:solidFill>
              </a:rPr>
              <a:t> </a:t>
            </a:r>
            <a:r>
              <a:rPr lang="cs-CZ" u="sng" dirty="0">
                <a:solidFill>
                  <a:srgbClr val="002060"/>
                </a:solidFill>
              </a:rPr>
              <a:t>		</a:t>
            </a:r>
            <a:r>
              <a:rPr lang="cs-CZ" dirty="0" smtClean="0">
                <a:solidFill>
                  <a:srgbClr val="002060"/>
                </a:solidFill>
              </a:rPr>
              <a:t>  vedou krev od srdce k orgánům</a:t>
            </a:r>
            <a:endParaRPr lang="cs-CZ" sz="1000" dirty="0" smtClean="0">
              <a:solidFill>
                <a:srgbClr val="002060"/>
              </a:solidFill>
            </a:endParaRPr>
          </a:p>
          <a:p>
            <a:pPr algn="l"/>
            <a:endParaRPr lang="cs-CZ" dirty="0" smtClean="0">
              <a:solidFill>
                <a:srgbClr val="002060"/>
              </a:solidFill>
            </a:endParaRPr>
          </a:p>
          <a:p>
            <a:pPr algn="l"/>
            <a:r>
              <a:rPr lang="cs-CZ" dirty="0" smtClean="0">
                <a:solidFill>
                  <a:srgbClr val="002060"/>
                </a:solidFill>
              </a:rPr>
              <a:t>Stěnou </a:t>
            </a:r>
            <a:r>
              <a:rPr lang="cs-CZ" u="sng" dirty="0" smtClean="0">
                <a:solidFill>
                  <a:srgbClr val="002060"/>
                </a:solidFill>
              </a:rPr>
              <a:t>		</a:t>
            </a:r>
            <a:r>
              <a:rPr lang="cs-CZ" dirty="0" smtClean="0">
                <a:solidFill>
                  <a:srgbClr val="002060"/>
                </a:solidFill>
              </a:rPr>
              <a:t>  dojde v orgánech a tkáních k výměně plynů.</a:t>
            </a:r>
          </a:p>
          <a:p>
            <a:pPr algn="l"/>
            <a:endParaRPr lang="cs-CZ" sz="1000" dirty="0" smtClean="0">
              <a:solidFill>
                <a:srgbClr val="002060"/>
              </a:solidFill>
            </a:endParaRPr>
          </a:p>
          <a:p>
            <a:pPr algn="l"/>
            <a:r>
              <a:rPr lang="cs-CZ" dirty="0" smtClean="0">
                <a:solidFill>
                  <a:srgbClr val="002060"/>
                </a:solidFill>
              </a:rPr>
              <a:t>Cévy zvané    </a:t>
            </a:r>
            <a:r>
              <a:rPr lang="cs-CZ" u="sng" dirty="0">
                <a:solidFill>
                  <a:srgbClr val="002060"/>
                </a:solidFill>
              </a:rPr>
              <a:t>	           </a:t>
            </a:r>
            <a:r>
              <a:rPr lang="cs-CZ" u="sng" dirty="0" smtClean="0">
                <a:solidFill>
                  <a:srgbClr val="002060"/>
                </a:solidFill>
              </a:rPr>
              <a:t>  </a:t>
            </a:r>
            <a:r>
              <a:rPr lang="cs-CZ" dirty="0" smtClean="0">
                <a:solidFill>
                  <a:srgbClr val="002060"/>
                </a:solidFill>
              </a:rPr>
              <a:t>  vedou krev od orgánů k srdci.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18055" y="1988840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poloměsíčité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40312" y="2708920"/>
            <a:ext cx="10716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miliony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34479" y="3748970"/>
            <a:ext cx="101764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tělní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78866" y="4509120"/>
            <a:ext cx="10969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tepny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95175" y="5229200"/>
            <a:ext cx="11606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vlásečnic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11321" y="5765194"/>
            <a:ext cx="7205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žíly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5293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772400" cy="1362075"/>
          </a:xfrm>
        </p:spPr>
        <p:txBody>
          <a:bodyPr/>
          <a:lstStyle/>
          <a:p>
            <a:r>
              <a:rPr lang="cs-CZ" dirty="0" smtClean="0"/>
              <a:t>Vyber jednu z možností: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1412776"/>
            <a:ext cx="7772400" cy="2592288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Co je to diastola?</a:t>
            </a:r>
          </a:p>
          <a:p>
            <a:endParaRPr lang="cs-CZ" sz="10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chlopeň mezi pravou a levou komorou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jedna z krevních skupin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označení pro ochabnutí srdečního svalu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nemoc srdce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730959" y="3645024"/>
            <a:ext cx="7772400" cy="259228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Kterým přístrojem lze poslouchat srdeční ozvy?</a:t>
            </a:r>
          </a:p>
          <a:p>
            <a:endParaRPr lang="cs-CZ" sz="10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pitchFamily="34" charset="0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elektrokardiografem (EKG)</a:t>
            </a:r>
          </a:p>
          <a:p>
            <a:pPr marL="457200" indent="-457200">
              <a:buFont typeface="Arial" pitchFamily="34" charset="0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fonendoskopem</a:t>
            </a:r>
          </a:p>
          <a:p>
            <a:pPr marL="457200" indent="-457200">
              <a:buFont typeface="Arial" pitchFamily="34" charset="0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tonometrem (tlakoměrem)</a:t>
            </a:r>
          </a:p>
        </p:txBody>
      </p:sp>
    </p:spTree>
    <p:extLst>
      <p:ext uri="{BB962C8B-B14F-4D97-AF65-F5344CB8AC3E}">
        <p14:creationId xmlns:p14="http://schemas.microsoft.com/office/powerpoint/2010/main" xmlns="" val="3542827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772400" cy="1362075"/>
          </a:xfrm>
        </p:spPr>
        <p:txBody>
          <a:bodyPr/>
          <a:lstStyle/>
          <a:p>
            <a:r>
              <a:rPr lang="cs-CZ" dirty="0" smtClean="0"/>
              <a:t>Vyber jednu z možností: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1196752"/>
            <a:ext cx="7772400" cy="2592288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Kolikrát se stáhne přibližně srdeční sval za </a:t>
            </a: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minutu                    </a:t>
            </a: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 klidu?</a:t>
            </a:r>
          </a:p>
          <a:p>
            <a:endParaRPr lang="cs-CZ" sz="10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17krát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70krát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170krát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730959" y="3356992"/>
            <a:ext cx="7772400" cy="302433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Co je to systola?</a:t>
            </a:r>
          </a:p>
          <a:p>
            <a:endParaRPr lang="cs-CZ" sz="10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pitchFamily="34" charset="0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chlopeň mezi síní a komorou</a:t>
            </a:r>
          </a:p>
          <a:p>
            <a:pPr marL="457200" indent="-457200">
              <a:buFont typeface="Arial" pitchFamily="34" charset="0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obal srdce</a:t>
            </a:r>
          </a:p>
          <a:p>
            <a:pPr marL="457200" indent="-457200">
              <a:buFont typeface="Arial" pitchFamily="34" charset="0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označení pro přístroj měřící tep</a:t>
            </a:r>
          </a:p>
          <a:p>
            <a:pPr marL="457200" indent="-457200">
              <a:buFont typeface="Arial" pitchFamily="34" charset="0"/>
              <a:buAutoNum type="alphaLcParenR"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označení pro stah srdečního svalu</a:t>
            </a:r>
          </a:p>
        </p:txBody>
      </p:sp>
    </p:spTree>
    <p:extLst>
      <p:ext uri="{BB962C8B-B14F-4D97-AF65-F5344CB8AC3E}">
        <p14:creationId xmlns:p14="http://schemas.microsoft.com/office/powerpoint/2010/main" xmlns="" val="3587010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548680"/>
            <a:ext cx="3960440" cy="720080"/>
          </a:xfrm>
        </p:spPr>
        <p:txBody>
          <a:bodyPr/>
          <a:lstStyle/>
          <a:p>
            <a:pPr algn="ctr"/>
            <a:r>
              <a:rPr lang="cs-CZ" dirty="0" smtClean="0"/>
              <a:t>Vytvoř dvojice: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1340768"/>
            <a:ext cx="7772400" cy="28803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 osrdečník			A tělní tekutina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2 krev				B krevní destičky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3 krevní plazma		C červené krvinky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4 obrana			D nažloutlá tekutina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5 žijí jen pár dní		E povrch srdce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6 barvivo hemoglobin	F bílé krvinky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4869160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1       2        3        4        5        6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5656" y="443711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28056" y="458951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87624" y="4869159"/>
            <a:ext cx="6204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11760" y="4870901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07904" y="4870901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4870901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F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28184" y="4870901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452320" y="4870901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5319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548680"/>
            <a:ext cx="3960440" cy="720080"/>
          </a:xfrm>
        </p:spPr>
        <p:txBody>
          <a:bodyPr/>
          <a:lstStyle/>
          <a:p>
            <a:pPr algn="ctr"/>
            <a:r>
              <a:rPr lang="cs-CZ" dirty="0" smtClean="0"/>
              <a:t>Vytvoř dvojice: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1340768"/>
            <a:ext cx="7772400" cy="136815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1 červené krvinky	A mají význam při srážení krve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2 bílé krvinky		B mají význam při obraně před patogeny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3 krevní destičky	C váží na sebe kyslík a přenáší jej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600" y="3284984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1 		      2    		    3       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5656" y="443711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28056" y="458951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33244" y="3286725"/>
            <a:ext cx="6204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10771" y="3286725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44208" y="3284983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5652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778</TotalTime>
  <Words>350</Words>
  <Application>Microsoft Office PowerPoint</Application>
  <PresentationFormat>Předvádění na obrazovce (4:3)</PresentationFormat>
  <Paragraphs>132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Exekutivní</vt:lpstr>
      <vt:lpstr>Snímek 1</vt:lpstr>
      <vt:lpstr>Mgr. Jiří Olexa,  20.února 2013, 8.ročník,  V/2 II32, Přírodopis, Oběhová soustava</vt:lpstr>
      <vt:lpstr>Opakování:  oběhová soustava</vt:lpstr>
      <vt:lpstr>Doplň k jednotlivým větám odpověď ANO, pokud je pravdivá, nebo NE, pokud je nepravdivá</vt:lpstr>
      <vt:lpstr>Snímek 5</vt:lpstr>
      <vt:lpstr>Doplň chybějící slova</vt:lpstr>
      <vt:lpstr>Doplň chybějící slova</vt:lpstr>
      <vt:lpstr>Vyber jednu z možností:</vt:lpstr>
      <vt:lpstr>Vyber jednu z možností:</vt:lpstr>
      <vt:lpstr>Vytvoř dvojice:</vt:lpstr>
      <vt:lpstr>Vytvoř dvojice: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Mgr. Jiří Olexa</dc:title>
  <dc:creator>olexa</dc:creator>
  <cp:lastModifiedBy>Dum</cp:lastModifiedBy>
  <cp:revision>72</cp:revision>
  <dcterms:created xsi:type="dcterms:W3CDTF">2011-10-28T16:05:05Z</dcterms:created>
  <dcterms:modified xsi:type="dcterms:W3CDTF">2013-03-20T10:36:57Z</dcterms:modified>
</cp:coreProperties>
</file>