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05" initials="0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0F3D73-C0B8-4EC2-825C-1962A2D3123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AD75E12-9C98-4E05-8370-EEE434CB22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3121814" y="1270963"/>
            <a:ext cx="308770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20 chemické reakce</a:t>
            </a:r>
            <a:endParaRPr kumimoji="0" lang="cs-CZ" sz="18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VY_32_INOVACE_20</a:t>
            </a:r>
            <a:endParaRPr kumimoji="0" lang="cs-CZ" sz="24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684212" y="3357563"/>
            <a:ext cx="8280275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H2-20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 smtClean="0"/>
              <a:t>Materiál</a:t>
            </a:r>
            <a:r>
              <a:rPr lang="en-US" sz="1200" dirty="0" smtClean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en-US" sz="1200" dirty="0" err="1"/>
              <a:t>probírání</a:t>
            </a:r>
            <a:r>
              <a:rPr lang="cs-CZ" sz="1200" dirty="0"/>
              <a:t> a procvičení</a:t>
            </a:r>
            <a:r>
              <a:rPr lang="en-US" sz="1200" dirty="0"/>
              <a:t> </a:t>
            </a:r>
            <a:r>
              <a:rPr lang="en-US" sz="1200" dirty="0" err="1"/>
              <a:t>nového</a:t>
            </a:r>
            <a:r>
              <a:rPr lang="en-US" sz="1200" dirty="0"/>
              <a:t> </a:t>
            </a:r>
            <a:r>
              <a:rPr lang="en-US" sz="1200" dirty="0" err="1"/>
              <a:t>učiva</a:t>
            </a:r>
            <a:r>
              <a:rPr lang="en-US" sz="1200" dirty="0"/>
              <a:t> </a:t>
            </a:r>
            <a:r>
              <a:rPr lang="cs-CZ" sz="1200" dirty="0" smtClean="0"/>
              <a:t>z </a:t>
            </a:r>
            <a:r>
              <a:rPr lang="cs-CZ" sz="1200" dirty="0"/>
              <a:t>anorganické chemie</a:t>
            </a:r>
            <a:r>
              <a:rPr lang="en-US" sz="1200" dirty="0"/>
              <a:t>, </a:t>
            </a:r>
            <a:r>
              <a:rPr lang="en-US" sz="1200" dirty="0" err="1"/>
              <a:t>lze</a:t>
            </a:r>
            <a:r>
              <a:rPr lang="en-US" sz="1200" dirty="0"/>
              <a:t>  </a:t>
            </a:r>
            <a:r>
              <a:rPr lang="en-US" sz="1200" dirty="0" err="1"/>
              <a:t>jej</a:t>
            </a:r>
            <a:r>
              <a:rPr lang="en-US" sz="1200" dirty="0"/>
              <a:t> </a:t>
            </a:r>
            <a:r>
              <a:rPr lang="cs-CZ" sz="1200" dirty="0"/>
              <a:t>		</a:t>
            </a:r>
            <a:r>
              <a:rPr lang="en-US" sz="1200" dirty="0" err="1"/>
              <a:t>využít</a:t>
            </a:r>
            <a:r>
              <a:rPr lang="en-US" sz="1200" dirty="0"/>
              <a:t> </a:t>
            </a:r>
            <a:r>
              <a:rPr lang="en-US" sz="1200" dirty="0" err="1"/>
              <a:t>jako</a:t>
            </a:r>
            <a:r>
              <a:rPr lang="en-US" sz="1200" dirty="0"/>
              <a:t> </a:t>
            </a:r>
            <a:r>
              <a:rPr lang="en-US" sz="1200" dirty="0" err="1"/>
              <a:t>stručn</a:t>
            </a:r>
            <a:r>
              <a:rPr lang="cs-CZ" sz="1200" dirty="0"/>
              <a:t>ý</a:t>
            </a:r>
            <a:r>
              <a:rPr lang="cs-CZ" sz="1200" kern="0" dirty="0">
                <a:solidFill>
                  <a:srgbClr val="000000"/>
                </a:solidFill>
              </a:rPr>
              <a:t>  zápis do sešitu, součástí materiálu jsou animace.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61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5508"/>
            <a:ext cx="48974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>
                <a:solidFill>
                  <a:schemeClr val="bg2">
                    <a:lumMod val="50000"/>
                  </a:schemeClr>
                </a:solidFill>
              </a:rPr>
              <a:t>Chemické reakce</a:t>
            </a:r>
            <a:endParaRPr lang="cs-CZ" sz="4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30" name="Picture 6" descr="C:\Users\005\AppData\Local\Microsoft\Windows\Temporary Internet Files\Content.IE5\LU05P037\MP9004003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80928"/>
            <a:ext cx="5520159" cy="3678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94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3821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je to chemická reakce?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415" y="1484784"/>
            <a:ext cx="8594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děj, při kterém se výchozí chemické látky mění na  jiní chemické látky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6415" y="3068960"/>
            <a:ext cx="47019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výchozí chemické látky - 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reaktanty</a:t>
            </a:r>
          </a:p>
          <a:p>
            <a:pPr marL="342900" indent="-342900">
              <a:buFontTx/>
              <a:buChar char="-"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/>
              <a:t>vznikající chemické látky - 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produkty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539552" y="4597097"/>
            <a:ext cx="3632726" cy="707886"/>
            <a:chOff x="335923" y="4797152"/>
            <a:chExt cx="3632726" cy="707886"/>
          </a:xfrm>
        </p:grpSpPr>
        <p:sp>
          <p:nvSpPr>
            <p:cNvPr id="7" name="TextovéPole 6"/>
            <p:cNvSpPr txBox="1"/>
            <p:nvPr/>
          </p:nvSpPr>
          <p:spPr>
            <a:xfrm>
              <a:off x="335923" y="4797152"/>
              <a:ext cx="363272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S   +   O</a:t>
              </a:r>
              <a:r>
                <a:rPr lang="cs-CZ" sz="2000" baseline="-25000" dirty="0" smtClean="0"/>
                <a:t>2</a:t>
              </a:r>
              <a:r>
                <a:rPr lang="cs-CZ" sz="2000" dirty="0" smtClean="0"/>
                <a:t>		SO</a:t>
              </a:r>
              <a:r>
                <a:rPr lang="cs-CZ" sz="2000" baseline="-25000" dirty="0" smtClean="0"/>
                <a:t>2</a:t>
              </a:r>
            </a:p>
            <a:p>
              <a:r>
                <a:rPr lang="cs-CZ" sz="2000" baseline="-25000" dirty="0" smtClean="0"/>
                <a:t> reaktanty	</a:t>
              </a:r>
              <a:r>
                <a:rPr lang="cs-CZ" sz="2000" dirty="0" smtClean="0"/>
                <a:t>             </a:t>
              </a:r>
              <a:r>
                <a:rPr lang="cs-CZ" sz="2000" baseline="-25000" dirty="0" smtClean="0"/>
                <a:t>	produkty</a:t>
              </a:r>
              <a:endParaRPr lang="cs-CZ" sz="2000" baseline="-25000" dirty="0"/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>
              <a:off x="1619672" y="4997207"/>
              <a:ext cx="1296144" cy="0"/>
            </a:xfrm>
            <a:prstGeom prst="straightConnector1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390937" y="5495169"/>
            <a:ext cx="4227379" cy="552737"/>
            <a:chOff x="390937" y="5495169"/>
            <a:chExt cx="4227379" cy="552737"/>
          </a:xfrm>
        </p:grpSpPr>
        <p:sp>
          <p:nvSpPr>
            <p:cNvPr id="13" name="Ovál 12"/>
            <p:cNvSpPr/>
            <p:nvPr/>
          </p:nvSpPr>
          <p:spPr>
            <a:xfrm>
              <a:off x="390937" y="5495169"/>
              <a:ext cx="482352" cy="48235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1309599" y="5513401"/>
              <a:ext cx="482352" cy="48235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5" name="Ovál 14"/>
            <p:cNvSpPr/>
            <p:nvPr/>
          </p:nvSpPr>
          <p:spPr>
            <a:xfrm>
              <a:off x="1750416" y="5537021"/>
              <a:ext cx="482352" cy="48235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6" name="Ovál 15"/>
            <p:cNvSpPr/>
            <p:nvPr/>
          </p:nvSpPr>
          <p:spPr>
            <a:xfrm>
              <a:off x="4135964" y="5565554"/>
              <a:ext cx="482352" cy="48235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7" name="Ovál 16"/>
            <p:cNvSpPr/>
            <p:nvPr/>
          </p:nvSpPr>
          <p:spPr>
            <a:xfrm>
              <a:off x="3203848" y="5537021"/>
              <a:ext cx="482352" cy="482352"/>
            </a:xfrm>
            <a:prstGeom prst="ellipse">
              <a:avLst/>
            </a:prstGeom>
            <a:solidFill>
              <a:srgbClr val="0070C0"/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8" name="Ovál 17"/>
            <p:cNvSpPr/>
            <p:nvPr/>
          </p:nvSpPr>
          <p:spPr>
            <a:xfrm>
              <a:off x="3653612" y="5565554"/>
              <a:ext cx="482352" cy="48235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993979" y="559353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</a:t>
              </a:r>
              <a:endParaRPr lang="cs-CZ" dirty="0"/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>
              <a:off x="2355915" y="5806730"/>
              <a:ext cx="696886" cy="0"/>
            </a:xfrm>
            <a:prstGeom prst="straightConnector1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/>
          <p:nvPr/>
        </p:nvSpPr>
        <p:spPr>
          <a:xfrm>
            <a:off x="246415" y="2220833"/>
            <a:ext cx="6907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zanikají původní vazby mezi atomy a vznikají nové vazby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256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05\AppData\Local\Microsoft\Windows\Temporary Internet Files\Content.IE5\69UHKQLQ\MP9004387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970" y="1725150"/>
            <a:ext cx="1734536" cy="260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0692" y="476672"/>
            <a:ext cx="77139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Jmenujte chemické reakce, které znáte: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34979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hoření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fotosyntéza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kvašení ovoce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kysání mléka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trávení potrav</a:t>
            </a:r>
            <a:r>
              <a:rPr lang="cs-CZ" sz="2400" dirty="0" smtClean="0"/>
              <a:t>y</a:t>
            </a:r>
            <a:endParaRPr lang="cs-CZ" sz="2400" dirty="0"/>
          </a:p>
        </p:txBody>
      </p:sp>
      <p:pic>
        <p:nvPicPr>
          <p:cNvPr id="2051" name="Picture 3" descr="C:\Users\005\AppData\Local\Microsoft\Windows\Temporary Internet Files\Content.IE5\G90R4ZDG\MP9004424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62223"/>
            <a:ext cx="1841865" cy="2770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05\AppData\Local\Microsoft\Windows\Temporary Internet Files\Content.IE5\QV10MQXA\MP9003211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714" y="4080803"/>
            <a:ext cx="1336557" cy="187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05\AppData\Local\Microsoft\Windows\Temporary Internet Files\Content.IE5\G90R4ZDG\MP9004025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482" y="3893138"/>
            <a:ext cx="2635013" cy="256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05\AppData\Local\Microsoft\Windows\Temporary Internet Files\Content.IE5\UVLB0FNJ\MP9004424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419" y="2328219"/>
            <a:ext cx="1368152" cy="205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650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3932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Zákon zachování hmotnosti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763524"/>
            <a:ext cx="8227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Hmotnost chemických látek před reakcí je stejná jako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hmotnost chemických látek po reakci.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4401" y="3356992"/>
            <a:ext cx="88905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při chemické reakci se nemění počty atomů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počet atomů reaktantů je stejný jako počet atomů produktů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36121" y="4942432"/>
            <a:ext cx="4227379" cy="552737"/>
            <a:chOff x="390937" y="5495169"/>
            <a:chExt cx="4227379" cy="552737"/>
          </a:xfrm>
        </p:grpSpPr>
        <p:sp>
          <p:nvSpPr>
            <p:cNvPr id="6" name="Ovál 5"/>
            <p:cNvSpPr/>
            <p:nvPr/>
          </p:nvSpPr>
          <p:spPr>
            <a:xfrm>
              <a:off x="390937" y="5495169"/>
              <a:ext cx="482352" cy="48235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7" name="Ovál 6"/>
            <p:cNvSpPr/>
            <p:nvPr/>
          </p:nvSpPr>
          <p:spPr>
            <a:xfrm>
              <a:off x="1309599" y="5513401"/>
              <a:ext cx="482352" cy="48235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1750416" y="5537021"/>
              <a:ext cx="482352" cy="48235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9" name="Ovál 8"/>
            <p:cNvSpPr/>
            <p:nvPr/>
          </p:nvSpPr>
          <p:spPr>
            <a:xfrm>
              <a:off x="4135964" y="5565554"/>
              <a:ext cx="482352" cy="48235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0" name="Ovál 9"/>
            <p:cNvSpPr/>
            <p:nvPr/>
          </p:nvSpPr>
          <p:spPr>
            <a:xfrm>
              <a:off x="3203848" y="5537021"/>
              <a:ext cx="482352" cy="482352"/>
            </a:xfrm>
            <a:prstGeom prst="ellipse">
              <a:avLst/>
            </a:prstGeom>
            <a:solidFill>
              <a:srgbClr val="0070C0"/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1" name="Ovál 10"/>
            <p:cNvSpPr/>
            <p:nvPr/>
          </p:nvSpPr>
          <p:spPr>
            <a:xfrm>
              <a:off x="3653612" y="5565554"/>
              <a:ext cx="482352" cy="48235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93979" y="559353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</a:t>
              </a:r>
              <a:endParaRPr lang="cs-CZ" dirty="0"/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>
              <a:off x="2355915" y="5806730"/>
              <a:ext cx="696886" cy="0"/>
            </a:xfrm>
            <a:prstGeom prst="straightConnector1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203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411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je to chemická reakce?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3860" y="2348880"/>
            <a:ext cx="3597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jsou to reaktanty?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0081" y="3815462"/>
            <a:ext cx="34740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jsou to produkty?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5987" y="5048370"/>
            <a:ext cx="4512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je to chemická rovnice?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7333" y="436022"/>
            <a:ext cx="1066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Otázky: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490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76470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obrázky:</a:t>
            </a:r>
          </a:p>
          <a:p>
            <a:endParaRPr lang="cs-CZ" dirty="0"/>
          </a:p>
          <a:p>
            <a:r>
              <a:rPr lang="cs-CZ" dirty="0"/>
              <a:t>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50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104</TotalTime>
  <Words>131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11</cp:revision>
  <dcterms:created xsi:type="dcterms:W3CDTF">2013-01-22T17:39:24Z</dcterms:created>
  <dcterms:modified xsi:type="dcterms:W3CDTF">2013-03-20T10:51:42Z</dcterms:modified>
</cp:coreProperties>
</file>