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61" r:id="rId4"/>
    <p:sldId id="262" r:id="rId5"/>
    <p:sldId id="267" r:id="rId6"/>
    <p:sldId id="268" r:id="rId7"/>
    <p:sldId id="269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72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283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341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97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75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280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24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19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590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493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118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CE0545-32FB-4E04-9366-3C94A8FAA42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83FE2-4D23-4612-B65B-F6782083B6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467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12" Type="http://schemas.openxmlformats.org/officeDocument/2006/relationships/image" Target="../media/image2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wmf"/><Relationship Id="rId10" Type="http://schemas.openxmlformats.org/officeDocument/2006/relationships/image" Target="../media/image18.png"/><Relationship Id="rId4" Type="http://schemas.openxmlformats.org/officeDocument/2006/relationships/image" Target="../media/image12.wmf"/><Relationship Id="rId9" Type="http://schemas.openxmlformats.org/officeDocument/2006/relationships/image" Target="../media/image17.jpeg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5" Type="http://schemas.openxmlformats.org/officeDocument/2006/relationships/image" Target="../media/image26.wmf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361040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7109126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 s hláskou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H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Únor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015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80528" y="0"/>
            <a:ext cx="9433048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402797"/>
              </p:ext>
            </p:extLst>
          </p:nvPr>
        </p:nvGraphicFramePr>
        <p:xfrm>
          <a:off x="611560" y="692696"/>
          <a:ext cx="7560840" cy="5232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1.ročníku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3 čtou žáci slova s hláskou H.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4 hledají žáci obrázek, který obsahuje danou</a:t>
                      </a:r>
                      <a:r>
                        <a:rPr lang="cs-CZ" baseline="0" dirty="0" smtClean="0"/>
                        <a:t> slabiku, snímek 5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6  vyhledávají žáci obrázky, které nemají hlásku H a dávají je do koše.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7 je pracovním listem, kde žáci doplní k obrázku správnou slabiku,</a:t>
                      </a:r>
                      <a:r>
                        <a:rPr lang="cs-CZ" baseline="0" dirty="0" smtClean="0"/>
                        <a:t> snímek 8 obsahuje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94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-252536" y="0"/>
            <a:ext cx="9649072" cy="6957392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správně slova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69866" y="1594536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HUSA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483768" y="1589244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HRAD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483768" y="2797696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HOTEL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411760" y="4149080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RÝHA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483768" y="5308505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HUČÍ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716016" y="5320468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HOUSE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644008" y="4149080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HANA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716016" y="2924944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HOŠÍK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644008" y="1589244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HÁZÍ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804248" y="5301208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HOLE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804248" y="4016896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ÚLOHA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04248" y="2788058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VÝTAH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804248" y="1556792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HORA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369866" y="2831272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HOKEJ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69866" y="4149080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VÁHY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369866" y="5339969"/>
            <a:ext cx="1800200" cy="936104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HRABE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7884368" y="6276073"/>
            <a:ext cx="1152128" cy="537303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179512" y="6276073"/>
            <a:ext cx="1090454" cy="537303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92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-108520" y="0"/>
            <a:ext cx="9361040" cy="6858000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obrázek, který obsahuje slabiku.</a:t>
            </a:r>
            <a:endParaRPr lang="cs-CZ" dirty="0"/>
          </a:p>
        </p:txBody>
      </p:sp>
      <p:pic>
        <p:nvPicPr>
          <p:cNvPr id="1026" name="Picture 2" descr="C:\Users\Speciální školy\AppData\Local\Microsoft\Windows\Temporary Internet Files\Content.IE5\F2UKPFKO\MP900406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674" y="5517232"/>
            <a:ext cx="1547664" cy="95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41276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051720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707904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364088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092280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HU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4" name="Picture 2" descr="C:\Users\Speciální školy\AppData\Local\Microsoft\Windows\Temporary Internet Files\Content.IE5\VJQ3G5ZA\MP9004020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014" y="4854060"/>
            <a:ext cx="1464180" cy="112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1HIQAWLP\MP9004012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648305"/>
            <a:ext cx="1320406" cy="1205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9609O7X9\MC900013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8388" y="3421285"/>
            <a:ext cx="1445666" cy="119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1HIQAWLP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4" y="3701589"/>
            <a:ext cx="845840" cy="91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9609O7X9\MC900318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772742"/>
            <a:ext cx="1826057" cy="57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1HIQAWLP\MP9004092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368" y="3717032"/>
            <a:ext cx="1412776" cy="116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Speciální školy\AppData\Local\Microsoft\Windows\Temporary Internet Files\Content.IE5\F2UKPFKO\MP9004071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361" y="4994223"/>
            <a:ext cx="1669212" cy="108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Speciální školy\AppData\Local\Microsoft\Windows\Temporary Internet Files\Content.IE5\F2UKPFKO\MC9003563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680" y="3013291"/>
            <a:ext cx="1032768" cy="113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596336" y="6345156"/>
            <a:ext cx="1152128" cy="512844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341276" y="6345156"/>
            <a:ext cx="1134380" cy="512844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62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lačítko akce: Vlastní 36">
            <a:hlinkClick r:id="" action="ppaction://noaction" highlightClick="1"/>
          </p:cNvPr>
          <p:cNvSpPr/>
          <p:nvPr/>
        </p:nvSpPr>
        <p:spPr>
          <a:xfrm>
            <a:off x="-180528" y="0"/>
            <a:ext cx="9505056" cy="6957392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Řešení</a:t>
            </a:r>
            <a:endParaRPr lang="cs-CZ" sz="6000" b="1" dirty="0"/>
          </a:p>
        </p:txBody>
      </p:sp>
      <p:pic>
        <p:nvPicPr>
          <p:cNvPr id="3" name="Picture 2" descr="C:\Users\Speciální školy\AppData\Local\Microsoft\Windows\Temporary Internet Files\Content.IE5\F2UKPFKO\MP900406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0674" y="5517232"/>
            <a:ext cx="1547664" cy="958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41276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051720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707904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64088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092280" y="1825588"/>
            <a:ext cx="1512168" cy="792088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HU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9" name="Picture 2" descr="C:\Users\Speciální školy\AppData\Local\Microsoft\Windows\Temporary Internet Files\Content.IE5\VJQ3G5ZA\MP9004020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4" y="5133592"/>
            <a:ext cx="1464180" cy="112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Speciální školy\AppData\Local\Microsoft\Windows\Temporary Internet Files\Content.IE5\1HIQAWLP\MP9004012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648305"/>
            <a:ext cx="1320406" cy="1205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peciální školy\AppData\Local\Microsoft\Windows\Temporary Internet Files\Content.IE5\9609O7X9\MC9000135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444" y="3258257"/>
            <a:ext cx="1445666" cy="1191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peciální školy\AppData\Local\Microsoft\Windows\Temporary Internet Files\Content.IE5\1HIQAWLP\MC90044040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264" y="3701589"/>
            <a:ext cx="845840" cy="91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Speciální školy\AppData\Local\Microsoft\Windows\Temporary Internet Files\Content.IE5\9609O7X9\MC9003182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772742"/>
            <a:ext cx="1826057" cy="572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7" descr="C:\Users\Speciální školy\AppData\Local\Microsoft\Windows\Temporary Internet Files\Content.IE5\1HIQAWLP\MP90040926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701589"/>
            <a:ext cx="1412776" cy="1160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Speciální školy\AppData\Local\Microsoft\Windows\Temporary Internet Files\Content.IE5\F2UKPFKO\MP90040711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5203" y="5375352"/>
            <a:ext cx="1669212" cy="108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Users\Speciální školy\AppData\Local\Microsoft\Windows\Temporary Internet Files\Content.IE5\F2UKPFKO\MC9003563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488" y="2979689"/>
            <a:ext cx="1032768" cy="1130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>
            <a:stCxn id="4" idx="3"/>
            <a:endCxn id="12" idx="0"/>
          </p:cNvCxnSpPr>
          <p:nvPr/>
        </p:nvCxnSpPr>
        <p:spPr>
          <a:xfrm>
            <a:off x="562728" y="2501677"/>
            <a:ext cx="249456" cy="11999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75656" y="2521303"/>
            <a:ext cx="0" cy="261228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524049" y="2345217"/>
            <a:ext cx="183855" cy="335263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16" idx="0"/>
          </p:cNvCxnSpPr>
          <p:nvPr/>
        </p:nvCxnSpPr>
        <p:spPr>
          <a:xfrm>
            <a:off x="6314471" y="2605658"/>
            <a:ext cx="45401" cy="3740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endCxn id="3" idx="3"/>
          </p:cNvCxnSpPr>
          <p:nvPr/>
        </p:nvCxnSpPr>
        <p:spPr>
          <a:xfrm flipH="1">
            <a:off x="6138338" y="2605658"/>
            <a:ext cx="1585298" cy="339086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15" idx="1"/>
          </p:cNvCxnSpPr>
          <p:nvPr/>
        </p:nvCxnSpPr>
        <p:spPr>
          <a:xfrm>
            <a:off x="4961952" y="2511321"/>
            <a:ext cx="1603251" cy="34065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465946" y="2614953"/>
            <a:ext cx="249456" cy="11999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11" idx="0"/>
          </p:cNvCxnSpPr>
          <p:nvPr/>
        </p:nvCxnSpPr>
        <p:spPr>
          <a:xfrm flipH="1">
            <a:off x="2576277" y="2282642"/>
            <a:ext cx="2628787" cy="97561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0" idx="0"/>
          </p:cNvCxnSpPr>
          <p:nvPr/>
        </p:nvCxnSpPr>
        <p:spPr>
          <a:xfrm>
            <a:off x="6681531" y="2501677"/>
            <a:ext cx="1575008" cy="11466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5" name="Tlačítko akce: Dopředu nebo Další 34">
            <a:hlinkClick r:id="" action="ppaction://hlinkshowjump?jump=nextslide" highlightClick="1"/>
          </p:cNvPr>
          <p:cNvSpPr/>
          <p:nvPr/>
        </p:nvSpPr>
        <p:spPr>
          <a:xfrm>
            <a:off x="7884368" y="260648"/>
            <a:ext cx="1032374" cy="648072"/>
          </a:xfrm>
          <a:prstGeom prst="actionButtonForwardNex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lačítko akce: Zpět nebo Předchozí 35">
            <a:hlinkClick r:id="" action="ppaction://hlinkshowjump?jump=previousslide" highlightClick="1"/>
          </p:cNvPr>
          <p:cNvSpPr/>
          <p:nvPr/>
        </p:nvSpPr>
        <p:spPr>
          <a:xfrm>
            <a:off x="341276" y="260648"/>
            <a:ext cx="1134380" cy="648072"/>
          </a:xfrm>
          <a:prstGeom prst="actionButtonBackPrevious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74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252536" y="-99392"/>
            <a:ext cx="9793088" cy="7056784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Ulož obrázky, </a:t>
            </a:r>
            <a:r>
              <a:rPr lang="cs-CZ" dirty="0" smtClean="0"/>
              <a:t>které </a:t>
            </a:r>
            <a:r>
              <a:rPr lang="cs-CZ" dirty="0" smtClean="0"/>
              <a:t>nemají H do koše.</a:t>
            </a:r>
            <a:endParaRPr lang="cs-CZ" dirty="0"/>
          </a:p>
        </p:txBody>
      </p:sp>
      <p:pic>
        <p:nvPicPr>
          <p:cNvPr id="2059" name="Picture 11" descr="C:\Users\Speciální školy\AppData\Local\Microsoft\Windows\Temporary Internet Files\Content.IE5\F2UKPFKO\MC90043704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28" y="2835673"/>
            <a:ext cx="901824" cy="9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peciální školy\AppData\Local\Microsoft\Windows\Temporary Internet Files\Content.IE5\F2UKPFKO\MC9003015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4581128"/>
            <a:ext cx="1800200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Speciální školy\AppData\Local\Microsoft\Windows\Temporary Internet Files\Content.IE5\1HIQAWLP\MC90035404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8689"/>
            <a:ext cx="1036622" cy="116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peciální školy\AppData\Local\Microsoft\Windows\Temporary Internet Files\Content.IE5\VJQ3G5ZA\MP9001825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568481"/>
            <a:ext cx="1468760" cy="100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Speciální školy\AppData\Local\Microsoft\Windows\Temporary Internet Files\Content.IE5\9609O7X9\MP90040189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1363" y="1467191"/>
            <a:ext cx="1468355" cy="1205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Speciální školy\AppData\Local\Microsoft\Windows\Temporary Internet Files\Content.IE5\VJQ3G5ZA\MP9004070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771" y="2838593"/>
            <a:ext cx="1446664" cy="1155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Speciální školy\AppData\Local\Microsoft\Windows\Temporary Internet Files\Content.IE5\1HIQAWLP\MP90044479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72" y="4406158"/>
            <a:ext cx="1325339" cy="1358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Speciální školy\AppData\Local\Microsoft\Windows\Temporary Internet Files\Content.IE5\1HIQAWLP\MC900441332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883" y="1586003"/>
            <a:ext cx="1133285" cy="881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Speciální školy\AppData\Local\Microsoft\Windows\Temporary Internet Files\Content.IE5\1HIQAWLP\MP900144270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216" y="4107353"/>
            <a:ext cx="1251584" cy="11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Speciální školy\AppData\Local\Microsoft\Windows\Temporary Internet Files\Content.IE5\VJQ3G5ZA\MC90031253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88462"/>
            <a:ext cx="941718" cy="93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Speciální školy\AppData\Local\Microsoft\Windows\Temporary Internet Files\Content.IE5\VJQ3G5ZA\MP90044844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38593"/>
            <a:ext cx="1701944" cy="126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Speciální školy\AppData\Local\Microsoft\Windows\Temporary Internet Files\Content.IE5\VJQ3G5ZA\MC900440408[1].pn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468" y="5085182"/>
            <a:ext cx="1181862" cy="1097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5322103" y="6309320"/>
            <a:ext cx="1050097" cy="504056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2987824" y="6309320"/>
            <a:ext cx="1080120" cy="504056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86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9.24127E-6 C 0.00139 -0.00556 0.00295 -0.00579 0.00608 -0.00926 C 0.01649 -0.02059 0.02743 -0.02545 0.04063 -0.02776 C 0.05156 -0.0273 0.06233 -0.02707 0.07327 -0.02638 C 0.08299 -0.02568 0.09254 -0.02175 0.10208 -0.0199 C 0.12257 -0.01597 0.14288 -0.01065 0.16337 -0.00671 C 0.16979 -0.00394 0.17691 -0.00324 0.18333 -9.24127E-6 C 0.18993 0.00346 0.19618 0.00832 0.20313 0.0104 C 0.21007 0.01549 0.22327 0.02544 0.23073 0.02752 C 0.23715 0.03608 0.22795 0.02475 0.23577 0.03169 C 0.24202 0.03747 0.24809 0.04441 0.25452 0.04996 C 0.26302 0.05713 0.25295 0.0488 0.25955 0.05528 C 0.26146 0.05713 0.26545 0.0606 0.26545 0.0606 C 0.26771 0.06523 0.26945 0.06638 0.2724 0.06985 C 0.27622 0.07448 0.27813 0.07795 0.28229 0.08165 C 0.28472 0.09044 0.29323 0.09969 0.29913 0.10548 C 0.30018 0.11057 0.30261 0.11219 0.30504 0.11612 C 0.30851 0.12167 0.31111 0.12815 0.31493 0.13324 C 0.31667 0.13994 0.31893 0.14434 0.32188 0.15035 C 0.32431 0.16331 0.32083 0.14966 0.32587 0.15822 C 0.32813 0.16192 0.32691 0.16631 0.32986 0.17002 C 0.33212 0.17626 0.33281 0.18274 0.33577 0.18852 C 0.33768 0.20009 0.34045 0.21443 0.34566 0.22414 C 0.34653 0.22993 0.34653 0.2334 0.34965 0.23733 C 0.35208 0.24635 0.35417 0.25491 0.3566 0.2637 C 0.35729 0.27133 0.35833 0.27943 0.3625 0.28498 C 0.36337 0.29262 0.36528 0.29817 0.3684 0.30464 C 0.36979 0.31482 0.37188 0.32477 0.37327 0.33495 C 0.37483 0.34605 0.37535 0.35785 0.37934 0.36803 C 0.38073 0.3789 0.37952 0.39046 0.38229 0.40087 C 0.38316 0.40943 0.38403 0.41776 0.38524 0.42609 C 0.38577 0.44876 0.38559 0.47351 0.38924 0.49595 C 0.3908 0.52371 0.39132 0.54684 0.39219 0.57645 C 0.39236 0.58408 0.3941 0.59125 0.3941 0.59888 " pathEditMode="relative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11" dur="2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63359E-7 C -0.00035 -0.00786 -0.00035 -0.01596 -0.00104 -0.02382 C -0.00139 -0.02868 -0.00295 -0.03817 -0.00295 -0.03817 C -0.00261 -0.04996 -0.00347 -0.06222 -0.00104 -0.07379 C 0.00017 -0.07957 0.00399 -0.08374 0.00694 -0.08836 C 0.01302 -0.09785 0.01962 -0.10664 0.02882 -0.1108 C 0.03958 -0.1219 0.05191 -0.12884 0.06545 -0.13185 C 0.08316 -0.14018 0.11007 -0.1337 0.12378 -0.13324 C 0.13767 -0.13 0.15139 -0.12861 0.16545 -0.12653 C 0.17378 -0.12537 0.18177 -0.1226 0.1901 -0.12144 C 0.19809 -0.11774 0.20573 -0.11566 0.21389 -0.11335 C 0.21719 -0.11126 0.22031 -0.10964 0.22378 -0.10826 C 0.22778 -0.10247 0.22309 -0.10803 0.23073 -0.10432 C 0.23194 -0.10386 0.23264 -0.10224 0.23368 -0.10155 C 0.24132 -0.09692 0.2493 -0.09299 0.25746 -0.08975 C 0.26007 -0.08605 0.26319 -0.08605 0.26632 -0.08304 C 0.26927 -0.07772 0.27257 -0.07448 0.27726 -0.07263 C 0.28073 -0.06754 0.28646 -0.065 0.29114 -0.06199 C 0.29774 -0.0576 0.29045 -0.06153 0.29705 -0.05552 C 0.30191 -0.05112 0.30799 -0.04719 0.31285 -0.0421 C 0.31667 -0.03817 0.3184 -0.03238 0.32274 -0.0303 C 0.32743 -0.02406 0.32864 -0.02429 0.33368 -0.01989 C 0.33715 -0.01295 0.34392 -0.00948 0.34861 -0.00393 C 0.35069 -0.00139 0.35451 0.00393 0.35451 0.00393 C 0.35486 0.00532 0.35486 0.00694 0.35555 0.00787 C 0.35729 0.01018 0.36146 0.01319 0.36146 0.01319 C 0.36493 0.02036 0.36788 0.0273 0.37135 0.03424 C 0.37239 0.03632 0.37239 0.03886 0.37326 0.04095 C 0.37465 0.04418 0.3783 0.0502 0.3783 0.0502 C 0.37917 0.05598 0.38177 0.06084 0.3842 0.06593 C 0.38542 0.07217 0.38854 0.08328 0.39114 0.08837 C 0.39149 0.09045 0.3941 0.10294 0.3941 0.10687 " pathEditMode="relative" ptsTypes="fffffffffffffffffffffffffffffffA">
                                      <p:cBhvr>
                                        <p:cTn id="16" dur="2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5"/>
                                            </p:cond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21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7.44853E-7 C 0.00434 -0.00532 0.00938 -0.01272 0.01493 -0.01434 C 0.01771 -0.01828 0.0158 -0.01643 0.0198 -0.01828 C 0.02188 -0.0192 0.02587 -0.02105 0.02587 -0.02105 C 0.03889 -0.02013 0.04914 -0.01828 0.06146 -0.01573 C 0.06598 -0.01365 0.06997 -0.01041 0.07431 -0.00787 C 0.07622 -0.00671 0.08021 -0.00509 0.08021 -0.00509 C 0.08316 -0.00139 0.08664 -0.00162 0.09011 0.00139 C 0.09393 0.00486 0.09653 0.00994 0.10105 0.01203 C 0.10469 0.01665 0.10261 0.01411 0.10903 0.01989 C 0.11007 0.02082 0.11198 0.02244 0.11198 0.02244 C 0.11424 0.03076 0.11129 0.0229 0.11598 0.02776 C 0.12188 0.034 0.12657 0.04187 0.13282 0.04765 C 0.13386 0.05251 0.13872 0.06084 0.13872 0.06084 C 0.1408 0.06847 0.13924 0.06361 0.14358 0.07518 C 0.1474 0.08582 0.14688 0.09484 0.15261 0.10571 C 0.15348 0.11196 0.15434 0.11705 0.15643 0.12283 C 0.1573 0.13254 0.15834 0.14226 0.16042 0.15174 C 0.16233 0.17094 0.16181 0.19061 0.16441 0.20981 C 0.16546 0.2445 0.16615 0.24127 0.16441 0.27458 C 0.16372 0.28938 0.15851 0.30349 0.15851 0.31806 " pathEditMode="relative" ptsTypes="ffffffffffffffffffffA">
                                      <p:cBhvr>
                                        <p:cTn id="26" dur="2000" fill="hold"/>
                                        <p:tgtEl>
                                          <p:spTgt spid="20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1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3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53389E-6 C -0.00729 -0.00347 -0.01389 -0.0044 -0.0217 -0.00532 C -0.03455 -0.00902 -0.04254 -0.0074 -0.05747 -0.00648 C -0.07032 -0.00347 -0.08316 -0.00023 -0.09601 0.00139 C -0.10417 0.0037 -0.1125 0.00601 -0.12084 0.00786 C -0.13559 0.0148 -0.14966 0.02244 -0.16441 0.02915 C -0.17049 0.03192 -0.1757 0.03771 -0.18212 0.03956 C -0.18785 0.04349 -0.1941 0.04673 -0.2 0.0502 C -0.204 0.05251 -0.20677 0.05621 -0.21094 0.05806 C -0.21563 0.06223 -0.21997 0.065 -0.22466 0.0687 C -0.22778 0.07125 -0.22917 0.07379 -0.23264 0.07518 C -0.23681 0.08119 -0.24202 0.08489 -0.24757 0.08836 C -0.25348 0.09646 -0.2599 0.10363 -0.26632 0.1108 C -0.26875 0.11358 -0.26927 0.11635 -0.27118 0.12006 C -0.27639 0.12954 -0.28195 0.13833 -0.28716 0.14781 C -0.28889 0.15545 -0.29254 0.16331 -0.29705 0.16886 C -0.29827 0.18043 -0.30122 0.19223 -0.30591 0.20194 C -0.30712 0.20842 -0.30886 0.21443 -0.31094 0.22045 C -0.31216 0.22392 -0.31476 0.23086 -0.31476 0.23086 C -0.3158 0.23826 -0.31893 0.25422 -0.3217 0.26 C -0.32327 0.26764 -0.32743 0.28406 -0.33073 0.29031 C -0.3342 0.30604 -0.33872 0.32084 -0.34254 0.33634 C -0.34479 0.34536 -0.34566 0.35461 -0.34948 0.36294 C -0.34948 0.3634 -0.35087 0.37196 -0.35139 0.37335 C -0.35261 0.37613 -0.35538 0.38122 -0.35538 0.38122 C -0.35712 0.38978 -0.36094 0.39556 -0.36337 0.40365 C -0.36389 0.40527 -0.36372 0.40736 -0.36441 0.40898 C -0.36511 0.41036 -0.36632 0.41083 -0.36736 0.41175 C -0.36893 0.421 -0.37292 0.43003 -0.37518 0.43928 C -0.3757 0.44159 -0.37639 0.4439 -0.37726 0.44599 C -0.37865 0.44969 -0.38212 0.4564 -0.38212 0.4564 C -0.38438 0.47375 -0.38143 0.45778 -0.38507 0.46842 C -0.38594 0.47097 -0.38716 0.47629 -0.38716 0.47629 C -0.3875 0.47953 -0.38785 0.48716 -0.38907 0.49086 C -0.39132 0.49827 -0.3908 0.49133 -0.39202 0.49873 C -0.39358 0.50706 -0.39549 0.51515 -0.39896 0.52255 C -0.39913 0.52371 -0.40052 0.53528 -0.40104 0.5369 C -0.40139 0.53828 -0.40243 0.53944 -0.40295 0.54083 C -0.40348 0.54222 -0.40365 0.5436 -0.404 0.54499 C -0.40452 0.54731 -0.40452 0.55471 -0.40695 0.55147 " pathEditMode="relative" ptsTypes="fffffffffffffffffffffffffffffffffffffffA">
                                      <p:cBhvr>
                                        <p:cTn id="41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0"/>
                                            </p:cond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1802E-6 C 0.00434 -0.00533 0.00607 -0.01134 0.00798 -0.01851 C 0.00989 -0.03563 0.00798 -0.05275 0.0059 -0.06987 C 0.00243 -0.09924 -0.00313 -0.13047 -0.01875 -0.15314 C -0.02257 -0.16771 -0.03316 -0.17489 -0.04254 -0.18206 C -0.04671 -0.18529 -0.05 -0.18853 -0.05435 -0.19131 C -0.06007 -0.19501 -0.06702 -0.19594 -0.07327 -0.19779 C -0.07778 -0.19917 -0.08264 -0.20195 -0.08716 -0.20311 C -0.09688 -0.20542 -0.10573 -0.20634 -0.1158 -0.20704 C -0.15452 -0.20588 -0.14601 -0.20981 -0.16528 -0.20311 C -0.16962 -0.19941 -0.17414 -0.19663 -0.17917 -0.19524 C -0.18473 -0.19177 -0.18803 -0.18668 -0.1941 -0.1846 C -0.19879 -0.17974 -0.20296 -0.17489 -0.20782 -0.17026 C -0.2106 -0.16771 -0.21025 -0.16563 -0.21285 -0.16216 C -0.21407 -0.16054 -0.21806 -0.1573 -0.2198 -0.15569 C -0.22223 -0.1506 -0.22726 -0.14551 -0.2316 -0.14389 C -0.2323 -0.14204 -0.23264 -0.13996 -0.23369 -0.13857 C -0.23438 -0.13764 -0.23594 -0.13811 -0.23664 -0.13718 C -0.24566 -0.12469 -0.23212 -0.13741 -0.2415 -0.12931 C -0.24289 -0.12261 -0.24671 -0.11682 -0.25053 -0.1122 C -0.25244 -0.10364 -0.25643 -0.09624 -0.25938 -0.08837 C -0.26129 -0.08305 -0.26112 -0.07819 -0.26441 -0.0738 C -0.26546 -0.06894 -0.26754 -0.06293 -0.27032 -0.05946 C -0.27049 -0.05853 -0.27188 -0.05205 -0.27223 -0.05136 C -0.27379 -0.04812 -0.27726 -0.04211 -0.27726 -0.04211 C -0.27917 -0.02776 -0.27622 -0.04141 -0.28108 -0.03309 C -0.2823 -0.031 -0.28507 -0.02268 -0.28612 -0.0199 C -0.28889 -0.01227 -0.28994 -0.00278 -0.29202 0.00531 C -0.29289 0.01364 -0.29289 0.01734 -0.29601 0.02382 C -0.29705 0.03076 -0.29705 0.02798 -0.29705 0.03168 " pathEditMode="relative" ptsTypes="fffffffffffffffffffffffffffffA">
                                      <p:cBhvr>
                                        <p:cTn id="51" dur="2000" fill="hold"/>
                                        <p:tgtEl>
                                          <p:spTgt spid="20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0"/>
                                            </p:cond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69 0 0.125 0.056 0.125 0.125 C 0.125 0.194 0.069 0.25 0 0.25 C -0.069 0.25 -0.125 0.194 -0.125 0.125 C -0.125 0.056 -0.069 0 0 0 Z" pathEditMode="relative" ptsTypes="">
                                      <p:cBhvr>
                                        <p:cTn id="56" dur="2000" fill="hold"/>
                                        <p:tgtEl>
                                          <p:spTgt spid="20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 –dopiš první slabiku k obrázku.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F2UKPFKO\MC9004418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1673344" cy="131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2065703" y="1913070"/>
            <a:ext cx="1495008" cy="1008112"/>
          </a:xfrm>
          <a:prstGeom prst="wedgeEllipseCallout">
            <a:avLst>
              <a:gd name="adj1" fmla="val -82817"/>
              <a:gd name="adj2" fmla="val -17068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Users\Speciální školy\AppData\Local\Microsoft\Windows\Temporary Internet Files\Content.IE5\9609O7X9\MP9004065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101" y="3279364"/>
            <a:ext cx="1584176" cy="116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611560" y="3279364"/>
            <a:ext cx="1656184" cy="1008112"/>
          </a:xfrm>
          <a:prstGeom prst="wedgeEllipseCallout">
            <a:avLst>
              <a:gd name="adj1" fmla="val 58977"/>
              <a:gd name="adj2" fmla="val -17428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Speciální školy\AppData\Local\Microsoft\Windows\Temporary Internet Files\Content.IE5\F2UKPFKO\MP9004026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05080"/>
            <a:ext cx="1328924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5868144" y="1913070"/>
            <a:ext cx="1512168" cy="1101042"/>
          </a:xfrm>
          <a:prstGeom prst="wedgeEllipseCallout">
            <a:avLst>
              <a:gd name="adj1" fmla="val 93520"/>
              <a:gd name="adj2" fmla="val 38848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Speciální školy\AppData\Local\Microsoft\Windows\Temporary Internet Files\Content.IE5\9609O7X9\MC9003119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533" y="3388882"/>
            <a:ext cx="1825142" cy="145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995936" y="2132856"/>
            <a:ext cx="1512168" cy="1025272"/>
          </a:xfrm>
          <a:prstGeom prst="wedgeEllipseCallout">
            <a:avLst>
              <a:gd name="adj1" fmla="val 36307"/>
              <a:gd name="adj2" fmla="val 103184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VJQ3G5ZA\MC90044146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644" y="3687458"/>
            <a:ext cx="1702291" cy="151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7524328" y="4838774"/>
            <a:ext cx="1515607" cy="1068883"/>
          </a:xfrm>
          <a:prstGeom prst="wedgeEllipseCallout">
            <a:avLst>
              <a:gd name="adj1" fmla="val 16813"/>
              <a:gd name="adj2" fmla="val -98260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Speciální školy\AppData\Local\Microsoft\Windows\Temporary Internet Files\Content.IE5\1HIQAWLP\MP9004069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092" y="5373216"/>
            <a:ext cx="180020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3851920" y="5558854"/>
            <a:ext cx="1604172" cy="1038498"/>
          </a:xfrm>
          <a:prstGeom prst="wedgeEllipseCallout">
            <a:avLst>
              <a:gd name="adj1" fmla="val 81318"/>
              <a:gd name="adj2" fmla="val 22049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Speciální školy\AppData\Local\Microsoft\Windows\Temporary Internet Files\Content.IE5\9609O7X9\MP9004487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566" y="4949014"/>
            <a:ext cx="1619672" cy="110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207033" y="4621936"/>
            <a:ext cx="1584176" cy="1152129"/>
          </a:xfrm>
          <a:prstGeom prst="wedgeEllipseCallout">
            <a:avLst>
              <a:gd name="adj1" fmla="val 124898"/>
              <a:gd name="adj2" fmla="val 33163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7740352" y="6078103"/>
            <a:ext cx="1224136" cy="735273"/>
          </a:xfrm>
          <a:prstGeom prst="actionButtonForwardNex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467544" y="6078103"/>
            <a:ext cx="1323665" cy="735273"/>
          </a:xfrm>
          <a:prstGeom prst="actionButtonBackPrevious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95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-108520" y="0"/>
            <a:ext cx="9433048" cy="6957392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pic>
        <p:nvPicPr>
          <p:cNvPr id="3" name="Picture 2" descr="C:\Users\Speciální školy\AppData\Local\Microsoft\Windows\Temporary Internet Files\Content.IE5\F2UKPFKO\MC9004418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1673344" cy="131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2065703" y="1913070"/>
            <a:ext cx="1495008" cy="1008112"/>
          </a:xfrm>
          <a:prstGeom prst="wedgeEllipseCallout">
            <a:avLst>
              <a:gd name="adj1" fmla="val -82817"/>
              <a:gd name="adj2" fmla="val -17068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HO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5" name="Picture 3" descr="C:\Users\Speciální školy\AppData\Local\Microsoft\Windows\Temporary Internet Files\Content.IE5\9609O7X9\MP9004065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101" y="3279364"/>
            <a:ext cx="1584176" cy="1163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611560" y="3279364"/>
            <a:ext cx="1656184" cy="1008112"/>
          </a:xfrm>
          <a:prstGeom prst="wedgeEllipseCallout">
            <a:avLst>
              <a:gd name="adj1" fmla="val 58977"/>
              <a:gd name="adj2" fmla="val -17428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HU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7" name="Picture 4" descr="C:\Users\Speciální školy\AppData\Local\Microsoft\Windows\Temporary Internet Files\Content.IE5\F2UKPFKO\MP9004026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05080"/>
            <a:ext cx="1328924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5868144" y="1913070"/>
            <a:ext cx="1512168" cy="1101042"/>
          </a:xfrm>
          <a:prstGeom prst="wedgeEllipseCallout">
            <a:avLst>
              <a:gd name="adj1" fmla="val 93520"/>
              <a:gd name="adj2" fmla="val 38848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HA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9" name="Picture 5" descr="C:\Users\Speciální školy\AppData\Local\Microsoft\Windows\Temporary Internet Files\Content.IE5\9609O7X9\MC9003119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5533" y="3388882"/>
            <a:ext cx="1825142" cy="1453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ný popisek 9"/>
          <p:cNvSpPr/>
          <p:nvPr/>
        </p:nvSpPr>
        <p:spPr>
          <a:xfrm>
            <a:off x="3995936" y="2132856"/>
            <a:ext cx="1512168" cy="1025272"/>
          </a:xfrm>
          <a:prstGeom prst="wedgeEllipseCallout">
            <a:avLst>
              <a:gd name="adj1" fmla="val 36307"/>
              <a:gd name="adj2" fmla="val 103184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HE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1" name="Picture 2" descr="C:\Users\Speciální školy\AppData\Local\Microsoft\Windows\Temporary Internet Files\Content.IE5\VJQ3G5ZA\MC90044146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644" y="3687458"/>
            <a:ext cx="1702291" cy="151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válný popisek 11"/>
          <p:cNvSpPr/>
          <p:nvPr/>
        </p:nvSpPr>
        <p:spPr>
          <a:xfrm>
            <a:off x="7524328" y="4838774"/>
            <a:ext cx="1515607" cy="1068883"/>
          </a:xfrm>
          <a:prstGeom prst="wedgeEllipseCallout">
            <a:avLst>
              <a:gd name="adj1" fmla="val 16813"/>
              <a:gd name="adj2" fmla="val -98260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HO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3" name="Picture 4" descr="C:\Users\Speciální školy\AppData\Local\Microsoft\Windows\Temporary Internet Files\Content.IE5\1HIQAWLP\MP9004069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092" y="5373216"/>
            <a:ext cx="180020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ný popisek 13"/>
          <p:cNvSpPr/>
          <p:nvPr/>
        </p:nvSpPr>
        <p:spPr>
          <a:xfrm>
            <a:off x="3851920" y="5558854"/>
            <a:ext cx="1604172" cy="1038498"/>
          </a:xfrm>
          <a:prstGeom prst="wedgeEllipseCallout">
            <a:avLst>
              <a:gd name="adj1" fmla="val 81318"/>
              <a:gd name="adj2" fmla="val 22049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HA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15" name="Picture 5" descr="C:\Users\Speciální školy\AppData\Local\Microsoft\Windows\Temporary Internet Files\Content.IE5\9609O7X9\MP90044871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566" y="4949014"/>
            <a:ext cx="1619672" cy="1103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válný popisek 15"/>
          <p:cNvSpPr/>
          <p:nvPr/>
        </p:nvSpPr>
        <p:spPr>
          <a:xfrm>
            <a:off x="207033" y="4621936"/>
            <a:ext cx="1584176" cy="1152129"/>
          </a:xfrm>
          <a:prstGeom prst="wedgeEllipseCallout">
            <a:avLst>
              <a:gd name="adj1" fmla="val 124898"/>
              <a:gd name="adj2" fmla="val 33163"/>
            </a:avLst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7" name="Tlačítko akce: Zpět nebo Předchozí 16">
            <a:hlinkClick r:id="" action="ppaction://hlinkshowjump?jump=previousslide" highlightClick="1"/>
          </p:cNvPr>
          <p:cNvSpPr/>
          <p:nvPr/>
        </p:nvSpPr>
        <p:spPr>
          <a:xfrm>
            <a:off x="395536" y="6078103"/>
            <a:ext cx="1296144" cy="735273"/>
          </a:xfrm>
          <a:prstGeom prst="actionButtonBackPrevious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Dopředu nebo Další 17">
            <a:hlinkClick r:id="" action="ppaction://hlinkshowjump?jump=nextslide" highlightClick="1"/>
          </p:cNvPr>
          <p:cNvSpPr/>
          <p:nvPr/>
        </p:nvSpPr>
        <p:spPr>
          <a:xfrm>
            <a:off x="7524328" y="6078103"/>
            <a:ext cx="1328924" cy="735273"/>
          </a:xfrm>
          <a:prstGeom prst="actionButtonForwardNex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76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505056" cy="6858000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Jsi šikula.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1HIQAWLP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844824"/>
            <a:ext cx="3816423" cy="388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60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396536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Zdroje :</a:t>
            </a:r>
            <a:br>
              <a:rPr lang="cs-CZ" b="1" dirty="0"/>
            </a:br>
            <a:r>
              <a:rPr lang="cs-CZ" b="1" dirty="0"/>
              <a:t>Galerie Microsoft Office - Klipart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998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238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Přečti  správně slova</vt:lpstr>
      <vt:lpstr>Najdi obrázek, který obsahuje slabiku.</vt:lpstr>
      <vt:lpstr>Řešení</vt:lpstr>
      <vt:lpstr>Ulož obrázky, které nemají H do koše.</vt:lpstr>
      <vt:lpstr>Pracovní list –dopiš první slabiku k obrázku.</vt:lpstr>
      <vt:lpstr>Řešení pracovního listu</vt:lpstr>
      <vt:lpstr>Jsi šikula.</vt:lpstr>
      <vt:lpstr>Zdroje : Galerie Microsoft Office -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17</cp:revision>
  <dcterms:created xsi:type="dcterms:W3CDTF">2013-03-20T06:46:55Z</dcterms:created>
  <dcterms:modified xsi:type="dcterms:W3CDTF">2013-03-20T10:57:53Z</dcterms:modified>
</cp:coreProperties>
</file>