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7" r:id="rId4"/>
    <p:sldId id="265" r:id="rId5"/>
    <p:sldId id="259" r:id="rId6"/>
    <p:sldId id="261" r:id="rId7"/>
    <p:sldId id="260" r:id="rId8"/>
    <p:sldId id="263" r:id="rId9"/>
    <p:sldId id="25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38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CFE073A-E2C6-4ADD-8FEB-64C389C3F7F3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708590E-C69F-44C3-96C8-FD8489DA41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G2-12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 smtClean="0"/>
              <a:t>třída</a:t>
            </a:r>
            <a:r>
              <a:rPr lang="cs-CZ" sz="1200" b="1" dirty="0"/>
              <a:t>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Materiál je určen k opakování učiva z oblasti botaniky 7. ročníku. Část materiálu(4,6) je 		možno žákům vytisknout jako samostatný pracovní list.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720260" y="1270963"/>
            <a:ext cx="3890809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12 Co si pamatuji </a:t>
            </a:r>
            <a:r>
              <a:rPr lang="cs-CZ" b="1" smtClean="0">
                <a:latin typeface="Arial Black" pitchFamily="34" charset="0"/>
              </a:rPr>
              <a:t>z botaniky?</a:t>
            </a:r>
            <a:endParaRPr lang="cs-CZ" b="1" dirty="0" smtClean="0">
              <a:latin typeface="Arial Black" pitchFamily="34" charset="0"/>
            </a:endParaRPr>
          </a:p>
          <a:p>
            <a:pPr algn="ctr"/>
            <a:endParaRPr lang="cs-CZ" dirty="0">
              <a:latin typeface="Arial Black" pitchFamily="34" charset="0"/>
            </a:endParaRPr>
          </a:p>
          <a:p>
            <a:pPr algn="ctr"/>
            <a:r>
              <a:rPr lang="cs-CZ" sz="2400" b="1" dirty="0" smtClean="0">
                <a:latin typeface="Arial Black" pitchFamily="34" charset="0"/>
              </a:rPr>
              <a:t>VY_32_INOVACE_12</a:t>
            </a:r>
            <a:endParaRPr lang="cs-CZ" sz="24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2183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05\AppData\Local\Microsoft\Windows\Temporary Internet Files\Content.IE5\UVLB0FNJ\MP9001826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6629"/>
            <a:ext cx="5244182" cy="351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068960"/>
            <a:ext cx="7772400" cy="1828800"/>
          </a:xfrm>
        </p:spPr>
        <p:txBody>
          <a:bodyPr/>
          <a:lstStyle/>
          <a:p>
            <a:r>
              <a:rPr lang="cs-CZ" dirty="0" smtClean="0"/>
              <a:t>Opakujeme 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941168"/>
            <a:ext cx="7772400" cy="914400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Pamatujeme</a:t>
            </a:r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si ještě něco?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6120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9114147"/>
              </p:ext>
            </p:extLst>
          </p:nvPr>
        </p:nvGraphicFramePr>
        <p:xfrm>
          <a:off x="3131840" y="1196752"/>
          <a:ext cx="5414707" cy="41878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381233"/>
                <a:gridCol w="381233"/>
              </a:tblGrid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B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Ú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B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E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Ě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Z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Ý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C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N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1124744"/>
            <a:ext cx="291778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Část listu</a:t>
            </a:r>
          </a:p>
          <a:p>
            <a:r>
              <a:rPr lang="cs-CZ" sz="1400" dirty="0" smtClean="0"/>
              <a:t>Nižší rostliny</a:t>
            </a:r>
          </a:p>
          <a:p>
            <a:r>
              <a:rPr lang="cs-CZ" sz="1400" dirty="0" smtClean="0"/>
              <a:t>Druh bylinného stonku</a:t>
            </a:r>
          </a:p>
          <a:p>
            <a:r>
              <a:rPr lang="cs-CZ" sz="1400" dirty="0" smtClean="0"/>
              <a:t>Samičí orgán rostlin</a:t>
            </a:r>
          </a:p>
          <a:p>
            <a:r>
              <a:rPr lang="cs-CZ" sz="1400" dirty="0" smtClean="0"/>
              <a:t>Plevel</a:t>
            </a:r>
          </a:p>
          <a:p>
            <a:r>
              <a:rPr lang="cs-CZ" sz="1400" dirty="0" smtClean="0"/>
              <a:t>Jehličnan</a:t>
            </a:r>
          </a:p>
          <a:p>
            <a:r>
              <a:rPr lang="cs-CZ" sz="1400" dirty="0" smtClean="0"/>
              <a:t>Dužnatý plod</a:t>
            </a:r>
          </a:p>
          <a:p>
            <a:r>
              <a:rPr lang="cs-CZ" sz="1400" dirty="0" smtClean="0"/>
              <a:t>Druh květenství</a:t>
            </a:r>
          </a:p>
          <a:p>
            <a:r>
              <a:rPr lang="cs-CZ" sz="1400" dirty="0" smtClean="0"/>
              <a:t>Plody hrachu</a:t>
            </a:r>
          </a:p>
          <a:p>
            <a:r>
              <a:rPr lang="cs-CZ" sz="1400" dirty="0" smtClean="0"/>
              <a:t>Plod lilku rajčete</a:t>
            </a:r>
          </a:p>
          <a:p>
            <a:r>
              <a:rPr lang="cs-CZ" sz="1400" dirty="0" smtClean="0"/>
              <a:t>Povrch stonku dřevin</a:t>
            </a:r>
          </a:p>
          <a:p>
            <a:r>
              <a:rPr lang="cs-CZ" sz="1400" dirty="0" smtClean="0"/>
              <a:t>Přenos pylu na bliznu</a:t>
            </a:r>
          </a:p>
          <a:p>
            <a:r>
              <a:rPr lang="cs-CZ" sz="1400" dirty="0" smtClean="0"/>
              <a:t>Soubor květů</a:t>
            </a:r>
          </a:p>
          <a:p>
            <a:r>
              <a:rPr lang="cs-CZ" sz="1400" dirty="0" smtClean="0"/>
              <a:t>Část tyčinky</a:t>
            </a:r>
          </a:p>
          <a:p>
            <a:r>
              <a:rPr lang="cs-CZ" sz="1400" dirty="0" smtClean="0"/>
              <a:t>Přeměněné listy u hrachu</a:t>
            </a:r>
          </a:p>
          <a:p>
            <a:r>
              <a:rPr lang="cs-CZ" sz="1400" dirty="0" smtClean="0"/>
              <a:t>Část mechové rostlinky</a:t>
            </a:r>
          </a:p>
          <a:p>
            <a:r>
              <a:rPr lang="cs-CZ" sz="1400" dirty="0" smtClean="0"/>
              <a:t>Rostlinný orgán</a:t>
            </a:r>
          </a:p>
          <a:p>
            <a:r>
              <a:rPr lang="cs-CZ" sz="1400" smtClean="0"/>
              <a:t>Zásobní </a:t>
            </a:r>
            <a:r>
              <a:rPr lang="cs-CZ" sz="1400"/>
              <a:t>orgán </a:t>
            </a:r>
            <a:r>
              <a:rPr lang="cs-CZ" sz="1400" smtClean="0"/>
              <a:t>rostlin</a:t>
            </a:r>
            <a:endParaRPr lang="cs-CZ" sz="1400" dirty="0" smtClean="0"/>
          </a:p>
          <a:p>
            <a:r>
              <a:rPr lang="cs-CZ" sz="1400" dirty="0" smtClean="0"/>
              <a:t>Splynutí samčí a samičí buňky</a:t>
            </a:r>
          </a:p>
          <a:p>
            <a:r>
              <a:rPr lang="cs-CZ" sz="1400" dirty="0" smtClean="0"/>
              <a:t>Jedovatý jehličnan</a:t>
            </a:r>
          </a:p>
          <a:p>
            <a:r>
              <a:rPr lang="cs-CZ" sz="1400" dirty="0" smtClean="0"/>
              <a:t>Ostrý útvar na stonku</a:t>
            </a:r>
          </a:p>
          <a:p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544016"/>
              </p:ext>
            </p:extLst>
          </p:nvPr>
        </p:nvGraphicFramePr>
        <p:xfrm>
          <a:off x="3169306" y="1131374"/>
          <a:ext cx="5414707" cy="41878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422931"/>
                <a:gridCol w="381233"/>
                <a:gridCol w="381233"/>
              </a:tblGrid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Ú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Í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K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R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E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I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S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Ě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P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D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V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Z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Ý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Í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K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C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E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465314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N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06691" y="462679"/>
            <a:ext cx="5525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Doplňte pojmy a vyhledejte je ve </a:t>
            </a:r>
            <a:r>
              <a:rPr lang="cs-CZ" dirty="0" err="1"/>
              <a:t>čtyřsměrce</a:t>
            </a:r>
            <a:r>
              <a:rPr lang="cs-CZ" dirty="0"/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3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6036" y="394692"/>
            <a:ext cx="8092427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zásobní orgán </a:t>
            </a:r>
            <a:r>
              <a:rPr lang="cs-CZ"/>
              <a:t>rostlin</a:t>
            </a:r>
            <a:r>
              <a:rPr lang="cs-CZ" smtClean="0"/>
              <a:t>...........................................................</a:t>
            </a:r>
            <a:endParaRPr lang="cs-CZ" dirty="0"/>
          </a:p>
          <a:p>
            <a:r>
              <a:rPr lang="cs-CZ" dirty="0" smtClean="0"/>
              <a:t>část </a:t>
            </a:r>
            <a:r>
              <a:rPr lang="cs-CZ" dirty="0"/>
              <a:t>listu</a:t>
            </a:r>
            <a:r>
              <a:rPr lang="cs-CZ" dirty="0" smtClean="0"/>
              <a:t>............................................................................</a:t>
            </a:r>
            <a:endParaRPr lang="cs-CZ" dirty="0"/>
          </a:p>
          <a:p>
            <a:r>
              <a:rPr lang="cs-CZ" dirty="0"/>
              <a:t>nižší rostliny</a:t>
            </a:r>
            <a:r>
              <a:rPr lang="cs-CZ" dirty="0" smtClean="0"/>
              <a:t>.......................................................................</a:t>
            </a:r>
            <a:endParaRPr lang="cs-CZ" dirty="0"/>
          </a:p>
          <a:p>
            <a:r>
              <a:rPr lang="cs-CZ" dirty="0"/>
              <a:t>druh bylinného stonku..........................................................</a:t>
            </a:r>
          </a:p>
          <a:p>
            <a:r>
              <a:rPr lang="cs-CZ" dirty="0"/>
              <a:t>samičí orgán rostlin</a:t>
            </a:r>
            <a:r>
              <a:rPr lang="cs-CZ" dirty="0" smtClean="0"/>
              <a:t>.............................................................</a:t>
            </a:r>
            <a:endParaRPr lang="cs-CZ" dirty="0"/>
          </a:p>
          <a:p>
            <a:r>
              <a:rPr lang="cs-CZ" dirty="0"/>
              <a:t>plevel</a:t>
            </a:r>
            <a:r>
              <a:rPr lang="cs-CZ" dirty="0" smtClean="0"/>
              <a:t>.................................................................................</a:t>
            </a:r>
            <a:endParaRPr lang="cs-CZ" dirty="0"/>
          </a:p>
          <a:p>
            <a:r>
              <a:rPr lang="cs-CZ" dirty="0"/>
              <a:t>jehličnan</a:t>
            </a:r>
            <a:r>
              <a:rPr lang="cs-CZ" dirty="0" smtClean="0"/>
              <a:t>............................................................................</a:t>
            </a:r>
            <a:endParaRPr lang="cs-CZ" dirty="0"/>
          </a:p>
          <a:p>
            <a:r>
              <a:rPr lang="cs-CZ" dirty="0"/>
              <a:t>dužnatý plod</a:t>
            </a:r>
            <a:r>
              <a:rPr lang="cs-CZ" dirty="0" smtClean="0"/>
              <a:t>.......................................................................</a:t>
            </a:r>
            <a:endParaRPr lang="cs-CZ" dirty="0"/>
          </a:p>
          <a:p>
            <a:r>
              <a:rPr lang="cs-CZ" dirty="0"/>
              <a:t>druh květenství</a:t>
            </a:r>
            <a:r>
              <a:rPr lang="cs-CZ" dirty="0" smtClean="0"/>
              <a:t>...................................................................</a:t>
            </a:r>
            <a:endParaRPr lang="cs-CZ" dirty="0"/>
          </a:p>
          <a:p>
            <a:r>
              <a:rPr lang="cs-CZ" dirty="0"/>
              <a:t>plody hrachu</a:t>
            </a:r>
            <a:r>
              <a:rPr lang="cs-CZ" dirty="0" smtClean="0"/>
              <a:t>.......................................................................</a:t>
            </a:r>
            <a:endParaRPr lang="cs-CZ" dirty="0"/>
          </a:p>
          <a:p>
            <a:r>
              <a:rPr lang="cs-CZ" dirty="0"/>
              <a:t>plod lilku rajčete</a:t>
            </a:r>
            <a:r>
              <a:rPr lang="cs-CZ" dirty="0" smtClean="0"/>
              <a:t>..................................................................</a:t>
            </a:r>
          </a:p>
          <a:p>
            <a:r>
              <a:rPr lang="cs-CZ" dirty="0" smtClean="0"/>
              <a:t>povrch stonku dřevin............................................................</a:t>
            </a:r>
          </a:p>
          <a:p>
            <a:r>
              <a:rPr lang="cs-CZ" dirty="0" smtClean="0"/>
              <a:t>přenos </a:t>
            </a:r>
            <a:r>
              <a:rPr lang="cs-CZ" dirty="0"/>
              <a:t>pylu na bliznu</a:t>
            </a:r>
            <a:r>
              <a:rPr lang="cs-CZ" dirty="0" smtClean="0"/>
              <a:t>...........................................................</a:t>
            </a:r>
            <a:endParaRPr lang="cs-CZ" dirty="0"/>
          </a:p>
          <a:p>
            <a:r>
              <a:rPr lang="cs-CZ" dirty="0"/>
              <a:t>vzniká přeměnou semeníku...................................................</a:t>
            </a:r>
          </a:p>
          <a:p>
            <a:r>
              <a:rPr lang="cs-CZ" dirty="0"/>
              <a:t>část tyčinky</a:t>
            </a:r>
            <a:r>
              <a:rPr lang="cs-CZ" dirty="0" smtClean="0"/>
              <a:t>.........................................................................</a:t>
            </a:r>
            <a:endParaRPr lang="cs-CZ" dirty="0"/>
          </a:p>
          <a:p>
            <a:r>
              <a:rPr lang="cs-CZ" dirty="0"/>
              <a:t>přeměněné listy u hrachu......................................................</a:t>
            </a:r>
          </a:p>
          <a:p>
            <a:r>
              <a:rPr lang="cs-CZ" dirty="0"/>
              <a:t>část mechové rostlinky</a:t>
            </a:r>
            <a:r>
              <a:rPr lang="cs-CZ" dirty="0" smtClean="0"/>
              <a:t>..........................................................</a:t>
            </a:r>
            <a:endParaRPr lang="cs-CZ" dirty="0"/>
          </a:p>
          <a:p>
            <a:r>
              <a:rPr lang="cs-CZ" dirty="0"/>
              <a:t>rostlinný orgán</a:t>
            </a:r>
            <a:r>
              <a:rPr lang="cs-CZ" dirty="0" smtClean="0"/>
              <a:t>.....................................................................</a:t>
            </a:r>
            <a:endParaRPr lang="cs-CZ" dirty="0"/>
          </a:p>
          <a:p>
            <a:r>
              <a:rPr lang="cs-CZ" dirty="0" smtClean="0"/>
              <a:t>splynutí </a:t>
            </a:r>
            <a:r>
              <a:rPr lang="cs-CZ" dirty="0"/>
              <a:t>samčí a samičí buňky</a:t>
            </a:r>
            <a:r>
              <a:rPr lang="cs-CZ" dirty="0" smtClean="0"/>
              <a:t>................................................</a:t>
            </a:r>
            <a:endParaRPr lang="cs-CZ" dirty="0"/>
          </a:p>
          <a:p>
            <a:r>
              <a:rPr lang="cs-CZ" dirty="0"/>
              <a:t>jedovatý jehličnan </a:t>
            </a:r>
            <a:r>
              <a:rPr lang="cs-CZ" dirty="0" smtClean="0"/>
              <a:t>...............................................................</a:t>
            </a:r>
            <a:endParaRPr lang="cs-CZ" dirty="0"/>
          </a:p>
          <a:p>
            <a:r>
              <a:rPr lang="cs-CZ" dirty="0"/>
              <a:t>ostrý útvar na stonku</a:t>
            </a:r>
            <a:r>
              <a:rPr lang="cs-CZ" dirty="0" smtClean="0"/>
              <a:t>............................................................</a:t>
            </a:r>
            <a:endParaRPr lang="cs-CZ" dirty="0"/>
          </a:p>
          <a:p>
            <a:r>
              <a:rPr lang="cs-CZ" dirty="0"/>
              <a:t>rozmnožovací orgán rostlin</a:t>
            </a:r>
            <a:r>
              <a:rPr lang="cs-CZ" dirty="0" smtClean="0"/>
              <a:t>....................................................</a:t>
            </a:r>
            <a:endParaRPr lang="cs-CZ" dirty="0"/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8208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005\AppData\Local\Microsoft\Windows\Temporary Internet Files\Content.IE5\XN5BQTZH\MP9004483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5862"/>
            <a:ext cx="8568952" cy="6054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15863"/>
            <a:ext cx="5787162" cy="69557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Zásobní orgán rostlin			</a:t>
            </a:r>
            <a:r>
              <a:rPr lang="cs-CZ" dirty="0" smtClean="0">
                <a:solidFill>
                  <a:srgbClr val="FF0000"/>
                </a:solidFill>
              </a:rPr>
              <a:t>oddenek</a:t>
            </a:r>
            <a:endParaRPr lang="cs-CZ" dirty="0" smtClean="0"/>
          </a:p>
          <a:p>
            <a:r>
              <a:rPr lang="cs-CZ" dirty="0" smtClean="0"/>
              <a:t>Část listu				</a:t>
            </a:r>
            <a:r>
              <a:rPr lang="cs-CZ" dirty="0" smtClean="0">
                <a:solidFill>
                  <a:srgbClr val="FF0000"/>
                </a:solidFill>
              </a:rPr>
              <a:t>řapík</a:t>
            </a:r>
          </a:p>
          <a:p>
            <a:r>
              <a:rPr lang="cs-CZ" dirty="0" smtClean="0"/>
              <a:t>Nižší rostliny				</a:t>
            </a:r>
            <a:r>
              <a:rPr lang="cs-CZ" dirty="0" smtClean="0">
                <a:solidFill>
                  <a:srgbClr val="FF0000"/>
                </a:solidFill>
              </a:rPr>
              <a:t>řasy</a:t>
            </a:r>
            <a:endParaRPr lang="cs-CZ" dirty="0" smtClean="0"/>
          </a:p>
          <a:p>
            <a:r>
              <a:rPr lang="cs-CZ" dirty="0" smtClean="0"/>
              <a:t>Druh bylinného stonku		       	</a:t>
            </a:r>
            <a:r>
              <a:rPr lang="cs-CZ" dirty="0" smtClean="0">
                <a:solidFill>
                  <a:srgbClr val="FF0000"/>
                </a:solidFill>
              </a:rPr>
              <a:t>stvol</a:t>
            </a:r>
            <a:endParaRPr lang="cs-CZ" dirty="0" smtClean="0"/>
          </a:p>
          <a:p>
            <a:r>
              <a:rPr lang="cs-CZ" dirty="0" smtClean="0"/>
              <a:t>Samičí orgán rostlin			</a:t>
            </a:r>
            <a:r>
              <a:rPr lang="cs-CZ" dirty="0" smtClean="0">
                <a:solidFill>
                  <a:srgbClr val="FF0000"/>
                </a:solidFill>
              </a:rPr>
              <a:t>pestík</a:t>
            </a:r>
            <a:endParaRPr lang="cs-CZ" dirty="0" smtClean="0"/>
          </a:p>
          <a:p>
            <a:r>
              <a:rPr lang="cs-CZ" dirty="0" smtClean="0"/>
              <a:t>Plevel					</a:t>
            </a:r>
            <a:r>
              <a:rPr lang="cs-CZ" dirty="0" smtClean="0">
                <a:solidFill>
                  <a:srgbClr val="FF0000"/>
                </a:solidFill>
              </a:rPr>
              <a:t>pýr</a:t>
            </a:r>
            <a:endParaRPr lang="cs-CZ" dirty="0" smtClean="0"/>
          </a:p>
          <a:p>
            <a:r>
              <a:rPr lang="cs-CZ" dirty="0" smtClean="0"/>
              <a:t>Jehličnan				</a:t>
            </a:r>
            <a:r>
              <a:rPr lang="cs-CZ" dirty="0" smtClean="0">
                <a:solidFill>
                  <a:srgbClr val="FF0000"/>
                </a:solidFill>
              </a:rPr>
              <a:t>smrk</a:t>
            </a:r>
            <a:endParaRPr lang="cs-CZ" dirty="0" smtClean="0"/>
          </a:p>
          <a:p>
            <a:r>
              <a:rPr lang="cs-CZ" dirty="0" smtClean="0"/>
              <a:t>Dužnatý plod				</a:t>
            </a:r>
            <a:r>
              <a:rPr lang="cs-CZ" dirty="0" smtClean="0">
                <a:solidFill>
                  <a:srgbClr val="FF0000"/>
                </a:solidFill>
              </a:rPr>
              <a:t>malvice</a:t>
            </a:r>
            <a:endParaRPr lang="cs-CZ" dirty="0" smtClean="0"/>
          </a:p>
          <a:p>
            <a:r>
              <a:rPr lang="cs-CZ" dirty="0" smtClean="0"/>
              <a:t>Druh květenství			</a:t>
            </a:r>
            <a:r>
              <a:rPr lang="cs-CZ" dirty="0" smtClean="0">
                <a:solidFill>
                  <a:srgbClr val="FF0000"/>
                </a:solidFill>
              </a:rPr>
              <a:t>okolík</a:t>
            </a:r>
            <a:endParaRPr lang="cs-CZ" dirty="0" smtClean="0"/>
          </a:p>
          <a:p>
            <a:r>
              <a:rPr lang="cs-CZ" dirty="0" smtClean="0"/>
              <a:t>Plody hrachu				</a:t>
            </a:r>
            <a:r>
              <a:rPr lang="cs-CZ" dirty="0" smtClean="0">
                <a:solidFill>
                  <a:srgbClr val="FF0000"/>
                </a:solidFill>
              </a:rPr>
              <a:t>lusky</a:t>
            </a:r>
            <a:endParaRPr lang="cs-CZ" dirty="0" smtClean="0"/>
          </a:p>
          <a:p>
            <a:r>
              <a:rPr lang="cs-CZ" dirty="0" smtClean="0"/>
              <a:t>Plod lilku rajčete			</a:t>
            </a:r>
            <a:r>
              <a:rPr lang="cs-CZ" dirty="0" smtClean="0">
                <a:solidFill>
                  <a:srgbClr val="FF0000"/>
                </a:solidFill>
              </a:rPr>
              <a:t>bobule</a:t>
            </a:r>
            <a:endParaRPr lang="cs-CZ" dirty="0" smtClean="0"/>
          </a:p>
          <a:p>
            <a:r>
              <a:rPr lang="cs-CZ" dirty="0" smtClean="0"/>
              <a:t>Povrch stonku dřevin			</a:t>
            </a:r>
            <a:r>
              <a:rPr lang="cs-CZ" dirty="0" smtClean="0">
                <a:solidFill>
                  <a:srgbClr val="FF0000"/>
                </a:solidFill>
              </a:rPr>
              <a:t>borka</a:t>
            </a:r>
            <a:endParaRPr lang="cs-CZ" dirty="0" smtClean="0"/>
          </a:p>
          <a:p>
            <a:r>
              <a:rPr lang="cs-CZ" dirty="0" smtClean="0"/>
              <a:t>Přenos pylu na bliznu			</a:t>
            </a:r>
            <a:r>
              <a:rPr lang="cs-CZ" dirty="0" smtClean="0">
                <a:solidFill>
                  <a:srgbClr val="FF0000"/>
                </a:solidFill>
              </a:rPr>
              <a:t>opylení</a:t>
            </a:r>
            <a:endParaRPr lang="cs-CZ" dirty="0" smtClean="0"/>
          </a:p>
          <a:p>
            <a:r>
              <a:rPr lang="cs-CZ" dirty="0" smtClean="0"/>
              <a:t>Vzniká přeměnou semeníku		</a:t>
            </a:r>
            <a:r>
              <a:rPr lang="cs-CZ" dirty="0" smtClean="0">
                <a:solidFill>
                  <a:srgbClr val="FF0000"/>
                </a:solidFill>
              </a:rPr>
              <a:t>plod</a:t>
            </a:r>
            <a:endParaRPr lang="cs-CZ" dirty="0" smtClean="0"/>
          </a:p>
          <a:p>
            <a:r>
              <a:rPr lang="cs-CZ" dirty="0" smtClean="0"/>
              <a:t>Část tyčinky				</a:t>
            </a:r>
            <a:r>
              <a:rPr lang="cs-CZ" dirty="0" smtClean="0">
                <a:solidFill>
                  <a:srgbClr val="FF0000"/>
                </a:solidFill>
              </a:rPr>
              <a:t>prašník</a:t>
            </a:r>
            <a:endParaRPr lang="cs-CZ" dirty="0" smtClean="0"/>
          </a:p>
          <a:p>
            <a:r>
              <a:rPr lang="cs-CZ" dirty="0" smtClean="0"/>
              <a:t>Přeměněné listy u hrachu		</a:t>
            </a:r>
            <a:r>
              <a:rPr lang="cs-CZ" dirty="0" smtClean="0">
                <a:solidFill>
                  <a:srgbClr val="FF0000"/>
                </a:solidFill>
              </a:rPr>
              <a:t>úponky</a:t>
            </a:r>
            <a:endParaRPr lang="cs-CZ" dirty="0" smtClean="0"/>
          </a:p>
          <a:p>
            <a:r>
              <a:rPr lang="cs-CZ" dirty="0" smtClean="0"/>
              <a:t>Část mechové rostlinky			</a:t>
            </a:r>
            <a:r>
              <a:rPr lang="cs-CZ" dirty="0" smtClean="0">
                <a:solidFill>
                  <a:srgbClr val="FF0000"/>
                </a:solidFill>
              </a:rPr>
              <a:t>štět</a:t>
            </a:r>
            <a:endParaRPr lang="cs-CZ" dirty="0" smtClean="0"/>
          </a:p>
          <a:p>
            <a:r>
              <a:rPr lang="cs-CZ" dirty="0" smtClean="0"/>
              <a:t>Rostlinný orgán				</a:t>
            </a:r>
            <a:r>
              <a:rPr lang="cs-CZ" dirty="0" smtClean="0">
                <a:solidFill>
                  <a:srgbClr val="FF0000"/>
                </a:solidFill>
              </a:rPr>
              <a:t>stonek</a:t>
            </a:r>
          </a:p>
          <a:p>
            <a:r>
              <a:rPr lang="cs-CZ" dirty="0" smtClean="0"/>
              <a:t>Splynutí samčí a samičí buňky</a:t>
            </a:r>
            <a:r>
              <a:rPr lang="cs-CZ" dirty="0" smtClean="0">
                <a:solidFill>
                  <a:srgbClr val="FF0000"/>
                </a:solidFill>
              </a:rPr>
              <a:t>		oplození</a:t>
            </a:r>
          </a:p>
          <a:p>
            <a:r>
              <a:rPr lang="cs-CZ" dirty="0" smtClean="0"/>
              <a:t>Jedovatý jehličnan</a:t>
            </a:r>
            <a:r>
              <a:rPr lang="cs-CZ" dirty="0" smtClean="0">
                <a:solidFill>
                  <a:srgbClr val="FF0000"/>
                </a:solidFill>
              </a:rPr>
              <a:t>			tis</a:t>
            </a:r>
          </a:p>
          <a:p>
            <a:r>
              <a:rPr lang="cs-CZ" dirty="0" smtClean="0"/>
              <a:t>Ostrý útvar na stonku</a:t>
            </a:r>
            <a:r>
              <a:rPr lang="cs-CZ" dirty="0" smtClean="0">
                <a:solidFill>
                  <a:srgbClr val="FF0000"/>
                </a:solidFill>
              </a:rPr>
              <a:t>			trn</a:t>
            </a:r>
          </a:p>
          <a:p>
            <a:r>
              <a:rPr lang="cs-CZ" dirty="0" smtClean="0"/>
              <a:t>Rozmnožovací orgán rostlin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květ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216032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248491"/>
              </p:ext>
            </p:extLst>
          </p:nvPr>
        </p:nvGraphicFramePr>
        <p:xfrm>
          <a:off x="503238" y="530228"/>
          <a:ext cx="6805067" cy="577908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31529"/>
                <a:gridCol w="531529"/>
                <a:gridCol w="531529"/>
                <a:gridCol w="531529"/>
                <a:gridCol w="531529"/>
                <a:gridCol w="531529"/>
                <a:gridCol w="519548"/>
                <a:gridCol w="543510"/>
                <a:gridCol w="531529"/>
                <a:gridCol w="531529"/>
                <a:gridCol w="531529"/>
                <a:gridCol w="479124"/>
                <a:gridCol w="479124"/>
              </a:tblGrid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Ú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Í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K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R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E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I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S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Ě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P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D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V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Z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Ý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Í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K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C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E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42121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N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1872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203979"/>
              </p:ext>
            </p:extLst>
          </p:nvPr>
        </p:nvGraphicFramePr>
        <p:xfrm>
          <a:off x="755574" y="620692"/>
          <a:ext cx="7560843" cy="56166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90561"/>
                <a:gridCol w="633577"/>
                <a:gridCol w="547545"/>
                <a:gridCol w="590561"/>
                <a:gridCol w="590561"/>
                <a:gridCol w="590561"/>
                <a:gridCol w="590561"/>
                <a:gridCol w="590561"/>
                <a:gridCol w="590561"/>
                <a:gridCol w="590561"/>
                <a:gridCol w="590561"/>
                <a:gridCol w="532336"/>
                <a:gridCol w="532336"/>
              </a:tblGrid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B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B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Ú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P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B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I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Ě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P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 smtClean="0">
                          <a:effectLst/>
                        </a:rPr>
                        <a:t>D</a:t>
                      </a:r>
                      <a:endParaRPr lang="cs-CZ" sz="3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V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Z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Ř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R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Š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S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Ý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U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Í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Y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P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S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M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A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L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V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I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C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  <a:tr h="624069"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K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E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D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O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I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N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R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>
                          <a:effectLst/>
                        </a:rPr>
                        <a:t>T</a:t>
                      </a:r>
                      <a:endParaRPr lang="cs-CZ" sz="3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0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N</a:t>
                      </a:r>
                      <a:endParaRPr lang="cs-CZ" sz="30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5981" marR="5981" marT="5981" marB="0" anchor="b"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827584" y="980728"/>
            <a:ext cx="3312368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55976" y="980728"/>
            <a:ext cx="33123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932040" y="1628800"/>
            <a:ext cx="27363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03648" y="2852936"/>
            <a:ext cx="27363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971600" y="1196752"/>
            <a:ext cx="0" cy="49685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03648" y="5301208"/>
            <a:ext cx="23042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355976" y="5301208"/>
            <a:ext cx="38884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259632" y="5949280"/>
            <a:ext cx="4104456" cy="180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012160" y="5967282"/>
            <a:ext cx="1656184" cy="180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27584" y="4725144"/>
            <a:ext cx="262829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707904" y="4725144"/>
            <a:ext cx="39604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355976" y="3501008"/>
            <a:ext cx="22322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956376" y="1412776"/>
            <a:ext cx="36004" cy="3600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355976" y="4077072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403648" y="1628800"/>
            <a:ext cx="27363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932040" y="2276872"/>
            <a:ext cx="33123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2627784" y="1916832"/>
            <a:ext cx="0" cy="23762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3275856" y="764704"/>
            <a:ext cx="0" cy="29163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851920" y="1916832"/>
            <a:ext cx="0" cy="36724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6840252" y="764704"/>
            <a:ext cx="0" cy="41044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4355976" y="2852936"/>
            <a:ext cx="2232248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5521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63706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Tajenka:</a:t>
            </a:r>
            <a:r>
              <a:rPr lang="cs-CZ" dirty="0" smtClean="0"/>
              <a:t>	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PLETIVA  ROSTLIN</a:t>
            </a:r>
          </a:p>
          <a:p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3200" dirty="0" smtClean="0"/>
              <a:t>Vysvětlete</a:t>
            </a:r>
            <a:r>
              <a:rPr lang="cs-CZ" sz="3200" b="1" dirty="0" smtClean="0"/>
              <a:t> </a:t>
            </a:r>
            <a:r>
              <a:rPr lang="cs-CZ" sz="3200" dirty="0" smtClean="0"/>
              <a:t>pojem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120082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05\AppData\Local\Microsoft\Windows\Temporary Internet Files\Content.IE5\NNAJTA5R\MP9003904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353" y="815657"/>
            <a:ext cx="3590235" cy="5031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484784"/>
            <a:ext cx="439030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Poskládejte jména rostlin: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LI	ČEK	KŘI	BO	SAN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VÍČ	VA	NÍK	TRY	ŘE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SA	JÍ	LIE	STŘE	KA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HEL	BŘÍ	NEK	TEC	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1628800"/>
            <a:ext cx="163859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STŘEVÍČNÍK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LILIE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KŘIVATEC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BOJÍNEK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ŘEBŘÍČEK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KONTRYHEL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SASANKA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2956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24744"/>
            <a:ext cx="20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37006" y="1700808"/>
            <a:ext cx="2836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galerie </a:t>
            </a:r>
            <a:r>
              <a:rPr lang="cs-CZ" dirty="0" err="1"/>
              <a:t>microsoft</a:t>
            </a:r>
            <a:r>
              <a:rPr lang="cs-CZ" dirty="0"/>
              <a:t> </a:t>
            </a:r>
            <a:r>
              <a:rPr lang="cs-CZ" dirty="0" err="1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90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346</TotalTime>
  <Words>652</Words>
  <Application>Microsoft Office PowerPoint</Application>
  <PresentationFormat>Předvádění na obrazovce (4:3)</PresentationFormat>
  <Paragraphs>577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Opakujeme 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21</cp:revision>
  <dcterms:created xsi:type="dcterms:W3CDTF">2012-09-06T12:17:09Z</dcterms:created>
  <dcterms:modified xsi:type="dcterms:W3CDTF">2013-03-20T11:18:56Z</dcterms:modified>
</cp:coreProperties>
</file>