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9" r:id="rId4"/>
    <p:sldId id="257" r:id="rId5"/>
    <p:sldId id="260" r:id="rId6"/>
    <p:sldId id="263" r:id="rId7"/>
    <p:sldId id="264" r:id="rId8"/>
    <p:sldId id="262" r:id="rId9"/>
    <p:sldId id="258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 autoAdjust="0"/>
    <p:restoredTop sz="94660"/>
  </p:normalViewPr>
  <p:slideViewPr>
    <p:cSldViewPr>
      <p:cViewPr varScale="1">
        <p:scale>
          <a:sx n="69" d="100"/>
          <a:sy n="69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97055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906141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573410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770823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92618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831777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415598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012571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36321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57057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527562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tx2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61C4B-AA57-41DB-8E9F-27E409F8CCC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F24AD-5898-4D91-A5AF-831F2A88A6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47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5950" y="765175"/>
            <a:ext cx="7772400" cy="1470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3200" b="1" dirty="0" smtClean="0"/>
              <a:t>Bakterie</a:t>
            </a:r>
            <a:r>
              <a:rPr lang="cs-CZ" sz="3200" b="1" smtClean="0"/>
              <a:t/>
            </a:r>
            <a:br>
              <a:rPr lang="cs-CZ" sz="3200" b="1" smtClean="0"/>
            </a:br>
            <a:r>
              <a:rPr lang="cs-CZ" sz="3200" b="1" smtClean="0"/>
              <a:t>VY_52_INOVACE_PR.6.5-1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 smtClean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1"/>
          <p:cNvSpPr>
            <a:spLocks noChangeArrowheads="1"/>
          </p:cNvSpPr>
          <p:nvPr/>
        </p:nvSpPr>
        <p:spPr bwMode="auto">
          <a:xfrm>
            <a:off x="971550" y="2636838"/>
            <a:ext cx="741680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hangingPunct="0"/>
            <a:r>
              <a:rPr lang="cs-CZ" b="1" dirty="0"/>
              <a:t>VYPRACOVALA:</a:t>
            </a:r>
            <a:r>
              <a:rPr lang="cs-CZ" dirty="0"/>
              <a:t> Mgr. Jana Víchová</a:t>
            </a:r>
          </a:p>
          <a:p>
            <a:pPr hangingPunct="0"/>
            <a:r>
              <a:rPr lang="cs-CZ" b="1" dirty="0"/>
              <a:t>DATUM:</a:t>
            </a:r>
            <a:r>
              <a:rPr lang="cs-CZ" dirty="0"/>
              <a:t> září 2011</a:t>
            </a:r>
          </a:p>
          <a:p>
            <a:pPr hangingPunct="0"/>
            <a:r>
              <a:rPr lang="cs-CZ" b="1" dirty="0"/>
              <a:t>URČENO PRO:</a:t>
            </a:r>
            <a:r>
              <a:rPr lang="cs-CZ" dirty="0"/>
              <a:t> 6. </a:t>
            </a:r>
            <a:r>
              <a:rPr lang="cs-CZ" smtClean="0"/>
              <a:t>ročník</a:t>
            </a:r>
            <a:endParaRPr lang="cs-CZ" dirty="0" smtClean="0"/>
          </a:p>
          <a:p>
            <a:pPr hangingPunct="0"/>
            <a:r>
              <a:rPr lang="cs-CZ" b="1" dirty="0" smtClean="0"/>
              <a:t>VZDĚLÁVACÍ OBLAST: </a:t>
            </a:r>
            <a:r>
              <a:rPr lang="cs-CZ" dirty="0" smtClean="0"/>
              <a:t>Člověk a příroda - Přírodopis</a:t>
            </a:r>
            <a:endParaRPr lang="cs-CZ" dirty="0"/>
          </a:p>
          <a:p>
            <a:pPr hangingPunct="0"/>
            <a:r>
              <a:rPr lang="cs-CZ" b="1" dirty="0"/>
              <a:t>KLÍČOVÁ SLOVA:</a:t>
            </a:r>
            <a:r>
              <a:rPr lang="cs-CZ" dirty="0"/>
              <a:t> jednobuněčný organismus, onemocnění, prevence, význam</a:t>
            </a:r>
          </a:p>
          <a:p>
            <a:r>
              <a:rPr lang="cs-CZ" b="1" dirty="0"/>
              <a:t>ANOTACE:</a:t>
            </a:r>
            <a:r>
              <a:rPr lang="cs-CZ" dirty="0"/>
              <a:t> Prezentace je určena k výkladu nového učiva. Ve vyučovací hodině se dá využít taktéž k opakování.</a:t>
            </a:r>
          </a:p>
        </p:txBody>
      </p:sp>
    </p:spTree>
    <p:extLst>
      <p:ext uri="{BB962C8B-B14F-4D97-AF65-F5344CB8AC3E}">
        <p14:creationId xmlns:p14="http://schemas.microsoft.com/office/powerpoint/2010/main" val="8937516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63991"/>
            <a:ext cx="507550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Bakterie</a:t>
            </a:r>
            <a:endParaRPr lang="cs-CZ" sz="88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772816"/>
            <a:ext cx="562993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dirty="0" smtClean="0"/>
              <a:t>jsou to  </a:t>
            </a:r>
            <a:r>
              <a:rPr lang="cs-CZ" sz="3200" b="1" u="sng" dirty="0" smtClean="0"/>
              <a:t>jednobuněčné</a:t>
            </a:r>
          </a:p>
          <a:p>
            <a:r>
              <a:rPr lang="cs-CZ" sz="3200" b="1" dirty="0" smtClean="0"/>
              <a:t>     organismy</a:t>
            </a:r>
          </a:p>
          <a:p>
            <a:r>
              <a:rPr lang="cs-CZ" sz="3200" b="1" dirty="0" smtClean="0"/>
              <a:t>-    </a:t>
            </a:r>
            <a:r>
              <a:rPr lang="cs-CZ" sz="3200" b="1" dirty="0"/>
              <a:t>vyskytují </a:t>
            </a:r>
            <a:r>
              <a:rPr lang="cs-CZ" sz="3200" b="1" dirty="0" smtClean="0"/>
              <a:t>se </a:t>
            </a:r>
            <a:r>
              <a:rPr lang="cs-CZ" sz="3200" b="1" u="sng" dirty="0" smtClean="0"/>
              <a:t>takřka </a:t>
            </a:r>
            <a:r>
              <a:rPr lang="cs-CZ" sz="3200" b="1" u="sng" dirty="0"/>
              <a:t>všude</a:t>
            </a:r>
            <a:r>
              <a:rPr lang="cs-CZ" sz="3200" b="1" dirty="0" smtClean="0"/>
              <a:t>,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v </a:t>
            </a:r>
            <a:r>
              <a:rPr lang="cs-CZ" sz="3200" b="1" dirty="0"/>
              <a:t>půdě, ve </a:t>
            </a:r>
            <a:r>
              <a:rPr lang="cs-CZ" sz="3200" b="1" dirty="0" smtClean="0"/>
              <a:t>vodě, ve vzduchu</a:t>
            </a:r>
          </a:p>
          <a:p>
            <a:r>
              <a:rPr lang="cs-CZ" sz="2000" dirty="0" smtClean="0"/>
              <a:t>         (v </a:t>
            </a:r>
            <a:r>
              <a:rPr lang="cs-CZ" sz="2000" dirty="0"/>
              <a:t>jednom gramu půdy žije asi 40 miliónů </a:t>
            </a:r>
            <a:r>
              <a:rPr lang="cs-CZ" sz="2000" dirty="0" smtClean="0"/>
              <a:t>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bakterií</a:t>
            </a:r>
            <a:r>
              <a:rPr lang="cs-CZ" sz="2000" dirty="0"/>
              <a:t>, v jednom mililitru sladké vody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je </a:t>
            </a:r>
            <a:r>
              <a:rPr lang="cs-CZ" sz="2000" dirty="0"/>
              <a:t>jich přibližně </a:t>
            </a:r>
            <a:r>
              <a:rPr lang="cs-CZ" sz="2000" dirty="0" smtClean="0"/>
              <a:t>milion)</a:t>
            </a:r>
          </a:p>
          <a:p>
            <a:r>
              <a:rPr lang="cs-CZ" sz="2000" b="1" dirty="0" smtClean="0"/>
              <a:t>-       </a:t>
            </a:r>
            <a:r>
              <a:rPr lang="cs-CZ" sz="3200" b="1" dirty="0" smtClean="0"/>
              <a:t>potřebují </a:t>
            </a:r>
            <a:r>
              <a:rPr lang="cs-CZ" sz="3200" b="1" u="sng" dirty="0"/>
              <a:t>vlhko a </a:t>
            </a:r>
            <a:r>
              <a:rPr lang="cs-CZ" sz="3200" b="1" u="sng" dirty="0" smtClean="0"/>
              <a:t>vhodnou</a:t>
            </a:r>
          </a:p>
          <a:p>
            <a:r>
              <a:rPr lang="cs-CZ" sz="3200" b="1" dirty="0" smtClean="0"/>
              <a:t>     </a:t>
            </a:r>
            <a:r>
              <a:rPr lang="cs-CZ" sz="3200" b="1" u="sng" dirty="0" smtClean="0"/>
              <a:t>teplotu</a:t>
            </a:r>
            <a:r>
              <a:rPr lang="cs-CZ" sz="3200" b="1" dirty="0"/>
              <a:t>.</a:t>
            </a:r>
            <a:endParaRPr lang="cs-CZ" sz="3200" dirty="0" smtClean="0"/>
          </a:p>
          <a:p>
            <a:pPr marL="571500" indent="-571500">
              <a:buFontTx/>
              <a:buChar char="-"/>
            </a:pPr>
            <a:endParaRPr lang="cs-CZ" sz="4000" dirty="0" smtClean="0"/>
          </a:p>
          <a:p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042" y="4221088"/>
            <a:ext cx="28575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466" y="764704"/>
            <a:ext cx="28575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523572" y="26572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55148" y="600776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7271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6632"/>
            <a:ext cx="67687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r>
              <a:rPr lang="cs-CZ" sz="3200" b="1" dirty="0" smtClean="0"/>
              <a:t>Většina bakterií není schopna vytvářet ústrojné látky, </a:t>
            </a:r>
            <a:r>
              <a:rPr lang="cs-CZ" sz="3200" b="1" dirty="0" smtClean="0">
                <a:solidFill>
                  <a:schemeClr val="bg1"/>
                </a:solidFill>
              </a:rPr>
              <a:t>cizopasí.</a:t>
            </a:r>
          </a:p>
          <a:p>
            <a:r>
              <a:rPr lang="cs-CZ" sz="3200" b="1" dirty="0" smtClean="0"/>
              <a:t>Cizopasné bakterie způsobují u rostlin, živočichů a člověka nakažlivé onemocnění.</a:t>
            </a:r>
          </a:p>
          <a:p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3371722" cy="1926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335" y="3859172"/>
            <a:ext cx="3450299" cy="2587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77241" y="5844916"/>
            <a:ext cx="168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Záněty    kůže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9912" y="478370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39729" y="60775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3953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46048" y="260648"/>
            <a:ext cx="695171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Tvary bakteriálních buněk:</a:t>
            </a:r>
            <a:endParaRPr lang="cs-CZ" sz="48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349852"/>
            <a:ext cx="1718272" cy="1765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9532" y="3140968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Kulovitý tvar - koky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14"/>
          <a:stretch/>
        </p:blipFill>
        <p:spPr bwMode="auto">
          <a:xfrm>
            <a:off x="3638947" y="1634109"/>
            <a:ext cx="1880332" cy="1314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422" y="3614759"/>
            <a:ext cx="3089049" cy="230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094422" y="5981067"/>
            <a:ext cx="2272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Stafylokok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89" b="13650"/>
          <a:stretch/>
        </p:blipFill>
        <p:spPr bwMode="auto">
          <a:xfrm>
            <a:off x="6185533" y="2232526"/>
            <a:ext cx="2497358" cy="2084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396283" y="4584625"/>
            <a:ext cx="241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Tyčinkovitý tvar - bacily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98429" y="276383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59885" y="257916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55893" y="241513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4374" y="553471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9174" y="394734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5376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Hniložijné bakterie  rozkládají odumřelá těla organismů.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8237" y="2025820"/>
            <a:ext cx="509572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Schopnost bakterií rozkládat mnohé látky se využívá především </a:t>
            </a:r>
            <a:r>
              <a:rPr lang="cs-CZ" sz="2400" dirty="0" smtClean="0"/>
              <a:t>ve </a:t>
            </a:r>
          </a:p>
          <a:p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zpracovávání odpadu-v čističkách </a:t>
            </a:r>
          </a:p>
          <a:p>
            <a:r>
              <a:rPr lang="cs-CZ" sz="2400" b="1" dirty="0" smtClean="0"/>
              <a:t>-    také v čištění ropných skvrn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 boji proti škůdcům. </a:t>
            </a:r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r>
              <a:rPr lang="cs-CZ" sz="2400" dirty="0" smtClean="0"/>
              <a:t>Rozkladné bakterie </a:t>
            </a:r>
            <a:r>
              <a:rPr lang="cs-CZ" sz="2400" dirty="0"/>
              <a:t>se </a:t>
            </a:r>
            <a:r>
              <a:rPr lang="cs-CZ" sz="2400" dirty="0" smtClean="0"/>
              <a:t>využívají také v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domácích septicích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kompostech.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623" y="4474310"/>
            <a:ext cx="1635209" cy="1635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30443" y="6237312"/>
            <a:ext cx="2727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Bakterie do žump a septiků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67169" y="574018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60000" y="37339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26" name="Picture 2" descr="Soubor:Domaci kompostovan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08583"/>
            <a:ext cx="3528808" cy="235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5529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22549" y="548680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Laktobacily</a:t>
            </a:r>
            <a:r>
              <a:rPr lang="cs-CZ" sz="2400" b="1" dirty="0" smtClean="0"/>
              <a:t> jsou bakterie, které se využívají při výrobě některých </a:t>
            </a:r>
            <a:r>
              <a:rPr lang="cs-CZ" sz="2400" b="1" dirty="0" smtClean="0">
                <a:solidFill>
                  <a:schemeClr val="bg1"/>
                </a:solidFill>
              </a:rPr>
              <a:t>mléčných výrobků</a:t>
            </a:r>
            <a:r>
              <a:rPr lang="cs-CZ" sz="2400" b="1" dirty="0" smtClean="0"/>
              <a:t>, např. jogurtů, kefírů, kysaného podmáslí apod.</a:t>
            </a:r>
          </a:p>
          <a:p>
            <a:r>
              <a:rPr lang="cs-CZ" sz="2400" b="1" dirty="0" smtClean="0"/>
              <a:t>Kvašením mléka za přítomnosti těchto bakterií mléko získává jiné příchuti.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662" y="3972832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83214" y="545135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588" y="2384721"/>
            <a:ext cx="1666875" cy="273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86051" y="47490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51559"/>
            <a:ext cx="21431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4009" y="551582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459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388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Bakterie  mohou způsobovat onemocnění: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5" y="2060848"/>
            <a:ext cx="422423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/>
              <a:t>z</a:t>
            </a:r>
            <a:r>
              <a:rPr lang="cs-CZ" sz="3200" b="1" dirty="0" smtClean="0"/>
              <a:t>ánět mozkových blan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hnisavé </a:t>
            </a:r>
            <a:r>
              <a:rPr lang="cs-CZ" sz="3200" b="1" dirty="0"/>
              <a:t>záněty kůže</a:t>
            </a:r>
            <a:endParaRPr lang="cs-CZ" sz="3200" b="1" dirty="0" smtClean="0"/>
          </a:p>
          <a:p>
            <a:pPr marL="285750" indent="-285750">
              <a:buFontTx/>
              <a:buChar char="-"/>
            </a:pPr>
            <a:r>
              <a:rPr lang="cs-CZ" sz="3200" b="1" dirty="0"/>
              <a:t>angína, spála</a:t>
            </a:r>
            <a:endParaRPr lang="cs-CZ" sz="3200" b="1" dirty="0" smtClean="0"/>
          </a:p>
          <a:p>
            <a:pPr marL="285750" indent="-285750">
              <a:buFontTx/>
              <a:buChar char="-"/>
            </a:pPr>
            <a:r>
              <a:rPr lang="cs-CZ" sz="3200" b="1" dirty="0"/>
              <a:t>z</a:t>
            </a:r>
            <a:r>
              <a:rPr lang="cs-CZ" sz="3200" b="1" dirty="0" smtClean="0"/>
              <a:t>ápal plic</a:t>
            </a:r>
          </a:p>
          <a:p>
            <a:pPr marL="285750" indent="-285750">
              <a:buFontTx/>
              <a:buChar char="-"/>
            </a:pPr>
            <a:r>
              <a:rPr lang="cs-CZ" sz="3200" b="1" dirty="0"/>
              <a:t>s</a:t>
            </a:r>
            <a:r>
              <a:rPr lang="cs-CZ" sz="3200" b="1" dirty="0" smtClean="0"/>
              <a:t>almonelóza</a:t>
            </a:r>
          </a:p>
          <a:p>
            <a:pPr marL="285750" indent="-285750">
              <a:buFontTx/>
              <a:buChar char="-"/>
            </a:pPr>
            <a:r>
              <a:rPr lang="cs-CZ" sz="3200" b="1" dirty="0"/>
              <a:t>b</a:t>
            </a:r>
            <a:r>
              <a:rPr lang="cs-CZ" sz="3200" b="1" dirty="0" smtClean="0"/>
              <a:t>orelióza</a:t>
            </a:r>
          </a:p>
          <a:p>
            <a:pPr marL="285750" indent="-285750">
              <a:buFontTx/>
              <a:buChar char="-"/>
            </a:pPr>
            <a:r>
              <a:rPr lang="cs-CZ" sz="3200" b="1" dirty="0"/>
              <a:t>c</a:t>
            </a:r>
            <a:r>
              <a:rPr lang="cs-CZ" sz="3200" b="1" dirty="0" smtClean="0"/>
              <a:t>holera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tyfus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450" y="3457079"/>
            <a:ext cx="41148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61838" y="583094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23450" y="583601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371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8219" y="4282078"/>
            <a:ext cx="57359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Antibiotikum </a:t>
            </a:r>
            <a:r>
              <a:rPr lang="cs-CZ" sz="2400" b="1" dirty="0" smtClean="0">
                <a:solidFill>
                  <a:schemeClr val="bg1"/>
                </a:solidFill>
              </a:rPr>
              <a:t>je </a:t>
            </a:r>
            <a:r>
              <a:rPr lang="cs-CZ" sz="2400" b="1" dirty="0">
                <a:solidFill>
                  <a:schemeClr val="bg1"/>
                </a:solidFill>
              </a:rPr>
              <a:t>lék</a:t>
            </a:r>
            <a:r>
              <a:rPr lang="cs-CZ" sz="2400" b="1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2400" b="1" dirty="0" smtClean="0"/>
              <a:t>který usmrcuje</a:t>
            </a:r>
            <a:r>
              <a:rPr lang="cs-CZ" sz="2400" b="1" dirty="0"/>
              <a:t> </a:t>
            </a:r>
            <a:r>
              <a:rPr lang="cs-CZ" sz="2400" b="1" dirty="0" smtClean="0"/>
              <a:t>některé mikroorganismy, působí </a:t>
            </a:r>
            <a:r>
              <a:rPr lang="cs-CZ" sz="2400" b="1" dirty="0"/>
              <a:t>především proti bakteriím, některá jsou však účinná také proti houbám a parazitickým prvokům.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721" y="2348880"/>
            <a:ext cx="19050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64309" y="410185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67782"/>
            <a:ext cx="37549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 smtClean="0"/>
              <a:t>zvyšovat svou odolnost</a:t>
            </a:r>
          </a:p>
          <a:p>
            <a:pPr marL="285750" indent="-285750">
              <a:buFontTx/>
              <a:buChar char="-"/>
            </a:pPr>
            <a:r>
              <a:rPr lang="cs-CZ" sz="2400" b="1" dirty="0"/>
              <a:t>d</a:t>
            </a:r>
            <a:r>
              <a:rPr lang="cs-CZ" sz="2400" b="1" dirty="0" smtClean="0"/>
              <a:t>bát na osobním hygienu, čistotu při přípravě jídla</a:t>
            </a:r>
          </a:p>
          <a:p>
            <a:pPr marL="285750" indent="-285750">
              <a:buFontTx/>
              <a:buChar char="-"/>
            </a:pPr>
            <a:r>
              <a:rPr lang="cs-CZ" sz="2400" b="1" dirty="0"/>
              <a:t>u</a:t>
            </a:r>
            <a:r>
              <a:rPr lang="cs-CZ" sz="2400" b="1" dirty="0" smtClean="0"/>
              <a:t> některých chorob očkováním</a:t>
            </a:r>
          </a:p>
          <a:p>
            <a:pPr marL="285750" indent="-285750">
              <a:buFontTx/>
              <a:buChar char="-"/>
            </a:pPr>
            <a:r>
              <a:rPr lang="cs-CZ" sz="2400" b="1" dirty="0"/>
              <a:t>l</a:t>
            </a:r>
            <a:r>
              <a:rPr lang="cs-CZ" sz="2400" b="1" dirty="0" smtClean="0"/>
              <a:t>éčit se antibiotiky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04664"/>
            <a:ext cx="785653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Jak se můžeme onemocnění bránit 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0603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9384" y="3294276"/>
            <a:ext cx="81810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 http://portal.lf1.cuni.cz/disciplina-119-mikrobiologie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39385" y="3679342"/>
            <a:ext cx="81810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http://cs-cz.facebook.com/pages/-No-ty-Koky-/104479879597029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9385" y="1515674"/>
            <a:ext cx="753301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2.http</a:t>
            </a:r>
            <a:r>
              <a:rPr lang="cs-CZ" dirty="0"/>
              <a:t>://storage0.dms.mediafax.cz/media/1/1/8766/2935422/1/piskoviste.jpg?width=300&amp;height=300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9385" y="1124744"/>
            <a:ext cx="75330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1.http</a:t>
            </a:r>
            <a:r>
              <a:rPr lang="cs-CZ" dirty="0"/>
              <a:t>://thumbs.dreamstime.com/thumb_441/1254270122qkmnXc.jpg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9385" y="292387"/>
            <a:ext cx="2723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Zdroje 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1237" y="2190917"/>
            <a:ext cx="83432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3.http</a:t>
            </a:r>
            <a:r>
              <a:rPr lang="cs-CZ" dirty="0"/>
              <a:t>://t0.gstatic.com/</a:t>
            </a:r>
            <a:r>
              <a:rPr lang="cs-CZ" dirty="0" err="1"/>
              <a:t>images?q</a:t>
            </a:r>
            <a:r>
              <a:rPr lang="cs-CZ" dirty="0"/>
              <a:t>=tbn:ANd9GcQFsDVc8txbBt1ajttOXAWmmDocPhgIU1_mj8yR8EPI3DnrJba3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9384" y="2924944"/>
            <a:ext cx="71009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4.http</a:t>
            </a:r>
            <a:r>
              <a:rPr lang="cs-CZ" dirty="0"/>
              <a:t>://www.nemocnice-st.cz/images/kozni2.jpg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2979" y="4872299"/>
            <a:ext cx="8177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.http</a:t>
            </a:r>
            <a:r>
              <a:rPr lang="cs-CZ" dirty="0"/>
              <a:t>://www.ahaonline.cz/clanek/musite-vedet/1604/pozor-na-kravaty-ciha-v-nich-streptokok.html</a:t>
            </a:r>
          </a:p>
        </p:txBody>
      </p:sp>
    </p:spTree>
    <p:extLst>
      <p:ext uri="{BB962C8B-B14F-4D97-AF65-F5344CB8AC3E}">
        <p14:creationId xmlns:p14="http://schemas.microsoft.com/office/powerpoint/2010/main" val="41274236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3548" y="5576629"/>
            <a:ext cx="57075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cs.wikipedia.org/wiki/Bakterie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3548" y="6093296"/>
            <a:ext cx="75248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http://cs.wikipedia.org/wiki/Bakteri%C3%A1ln%C3%AD_infekce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332656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.http</a:t>
            </a:r>
            <a:r>
              <a:rPr lang="cs-CZ" dirty="0"/>
              <a:t>://upload.wikimedia.org/wikipedia/commons/thumb/e/e8/Doxycycline_100mg_capsules.jpg/200px-Doxycycline_100mg_capsules.jpg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3549" y="5054135"/>
            <a:ext cx="83071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15.http</a:t>
            </a:r>
            <a:r>
              <a:rPr lang="cs-CZ" dirty="0"/>
              <a:t>://cs.wikipedia.org/wiki/Antibiotikum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3548" y="1162744"/>
            <a:ext cx="77927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.http</a:t>
            </a:r>
            <a:r>
              <a:rPr lang="cs-CZ" dirty="0"/>
              <a:t>://obchod.santim.cz/fotocache/small/proxim/proseptik.jpg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3547" y="1756720"/>
            <a:ext cx="8307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10.http</a:t>
            </a:r>
            <a:r>
              <a:rPr lang="cs-CZ" dirty="0"/>
              <a:t>://upload.wikimedia.org/wikipedia/commons/5/56/Domaci_kompostovani.jpg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3548" y="2321004"/>
            <a:ext cx="82728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11.http</a:t>
            </a:r>
            <a:r>
              <a:rPr lang="cs-CZ" dirty="0"/>
              <a:t>://t2.gstatic.com/images?q=tbn:ANd9GcSg7tXiW4JyjpqwstnsusaHxNr6J0t9gFCeQ9p-gEZBeD9mybqS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3549" y="2967335"/>
            <a:ext cx="78848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12.http</a:t>
            </a:r>
            <a:r>
              <a:rPr lang="cs-CZ" dirty="0"/>
              <a:t>://t0.gstatic.com/images?q=tbn:ANd9GcRYy0sB3_fFTKStMR-IrGewZfYvt4lmzVvaBN3YpZP5bl8JIy73rA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10518" y="3613666"/>
            <a:ext cx="867645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13.http</a:t>
            </a:r>
            <a:r>
              <a:rPr lang="cs-CZ" dirty="0"/>
              <a:t>://</a:t>
            </a:r>
            <a:r>
              <a:rPr lang="cs-CZ" dirty="0" smtClean="0"/>
              <a:t>t2.gstatic.com/</a:t>
            </a:r>
            <a:r>
              <a:rPr lang="cs-CZ" dirty="0" err="1" smtClean="0"/>
              <a:t>images?q</a:t>
            </a:r>
            <a:r>
              <a:rPr lang="cs-CZ" dirty="0" smtClean="0"/>
              <a:t>=tbn:ANd9GcS0NMfdeyUsryQNEWdDCVt6PU0zQJB04sVavNpzWKNS7s1NcPi3EQ </a:t>
            </a:r>
          </a:p>
          <a:p>
            <a:r>
              <a:rPr lang="cs-CZ" dirty="0" smtClean="0"/>
              <a:t>14.http</a:t>
            </a:r>
            <a:r>
              <a:rPr lang="cs-CZ" dirty="0"/>
              <a:t>://static.prozeny.cz/</a:t>
            </a:r>
            <a:r>
              <a:rPr lang="cs-CZ" dirty="0" err="1"/>
              <a:t>images</a:t>
            </a:r>
            <a:r>
              <a:rPr lang="cs-CZ" dirty="0"/>
              <a:t>/</a:t>
            </a:r>
            <a:r>
              <a:rPr lang="cs-CZ" dirty="0" err="1"/>
              <a:t>stories</a:t>
            </a:r>
            <a:r>
              <a:rPr lang="cs-CZ" dirty="0"/>
              <a:t>/</a:t>
            </a:r>
            <a:r>
              <a:rPr lang="cs-CZ" dirty="0" err="1"/>
              <a:t>fotexky</a:t>
            </a:r>
            <a:r>
              <a:rPr lang="cs-CZ" dirty="0"/>
              <a:t>/97572023.jpg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13959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376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Bakterie VY_52_INOVACE_PR.6.5-1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14NV</dc:creator>
  <cp:lastModifiedBy>14NV</cp:lastModifiedBy>
  <cp:revision>35</cp:revision>
  <dcterms:created xsi:type="dcterms:W3CDTF">2011-10-23T11:43:18Z</dcterms:created>
  <dcterms:modified xsi:type="dcterms:W3CDTF">2013-03-20T12:50:58Z</dcterms:modified>
</cp:coreProperties>
</file>