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53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8617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1281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12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895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353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093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630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851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37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87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417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565DE-7E2E-45EC-8756-E942771188E5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3E1FA-7C0B-4914-95C8-C7B914FA2D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040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7/71/Atmosphere_layers-cs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4/4b/Meteotek08_atmosfera03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7/7f/Moon_Limb_&amp;_Troposphere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//upload.wikimedia.org/wikipedia/commons/e/ed/Talpa_europaea_MHNT.jpg" TargetMode="External"/><Relationship Id="rId7" Type="http://schemas.openxmlformats.org/officeDocument/2006/relationships/hyperlink" Target="//upload.wikimedia.org/wikipedia/commons/1/1a/Hecht.jp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//upload.wikimedia.org/wikipedia/commons/d/da/Potamobius_astacus.jpg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913489"/>
              </p:ext>
            </p:extLst>
          </p:nvPr>
        </p:nvGraphicFramePr>
        <p:xfrm>
          <a:off x="755576" y="2132856"/>
          <a:ext cx="748883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664"/>
                <a:gridCol w="5425168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3.9.2012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VY_52_INOVACE_34_vzduch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3.,4.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7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700808"/>
            <a:ext cx="7488832" cy="4010000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 slouží jako opora výkladu na dané téma.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Shrnuje základní informace.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Žáci pracují samostatně na počítačích nebo při výkladu s interaktivní tabulí.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Doplňováním křížovek si zopakují látku.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Závěrečné otázky jsou podnětem k diskuzi.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snímky se děje kliknutím.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2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Vzduch 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Nejprve si zopakujte </a:t>
            </a:r>
            <a:r>
              <a:rPr lang="cs-CZ" sz="2000" b="1" dirty="0" smtClean="0"/>
              <a:t>podmínky života na Zemi </a:t>
            </a:r>
            <a:r>
              <a:rPr lang="cs-CZ" sz="2000" dirty="0" smtClean="0"/>
              <a:t>vyluštěním přesmyček: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400" b="1" dirty="0" smtClean="0"/>
              <a:t>lotvěs</a:t>
            </a:r>
          </a:p>
          <a:p>
            <a:pPr marL="0" indent="0">
              <a:buNone/>
            </a:pPr>
            <a:r>
              <a:rPr lang="cs-CZ" sz="2400" b="1" dirty="0" smtClean="0"/>
              <a:t>ptelo</a:t>
            </a:r>
          </a:p>
          <a:p>
            <a:pPr marL="0" indent="0">
              <a:buNone/>
            </a:pPr>
            <a:r>
              <a:rPr lang="cs-CZ" sz="2400" b="1" dirty="0" smtClean="0"/>
              <a:t>aodv</a:t>
            </a:r>
          </a:p>
          <a:p>
            <a:pPr marL="0" indent="0">
              <a:buNone/>
            </a:pPr>
            <a:r>
              <a:rPr lang="cs-CZ" sz="2400" b="1" dirty="0" smtClean="0"/>
              <a:t>duchzv</a:t>
            </a:r>
          </a:p>
          <a:p>
            <a:pPr marL="0" indent="0">
              <a:buNone/>
            </a:pPr>
            <a:r>
              <a:rPr lang="cs-CZ" sz="2400" b="1" dirty="0" smtClean="0"/>
              <a:t>vižyni</a:t>
            </a:r>
          </a:p>
          <a:p>
            <a:pPr marL="0" indent="0">
              <a:buNone/>
            </a:pPr>
            <a:r>
              <a:rPr lang="cs-CZ" sz="2000" dirty="0" smtClean="0"/>
              <a:t>Povedlo se? </a:t>
            </a:r>
            <a:endParaRPr lang="cs-CZ" sz="2400" b="1" dirty="0" smtClean="0"/>
          </a:p>
        </p:txBody>
      </p:sp>
      <p:sp>
        <p:nvSpPr>
          <p:cNvPr id="4" name="Ovál 3"/>
          <p:cNvSpPr/>
          <p:nvPr/>
        </p:nvSpPr>
        <p:spPr>
          <a:xfrm>
            <a:off x="2267744" y="4509120"/>
            <a:ext cx="115212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ano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3635896" y="4509120"/>
            <a:ext cx="115212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ne</a:t>
            </a:r>
            <a:endParaRPr lang="cs-CZ" sz="3200" dirty="0"/>
          </a:p>
        </p:txBody>
      </p:sp>
      <p:pic>
        <p:nvPicPr>
          <p:cNvPr id="1026" name="Picture 2" descr="C:\Users\uživatel\AppData\Local\Microsoft\Windows\Temporary Internet Files\Content.IE5\0NS9EU6K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132856"/>
            <a:ext cx="205147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987824" y="3820398"/>
            <a:ext cx="2142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Můžeš pokračovat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36096" y="4365104"/>
            <a:ext cx="35283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Nepovedlo? Tak tady je řešení:</a:t>
            </a:r>
          </a:p>
          <a:p>
            <a:endParaRPr lang="cs-CZ" sz="2000" dirty="0" smtClean="0"/>
          </a:p>
          <a:p>
            <a:r>
              <a:rPr lang="cs-CZ" sz="2000" dirty="0" smtClean="0"/>
              <a:t>Světlo</a:t>
            </a:r>
          </a:p>
          <a:p>
            <a:r>
              <a:rPr lang="cs-CZ" sz="2000" dirty="0" smtClean="0"/>
              <a:t>Teplo</a:t>
            </a:r>
          </a:p>
          <a:p>
            <a:r>
              <a:rPr lang="cs-CZ" sz="2000" dirty="0" smtClean="0"/>
              <a:t>Voda</a:t>
            </a:r>
          </a:p>
          <a:p>
            <a:r>
              <a:rPr lang="cs-CZ" sz="2000" dirty="0" smtClean="0"/>
              <a:t>Vzduch</a:t>
            </a:r>
          </a:p>
          <a:p>
            <a:r>
              <a:rPr lang="cs-CZ" sz="2000" dirty="0" smtClean="0"/>
              <a:t>Živiny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397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Atmosféra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6203032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Atmosféra Země je </a:t>
            </a:r>
            <a:r>
              <a:rPr lang="cs-CZ" sz="2000" b="1" dirty="0" smtClean="0"/>
              <a:t>vrstva plynů </a:t>
            </a:r>
            <a:r>
              <a:rPr lang="cs-CZ" sz="2000" dirty="0" smtClean="0"/>
              <a:t>obklopující planetu Zemi asi do výše 11 km a udržovaná na místě zemskou gravitací.</a:t>
            </a:r>
          </a:p>
          <a:p>
            <a:pPr marL="0" indent="0">
              <a:buNone/>
            </a:pPr>
            <a:r>
              <a:rPr lang="cs-CZ" sz="2000" dirty="0" smtClean="0"/>
              <a:t> </a:t>
            </a:r>
          </a:p>
          <a:p>
            <a:pPr marL="0" indent="0">
              <a:buNone/>
            </a:pPr>
            <a:r>
              <a:rPr lang="cs-CZ" sz="2000" b="1" dirty="0" smtClean="0"/>
              <a:t>Nemá horní hranici </a:t>
            </a:r>
            <a:r>
              <a:rPr lang="cs-CZ" sz="2000" dirty="0" smtClean="0"/>
              <a:t>– místo toho plynule řídne a přechází do vesmíru. 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Atmosféra </a:t>
            </a:r>
            <a:r>
              <a:rPr lang="cs-CZ" sz="2000" b="1" dirty="0" smtClean="0"/>
              <a:t>chrání pozemský život </a:t>
            </a:r>
            <a:r>
              <a:rPr lang="cs-CZ" sz="2000" dirty="0" smtClean="0"/>
              <a:t>před nebezpečnou sluneční a kosmickou radiací a svou schopností udržovat teplo snižuje teplotní rozdíly mezi dnem a nocí.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2050" name="Picture 2" descr="Soubor:Atmosphere layers-cs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3915"/>
            <a:ext cx="2088232" cy="6568876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Meteotek08 atmosfera03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37112"/>
            <a:ext cx="4536504" cy="215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0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Vzduch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Vzduch je </a:t>
            </a:r>
            <a:r>
              <a:rPr lang="cs-CZ" sz="2400" b="1" dirty="0" smtClean="0"/>
              <a:t>obal Země</a:t>
            </a:r>
            <a:r>
              <a:rPr lang="cs-CZ" sz="2400" dirty="0" smtClean="0"/>
              <a:t>, který tvoří atmosféru.</a:t>
            </a:r>
          </a:p>
          <a:p>
            <a:pPr marL="0" indent="0">
              <a:buNone/>
            </a:pPr>
            <a:r>
              <a:rPr lang="cs-CZ" sz="2400" dirty="0" smtClean="0"/>
              <a:t>Je to </a:t>
            </a:r>
            <a:r>
              <a:rPr lang="cs-CZ" sz="2400" b="1" dirty="0" smtClean="0"/>
              <a:t>bezbarvý plyn </a:t>
            </a:r>
            <a:r>
              <a:rPr lang="cs-CZ" sz="2400" dirty="0" smtClean="0"/>
              <a:t>bez zápachu.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Je složen z </a:t>
            </a:r>
            <a:r>
              <a:rPr lang="cs-CZ" sz="2400" b="1" dirty="0" smtClean="0"/>
              <a:t>dusíku</a:t>
            </a:r>
            <a:r>
              <a:rPr lang="cs-CZ" sz="2400" dirty="0" smtClean="0"/>
              <a:t> (78 %)</a:t>
            </a:r>
          </a:p>
          <a:p>
            <a:pPr marL="0" indent="0">
              <a:buNone/>
            </a:pPr>
            <a:r>
              <a:rPr lang="cs-CZ" sz="2400" dirty="0" smtClean="0"/>
              <a:t>z </a:t>
            </a:r>
            <a:r>
              <a:rPr lang="cs-CZ" sz="2400" b="1" dirty="0" smtClean="0"/>
              <a:t>kyslíku</a:t>
            </a:r>
            <a:r>
              <a:rPr lang="cs-CZ" sz="2400" dirty="0" smtClean="0"/>
              <a:t> ( 21 %)</a:t>
            </a:r>
          </a:p>
          <a:p>
            <a:pPr marL="0" indent="0">
              <a:buNone/>
            </a:pPr>
            <a:r>
              <a:rPr lang="cs-CZ" sz="2400" dirty="0" smtClean="0"/>
              <a:t>a z </a:t>
            </a:r>
            <a:r>
              <a:rPr lang="cs-CZ" sz="2400" b="1" dirty="0" smtClean="0"/>
              <a:t>dalších plynů </a:t>
            </a:r>
            <a:r>
              <a:rPr lang="cs-CZ" sz="2400" dirty="0" smtClean="0"/>
              <a:t>(1%)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Živočichové i rostliny při dýchání odebírají ze vzduchu </a:t>
            </a:r>
            <a:r>
              <a:rPr lang="cs-CZ" sz="2400" b="1" u="sng" dirty="0" smtClean="0">
                <a:solidFill>
                  <a:srgbClr val="C00000"/>
                </a:solidFill>
              </a:rPr>
              <a:t>kyslík</a:t>
            </a:r>
            <a:r>
              <a:rPr lang="cs-CZ" sz="2400" b="1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endParaRPr lang="cs-CZ" sz="2400" b="1" dirty="0" smtClean="0"/>
          </a:p>
        </p:txBody>
      </p:sp>
      <p:pic>
        <p:nvPicPr>
          <p:cNvPr id="3077" name="Picture 5" descr="File:Moon Limb &amp; Tropospher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60848"/>
            <a:ext cx="368161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68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9" y="239568"/>
            <a:ext cx="8389472" cy="632271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700" b="1" dirty="0"/>
              <a:t/>
            </a:r>
            <a:br>
              <a:rPr lang="cs-CZ" sz="2700" b="1" dirty="0"/>
            </a:br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700" b="1" dirty="0" smtClean="0"/>
              <a:t>Jediným zdrojem kyslíku na Zemi jsou ……………………………………..</a:t>
            </a:r>
            <a:br>
              <a:rPr lang="cs-CZ" sz="2700" b="1" dirty="0" smtClean="0"/>
            </a:br>
            <a:r>
              <a:rPr lang="cs-CZ" sz="2200" dirty="0" smtClean="0"/>
              <a:t>(tajenka je v křížovce)</a:t>
            </a:r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1    </a:t>
            </a:r>
            <a:r>
              <a:rPr lang="cs-CZ" sz="2200" dirty="0" smtClean="0"/>
              <a:t>naše planeta se </a:t>
            </a:r>
            <a:r>
              <a:rPr lang="cs-CZ" sz="2200" dirty="0" smtClean="0"/>
              <a:t>jmenuje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2    maminčina sestra je tvoje</a:t>
            </a:r>
            <a:br>
              <a:rPr lang="cs-CZ" sz="2200" dirty="0" smtClean="0"/>
            </a:br>
            <a:r>
              <a:rPr lang="cs-CZ" sz="2200" dirty="0" smtClean="0"/>
              <a:t>3    na podzim ze stromu padá</a:t>
            </a:r>
            <a:br>
              <a:rPr lang="cs-CZ" sz="2200" dirty="0" smtClean="0"/>
            </a:br>
            <a:r>
              <a:rPr lang="cs-CZ" sz="2200" dirty="0" smtClean="0"/>
              <a:t>4    šípek je </a:t>
            </a:r>
            <a:br>
              <a:rPr lang="cs-CZ" sz="2200" dirty="0" smtClean="0"/>
            </a:br>
            <a:r>
              <a:rPr lang="cs-CZ" sz="2200" dirty="0" smtClean="0"/>
              <a:t>5    vlak zastavuje na</a:t>
            </a:r>
            <a:br>
              <a:rPr lang="cs-CZ" sz="2200" dirty="0" smtClean="0"/>
            </a:br>
            <a:r>
              <a:rPr lang="cs-CZ" sz="2200" dirty="0" smtClean="0"/>
              <a:t>6    surovinou na sýr je</a:t>
            </a:r>
            <a:br>
              <a:rPr lang="cs-CZ" sz="2200" dirty="0" smtClean="0"/>
            </a:br>
            <a:r>
              <a:rPr lang="cs-CZ" sz="2200" dirty="0" smtClean="0"/>
              <a:t>7    kolem obrazu je</a:t>
            </a:r>
            <a:br>
              <a:rPr lang="cs-CZ" sz="2200" dirty="0" smtClean="0"/>
            </a:br>
            <a:r>
              <a:rPr lang="cs-CZ" sz="2200" dirty="0" smtClean="0"/>
              <a:t>8    cyklista jezdí na </a:t>
            </a:r>
            <a:br>
              <a:rPr lang="cs-CZ" sz="2200" dirty="0" smtClean="0"/>
            </a:br>
            <a:r>
              <a:rPr lang="cs-CZ" sz="2200" dirty="0" smtClean="0"/>
              <a:t>9    borovice je</a:t>
            </a:r>
            <a:br>
              <a:rPr lang="cs-CZ" sz="2200" dirty="0" smtClean="0"/>
            </a:br>
            <a:r>
              <a:rPr lang="cs-CZ" sz="2200" dirty="0" smtClean="0"/>
              <a:t>10  oběd se dává na</a:t>
            </a:r>
            <a:br>
              <a:rPr lang="cs-CZ" sz="2200" dirty="0" smtClean="0"/>
            </a:br>
            <a:r>
              <a:rPr lang="cs-CZ" sz="2200" dirty="0" smtClean="0"/>
              <a:t>11  letadlo řídí</a:t>
            </a:r>
            <a:br>
              <a:rPr lang="cs-CZ" sz="2200" dirty="0" smtClean="0"/>
            </a:br>
            <a:r>
              <a:rPr lang="cs-CZ" sz="2200" dirty="0" smtClean="0"/>
              <a:t>12  rodiče a děti tvoří</a:t>
            </a:r>
            <a:br>
              <a:rPr lang="cs-CZ" sz="2200" dirty="0" smtClean="0"/>
            </a:br>
            <a:r>
              <a:rPr lang="cs-CZ" sz="2200" dirty="0" smtClean="0"/>
              <a:t>13  čteme si v</a:t>
            </a:r>
            <a:br>
              <a:rPr lang="cs-CZ" sz="2200" dirty="0" smtClean="0"/>
            </a:br>
            <a:r>
              <a:rPr lang="cs-CZ" sz="2200" dirty="0" smtClean="0"/>
              <a:t>14  šedivý hlodavec</a:t>
            </a:r>
            <a:br>
              <a:rPr lang="cs-CZ" sz="22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4619366" y="1850535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914353" y="1850535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220072" y="1850535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17315" y="2157995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508104" y="1850535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325447" y="2148432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914353" y="2148432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220072" y="2148432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21705" y="2446027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921308" y="244602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26426" y="244602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520569" y="244602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833063" y="244602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776286" y="303541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064797" y="303541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352829" y="303541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833063" y="4260011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488254" y="303541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200222" y="303541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921308" y="303541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613296" y="3022091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921308" y="2734059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310169" y="2734059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621705" y="2734059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520569" y="4260011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239551" y="4257418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944505" y="4257418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625179" y="4257418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5232537" y="396938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938394" y="396938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331334" y="3969386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4625179" y="3945962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244353" y="3657930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938394" y="3657930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630611" y="3630671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232537" y="3342639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4921308" y="334106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4022137" y="334106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4331334" y="334106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4617315" y="3336130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4956321" y="5740089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642196" y="5740089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5819446" y="4548043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5226426" y="513485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4625179" y="5139788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4938394" y="5134857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5232537" y="4836075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4010266" y="4846825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5518757" y="4548043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4625179" y="4844832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4325264" y="4844832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4932040" y="4548043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5226426" y="4545450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4938394" y="4833482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4639494" y="4548043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5242244" y="5441554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4339776" y="5441554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3722234" y="5153048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4319218" y="5153048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4013914" y="5153048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4639201" y="5441554"/>
            <a:ext cx="288032" cy="288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/>
          <p:cNvSpPr/>
          <p:nvPr/>
        </p:nvSpPr>
        <p:spPr>
          <a:xfrm>
            <a:off x="4951519" y="5441554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5546702" y="5441554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4329283" y="5740089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TextovéPole 73"/>
          <p:cNvSpPr txBox="1"/>
          <p:nvPr/>
        </p:nvSpPr>
        <p:spPr>
          <a:xfrm>
            <a:off x="4401291" y="1734358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4397272" y="2994766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4094145" y="2693409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382177" y="2364727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4094145" y="2067331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4422070" y="4243841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4094145" y="3915234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4383484" y="3576630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3794242" y="3300417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88" name="TextovéPole 87"/>
          <p:cNvSpPr txBox="1"/>
          <p:nvPr/>
        </p:nvSpPr>
        <p:spPr>
          <a:xfrm>
            <a:off x="3952153" y="5699439"/>
            <a:ext cx="430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89" name="TextovéPole 88"/>
          <p:cNvSpPr txBox="1"/>
          <p:nvPr/>
        </p:nvSpPr>
        <p:spPr>
          <a:xfrm>
            <a:off x="3938258" y="5449631"/>
            <a:ext cx="484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90" name="TextovéPole 89"/>
          <p:cNvSpPr txBox="1"/>
          <p:nvPr/>
        </p:nvSpPr>
        <p:spPr>
          <a:xfrm>
            <a:off x="3363153" y="5099138"/>
            <a:ext cx="431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91" name="TextovéPole 90"/>
          <p:cNvSpPr txBox="1"/>
          <p:nvPr/>
        </p:nvSpPr>
        <p:spPr>
          <a:xfrm>
            <a:off x="3634937" y="47704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92" name="TextovéPole 91"/>
          <p:cNvSpPr txBox="1"/>
          <p:nvPr/>
        </p:nvSpPr>
        <p:spPr>
          <a:xfrm>
            <a:off x="4257554" y="4504800"/>
            <a:ext cx="47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90718" y="548680"/>
            <a:ext cx="2395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zelené rostliny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79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Vzduch je obsažen i ve </a:t>
            </a:r>
            <a:r>
              <a:rPr lang="cs-CZ" sz="2400" b="1" dirty="0" smtClean="0"/>
              <a:t>vodě a v půdě</a:t>
            </a:r>
            <a:r>
              <a:rPr lang="cs-CZ" sz="2400" dirty="0" smtClean="0"/>
              <a:t>, kde umožňuje život některým živočichům.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229600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2353097" cy="2364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Soubor:Talpa europaea MHNT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1088"/>
            <a:ext cx="3528392" cy="217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Soubor:Potamobius astacu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3060271" cy="2295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Soubor:Hecht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2381"/>
            <a:ext cx="4064163" cy="250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12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/>
              <a:t>Vzduch poznáme podle toho, že se pohybuje </a:t>
            </a:r>
            <a:r>
              <a:rPr lang="cs-CZ" sz="3200" dirty="0" smtClean="0"/>
              <a:t>= </a:t>
            </a:r>
            <a:r>
              <a:rPr lang="cs-CZ" sz="3200" b="1" u="sng" dirty="0" smtClean="0"/>
              <a:t>vítr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Stupně pohybu vzduchu: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b="1" dirty="0" smtClean="0"/>
              <a:t>Bezvětří</a:t>
            </a:r>
          </a:p>
          <a:p>
            <a:pPr marL="0" indent="0">
              <a:buNone/>
            </a:pPr>
            <a:r>
              <a:rPr lang="cs-CZ" sz="2400" b="1" dirty="0" smtClean="0"/>
              <a:t>Vánek</a:t>
            </a:r>
          </a:p>
          <a:p>
            <a:pPr marL="0" indent="0">
              <a:buNone/>
            </a:pPr>
            <a:r>
              <a:rPr lang="cs-CZ" sz="2400" b="1" dirty="0" smtClean="0"/>
              <a:t>Vítr</a:t>
            </a:r>
          </a:p>
          <a:p>
            <a:pPr marL="0" indent="0">
              <a:buNone/>
            </a:pPr>
            <a:r>
              <a:rPr lang="cs-CZ" sz="2400" b="1" dirty="0" smtClean="0"/>
              <a:t>Vichřice</a:t>
            </a:r>
          </a:p>
          <a:p>
            <a:pPr marL="0" indent="0">
              <a:buNone/>
            </a:pPr>
            <a:r>
              <a:rPr lang="cs-CZ" sz="2400" b="1" dirty="0" smtClean="0"/>
              <a:t>Uragán </a:t>
            </a:r>
            <a:endParaRPr lang="cs-CZ" sz="2400" b="1" dirty="0"/>
          </a:p>
        </p:txBody>
      </p:sp>
      <p:pic>
        <p:nvPicPr>
          <p:cNvPr id="5122" name="Picture 2" descr="C:\Users\uživatel\AppData\Local\Microsoft\Windows\Temporary Internet Files\Content.IE5\2QOPBQBM\MC9002501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8"/>
            <a:ext cx="3830578" cy="519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živatel\AppData\Local\Microsoft\Windows\Temporary Internet Files\Content.IE5\S0E1TW9W\MC9003887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348880"/>
            <a:ext cx="1825142" cy="142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266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Člověk vzduch (vítr) využívá mnoha způsoby</a:t>
            </a:r>
            <a:endParaRPr lang="cs-CZ" sz="2800" b="1" dirty="0"/>
          </a:p>
        </p:txBody>
      </p:sp>
      <p:pic>
        <p:nvPicPr>
          <p:cNvPr id="6146" name="Picture 2" descr="C:\Users\uživatel\AppData\Local\Microsoft\Windows\Temporary Internet Files\Content.IE5\0NS9EU6K\MP9004423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3168352" cy="480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živatel\AppData\Local\Microsoft\Windows\Temporary Internet Files\Content.IE5\63OLIM5R\MP900401057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450796"/>
            <a:ext cx="1944216" cy="291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živatel\AppData\Local\Microsoft\Windows\Temporary Internet Files\Content.IE5\2QOPBQBM\MC9002122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80728"/>
            <a:ext cx="3339658" cy="198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51920" y="1556792"/>
            <a:ext cx="2403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7030A0"/>
                </a:solidFill>
              </a:rPr>
              <a:t>zábava, sport</a:t>
            </a:r>
            <a:endParaRPr lang="cs-CZ" sz="2800" b="1" u="sng" dirty="0">
              <a:solidFill>
                <a:srgbClr val="7030A0"/>
              </a:solidFill>
            </a:endParaRPr>
          </a:p>
        </p:txBody>
      </p:sp>
      <p:pic>
        <p:nvPicPr>
          <p:cNvPr id="6151" name="Picture 7" descr="C:\Users\uživatel\AppData\Local\Microsoft\Windows\Temporary Internet Files\Content.IE5\0NS9EU6K\MP900289042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01890"/>
            <a:ext cx="2232248" cy="339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77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904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rgbClr val="7030A0"/>
                </a:solidFill>
              </a:rPr>
              <a:t>V průmyslu </a:t>
            </a:r>
            <a:endParaRPr lang="cs-CZ" sz="2800" b="1" u="sng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sz="2000" dirty="0" smtClean="0"/>
              <a:t>se </a:t>
            </a:r>
            <a:r>
              <a:rPr lang="cs-CZ" sz="2000" dirty="0"/>
              <a:t>stlačený vzduch používá zejména pro </a:t>
            </a:r>
            <a:r>
              <a:rPr lang="cs-CZ" sz="2000" b="1" dirty="0" smtClean="0"/>
              <a:t>pneumatické nástroje</a:t>
            </a:r>
            <a:r>
              <a:rPr lang="cs-CZ" sz="2000" dirty="0" smtClean="0"/>
              <a:t>. Příkladem je pneumatické </a:t>
            </a:r>
            <a:r>
              <a:rPr lang="cs-CZ" sz="2000" dirty="0"/>
              <a:t>kladivo </a:t>
            </a:r>
            <a:r>
              <a:rPr lang="cs-CZ" sz="2000" dirty="0" smtClean="0"/>
              <a:t>nebo sbíječka.</a:t>
            </a:r>
          </a:p>
          <a:p>
            <a:pPr marL="0" indent="0">
              <a:buNone/>
            </a:pPr>
            <a:r>
              <a:rPr lang="cs-CZ" sz="2000" dirty="0" smtClean="0"/>
              <a:t> 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Stlačeným vzduchem se nafukují </a:t>
            </a:r>
            <a:r>
              <a:rPr lang="cs-CZ" sz="2000" b="1" dirty="0"/>
              <a:t>pneumatiky, zvedací vaky, nafukovací čluny, míče, hračky</a:t>
            </a:r>
            <a:r>
              <a:rPr lang="cs-CZ" sz="2000" dirty="0" smtClean="0"/>
              <a:t>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Stlačený vzduch je </a:t>
            </a:r>
            <a:r>
              <a:rPr lang="cs-CZ" sz="2000" dirty="0" smtClean="0"/>
              <a:t>také </a:t>
            </a:r>
            <a:r>
              <a:rPr lang="cs-CZ" sz="2000" dirty="0"/>
              <a:t>používán při </a:t>
            </a:r>
            <a:r>
              <a:rPr lang="cs-CZ" sz="2000" b="1" dirty="0"/>
              <a:t>potápění a </a:t>
            </a:r>
            <a:r>
              <a:rPr lang="cs-CZ" sz="2000" b="1" dirty="0" smtClean="0"/>
              <a:t>práci </a:t>
            </a:r>
            <a:r>
              <a:rPr lang="cs-CZ" sz="2000" b="1" dirty="0"/>
              <a:t>pod </a:t>
            </a:r>
            <a:r>
              <a:rPr lang="cs-CZ" sz="2000" b="1" dirty="0" smtClean="0"/>
              <a:t>vodou</a:t>
            </a:r>
            <a:r>
              <a:rPr lang="cs-CZ" sz="2000" dirty="0" smtClean="0"/>
              <a:t>.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endParaRPr lang="cs-CZ" sz="2000" dirty="0"/>
          </a:p>
        </p:txBody>
      </p:sp>
      <p:pic>
        <p:nvPicPr>
          <p:cNvPr id="1026" name="Picture 2" descr="C:\Users\uživatel\AppData\Local\Microsoft\Windows\Temporary Internet Files\Content.IE5\2QOPBQBM\MP9004243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01008"/>
            <a:ext cx="2025639" cy="143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živatel\AppData\Local\Microsoft\Windows\Temporary Internet Files\Content.IE5\9N5UTD13\MC9002406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340768"/>
            <a:ext cx="2085372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63OLIM5R\MC9002313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17032"/>
            <a:ext cx="2037747" cy="156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20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Vítr pohání také některé </a:t>
            </a:r>
            <a:r>
              <a:rPr lang="cs-CZ" sz="2800" b="1" u="sng" dirty="0" smtClean="0">
                <a:solidFill>
                  <a:srgbClr val="7030A0"/>
                </a:solidFill>
              </a:rPr>
              <a:t>lodě</a:t>
            </a:r>
            <a:r>
              <a:rPr lang="cs-CZ" sz="2400" dirty="0" smtClean="0"/>
              <a:t>. Říká se jim ………………………………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1   porost těla ptáků</a:t>
            </a:r>
          </a:p>
          <a:p>
            <a:pPr marL="0" indent="0">
              <a:buNone/>
            </a:pPr>
            <a:r>
              <a:rPr lang="cs-CZ" sz="2000" dirty="0" smtClean="0"/>
              <a:t>2   podzemní </a:t>
            </a:r>
            <a:r>
              <a:rPr lang="cs-CZ" sz="2000" dirty="0" smtClean="0"/>
              <a:t>místnost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3   matčina matka</a:t>
            </a:r>
          </a:p>
          <a:p>
            <a:pPr marL="0" indent="0">
              <a:buNone/>
            </a:pPr>
            <a:r>
              <a:rPr lang="cs-CZ" sz="2000" dirty="0" smtClean="0"/>
              <a:t>4   orgán sluchu</a:t>
            </a:r>
          </a:p>
          <a:p>
            <a:pPr marL="0" indent="0">
              <a:buNone/>
            </a:pPr>
            <a:r>
              <a:rPr lang="cs-CZ" sz="2000" dirty="0" smtClean="0"/>
              <a:t>5   nosíme ji na hlavě</a:t>
            </a:r>
          </a:p>
          <a:p>
            <a:pPr marL="0" indent="0">
              <a:buNone/>
            </a:pPr>
            <a:r>
              <a:rPr lang="cs-CZ" sz="2000" dirty="0" smtClean="0"/>
              <a:t>6   Mikuláš a </a:t>
            </a:r>
          </a:p>
          <a:p>
            <a:pPr marL="0" indent="0">
              <a:buNone/>
            </a:pPr>
            <a:r>
              <a:rPr lang="cs-CZ" sz="2000" dirty="0" smtClean="0"/>
              <a:t>7   zasklená díra ve zdi</a:t>
            </a:r>
          </a:p>
          <a:p>
            <a:pPr marL="0" indent="0">
              <a:buNone/>
            </a:pPr>
            <a:r>
              <a:rPr lang="cs-CZ" sz="2000" dirty="0" smtClean="0"/>
              <a:t>8   rezavá psovitá šelma</a:t>
            </a:r>
          </a:p>
          <a:p>
            <a:pPr marL="0" indent="0">
              <a:buNone/>
            </a:pPr>
            <a:r>
              <a:rPr lang="cs-CZ" sz="2000" dirty="0" smtClean="0"/>
              <a:t>9   potřeba rybáře</a:t>
            </a:r>
          </a:p>
          <a:p>
            <a:pPr marL="0" indent="0">
              <a:buNone/>
            </a:pPr>
            <a:r>
              <a:rPr lang="cs-CZ" sz="2000" dirty="0" smtClean="0"/>
              <a:t>10 usušená tráva</a:t>
            </a:r>
            <a:endParaRPr lang="cs-CZ" sz="2000" dirty="0"/>
          </a:p>
        </p:txBody>
      </p:sp>
      <p:pic>
        <p:nvPicPr>
          <p:cNvPr id="2050" name="Picture 2" descr="C:\Users\uživatel\AppData\Local\Microsoft\Windows\Temporary Internet Files\Content.IE5\01737EWH\MP9003998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376" y="4135560"/>
            <a:ext cx="3597652" cy="2397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102714" y="1988840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103369" y="2288202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103369" y="2588951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409567" y="28817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103369" y="2878957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797238" y="3190759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483366" y="3190759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797238" y="28817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195334" y="3189334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103369" y="3189334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102051" y="3496644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409567" y="3496644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483366" y="3496644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797238" y="3496644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719608" y="3788038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103369" y="3788038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102051" y="4076070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515744" y="40760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797238" y="40760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797238" y="3788038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409567" y="40760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227712" y="40760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410230" y="3788038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024302" y="3788038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ástupný symbol pro obsah 2"/>
          <p:cNvSpPr txBox="1">
            <a:spLocks/>
          </p:cNvSpPr>
          <p:nvPr/>
        </p:nvSpPr>
        <p:spPr>
          <a:xfrm>
            <a:off x="460678" y="1268760"/>
            <a:ext cx="8229600" cy="52565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sz="2000" dirty="0"/>
          </a:p>
        </p:txBody>
      </p:sp>
      <p:sp>
        <p:nvSpPr>
          <p:cNvPr id="31" name="Obdélník 30"/>
          <p:cNvSpPr/>
          <p:nvPr/>
        </p:nvSpPr>
        <p:spPr>
          <a:xfrm>
            <a:off x="5295672" y="2300919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991628" y="2300919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703596" y="2288202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410230" y="228620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096120" y="1700808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4410230" y="1994505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803776" y="198884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797238" y="2288202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4703596" y="20001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3515744" y="198884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991628" y="1700808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390746" y="1700808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4698262" y="1700808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3814019" y="436801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4431576" y="437378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4724942" y="436885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4121225" y="4368010"/>
            <a:ext cx="288032" cy="288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5007640" y="28817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4410230" y="2588951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3803776" y="2588951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5583704" y="2300919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4704973" y="28817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5295672" y="2881770"/>
            <a:ext cx="288032" cy="2880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/>
          <p:cNvSpPr txBox="1"/>
          <p:nvPr/>
        </p:nvSpPr>
        <p:spPr>
          <a:xfrm>
            <a:off x="3587752" y="2219619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3555374" y="2512438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3555374" y="2820002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2987824" y="3127312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267342" y="3430172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3593691" y="3747388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2995320" y="4035420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3299720" y="1931587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3829012" y="1619508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413671" y="433314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049" name="TextovéPole 2048"/>
          <p:cNvSpPr txBox="1"/>
          <p:nvPr/>
        </p:nvSpPr>
        <p:spPr>
          <a:xfrm>
            <a:off x="6012160" y="563488"/>
            <a:ext cx="2750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plachetnice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11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 smtClean="0">
                <a:solidFill>
                  <a:srgbClr val="7030A0"/>
                </a:solidFill>
              </a:rPr>
              <a:t>Vítr = zdroj elektrické energie</a:t>
            </a:r>
            <a:endParaRPr lang="cs-CZ" sz="2800" b="1" u="sng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V dřívějších dobách vítr poháněl </a:t>
            </a:r>
            <a:r>
              <a:rPr lang="cs-CZ" sz="2400" b="1" dirty="0" smtClean="0"/>
              <a:t>mlýn</a:t>
            </a:r>
            <a:r>
              <a:rPr lang="cs-CZ" sz="2000" dirty="0" smtClean="0"/>
              <a:t>, který mlel obilí.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V současnosti se budují </a:t>
            </a:r>
            <a:r>
              <a:rPr lang="cs-CZ" sz="2400" b="1" dirty="0" smtClean="0"/>
              <a:t>větrné elektrárny</a:t>
            </a:r>
            <a:r>
              <a:rPr lang="cs-CZ" sz="2000" dirty="0" smtClean="0"/>
              <a:t>, které jsou ekologickým zdrojem elektrické energie.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Pokus se vysvětlit pojem „ekologický“.</a:t>
            </a:r>
          </a:p>
          <a:p>
            <a:pPr marL="0" indent="0">
              <a:buNone/>
            </a:pPr>
            <a:r>
              <a:rPr lang="cs-CZ" sz="2000" dirty="0" smtClean="0"/>
              <a:t>Víš, co je to smog?</a:t>
            </a:r>
            <a:endParaRPr lang="cs-CZ" sz="2000" dirty="0"/>
          </a:p>
        </p:txBody>
      </p:sp>
      <p:pic>
        <p:nvPicPr>
          <p:cNvPr id="3075" name="Picture 3" descr="C:\Users\uživatel\AppData\Local\Microsoft\Windows\Temporary Internet Files\Content.IE5\S0E1TW9W\MP9004032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282" y="3717032"/>
            <a:ext cx="1857381" cy="278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živatel\AppData\Local\Microsoft\Windows\Temporary Internet Files\Content.IE5\63OLIM5R\MP90040353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784" y="344152"/>
            <a:ext cx="1825874" cy="2737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962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50506"/>
          </a:xfrm>
        </p:spPr>
        <p:txBody>
          <a:bodyPr>
            <a:normAutofit/>
          </a:bodyPr>
          <a:lstStyle/>
          <a:p>
            <a:pPr algn="l"/>
            <a:r>
              <a:rPr lang="cs-CZ" sz="1400" dirty="0" smtClean="0"/>
              <a:t>Použité zdroje:</a:t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ffectLst/>
              </a:rPr>
              <a:t>KORONER. </a:t>
            </a:r>
            <a:r>
              <a:rPr lang="cs-CZ" sz="1200" i="1" dirty="0" smtClean="0">
                <a:effectLst/>
              </a:rPr>
              <a:t>http://cs.wikipedia.org/wiki/Atmosf%C3%A9ra_Zem%C4%9B</a:t>
            </a:r>
            <a:r>
              <a:rPr lang="cs-CZ" sz="1200" dirty="0" smtClean="0">
                <a:effectLst/>
              </a:rPr>
              <a:t> [online]. [cit. 12.3.2013]. Dostupný na WWW: http://cs.wikipedia.org/wiki/Soubor:Atmosphere_layers-cs.svg</a:t>
            </a:r>
            <a:br>
              <a:rPr lang="cs-CZ" sz="1200" dirty="0" smtClean="0">
                <a:effectLst/>
              </a:rPr>
            </a:br>
            <a:r>
              <a:rPr lang="cs-CZ" sz="1200" dirty="0" smtClean="0">
                <a:effectLst/>
              </a:rPr>
              <a:t>FLICKR. </a:t>
            </a:r>
            <a:r>
              <a:rPr lang="cs-CZ" sz="1200" i="1" dirty="0" smtClean="0">
                <a:effectLst/>
              </a:rPr>
              <a:t>http://cs.wikipedia.org/wiki/Atmosf%C3%A9ra_Zem%C4%9B</a:t>
            </a:r>
            <a:r>
              <a:rPr lang="cs-CZ" sz="1200" dirty="0" smtClean="0">
                <a:effectLst/>
              </a:rPr>
              <a:t> [online]. [cit. 12.3.2013]. Dostupný na WWW: http://cs.wikipedia.org/wiki/Soubor:Meteotek08_atmosfera03.jpg</a:t>
            </a:r>
            <a:br>
              <a:rPr lang="cs-CZ" sz="1200" dirty="0" smtClean="0">
                <a:effectLst/>
              </a:rPr>
            </a:br>
            <a:r>
              <a:rPr lang="en-US" sz="1200" dirty="0" smtClean="0">
                <a:effectLst/>
              </a:rPr>
              <a:t>ISS EXPEDITION 28 CREW. http://commons.wikimedia.org/wiki/Category:Earth%27s_atmosphere?uselang=cs [online]. [cit. 12.3.2013].</a:t>
            </a:r>
            <a:r>
              <a:rPr lang="cs-CZ" sz="1200" dirty="0" smtClean="0">
                <a:effectLst/>
              </a:rPr>
              <a:t> </a:t>
            </a:r>
            <a:r>
              <a:rPr lang="en-US" sz="1200" dirty="0" smtClean="0">
                <a:effectLst/>
              </a:rPr>
              <a:t> </a:t>
            </a:r>
            <a:r>
              <a:rPr lang="en-US" sz="1200" dirty="0" err="1" smtClean="0">
                <a:effectLst/>
              </a:rPr>
              <a:t>Dostupný</a:t>
            </a:r>
            <a:r>
              <a:rPr lang="en-US" sz="1200" dirty="0" smtClean="0">
                <a:effectLst/>
              </a:rPr>
              <a:t> </a:t>
            </a:r>
            <a:r>
              <a:rPr lang="en-US" sz="1200" dirty="0" err="1" smtClean="0">
                <a:effectLst/>
              </a:rPr>
              <a:t>na</a:t>
            </a:r>
            <a:r>
              <a:rPr lang="en-US" sz="1200" dirty="0" smtClean="0">
                <a:effectLst/>
              </a:rPr>
              <a:t> WWW: http://commons.wikimedia.org/wiki/File:Moon_Limb_%26_Troposphere.JPG?uselang=cs</a:t>
            </a:r>
            <a:r>
              <a:rPr lang="cs-CZ" sz="1200" dirty="0" smtClean="0">
                <a:effectLst/>
              </a:rPr>
              <a:t/>
            </a:r>
            <a:br>
              <a:rPr lang="cs-CZ" sz="1200" dirty="0" smtClean="0">
                <a:effectLst/>
              </a:rPr>
            </a:br>
            <a:r>
              <a:rPr lang="cs-CZ" sz="1200" dirty="0" smtClean="0">
                <a:effectLst/>
              </a:rPr>
              <a:t>MICAEL LINNENBACH. </a:t>
            </a:r>
            <a:r>
              <a:rPr lang="cs-CZ" sz="1200" i="1" dirty="0" smtClean="0">
                <a:effectLst/>
              </a:rPr>
              <a:t>http://cs.wikipedia.org/wiki/%C5%BD%C3%AD%C5%BEala_obecn%C3%A1</a:t>
            </a:r>
            <a:r>
              <a:rPr lang="cs-CZ" sz="1200" dirty="0" smtClean="0">
                <a:effectLst/>
              </a:rPr>
              <a:t> [online]. [cit. 12.3.2013]. Dostupný na WWW: http://cs.wikipedia.org/wiki/Soubor:Regenwurm1.jpg </a:t>
            </a:r>
            <a:r>
              <a:rPr lang="en-US" sz="1200" dirty="0" smtClean="0">
                <a:effectLst/>
              </a:rPr>
              <a:t> </a:t>
            </a:r>
            <a:r>
              <a:rPr lang="cs-CZ" sz="1200" dirty="0" smtClean="0">
                <a:effectLst/>
              </a:rPr>
              <a:t/>
            </a:r>
            <a:br>
              <a:rPr lang="cs-CZ" sz="1200" dirty="0" smtClean="0">
                <a:effectLst/>
              </a:rPr>
            </a:br>
            <a:r>
              <a:rPr lang="cs-CZ" sz="1200" dirty="0" smtClean="0">
                <a:effectLst/>
              </a:rPr>
              <a:t>DIDIER DESCOUENS. </a:t>
            </a:r>
            <a:r>
              <a:rPr lang="cs-CZ" sz="1200" i="1" dirty="0" smtClean="0">
                <a:effectLst/>
              </a:rPr>
              <a:t>http://cs.wikipedia.org/wiki/Krtek</a:t>
            </a:r>
            <a:r>
              <a:rPr lang="cs-CZ" sz="1200" dirty="0" smtClean="0">
                <a:effectLst/>
              </a:rPr>
              <a:t> [online]. [cit. 12.3.2013]. Dostupný na WWW: http://cs.wikipedia.org/wiki/Soubor:Talpa_europaea_MHNT.jpg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ffectLst/>
              </a:rPr>
              <a:t>D.MAKAVIČIUS. </a:t>
            </a:r>
            <a:r>
              <a:rPr lang="cs-CZ" sz="1200" i="1" dirty="0" smtClean="0">
                <a:effectLst/>
              </a:rPr>
              <a:t>http://cs.wikipedia.org/wiki/Rak_%C5%99%C3%AD%C4%8Dn%C3%AD</a:t>
            </a:r>
            <a:r>
              <a:rPr lang="cs-CZ" sz="1200" dirty="0" smtClean="0">
                <a:effectLst/>
              </a:rPr>
              <a:t> [online]. [cit. 12.3.2013]. Dostupný na WWW: http://cs.wikipedia.org/wiki/Soubor:Potamobius_astacus.jpg </a:t>
            </a:r>
            <a:br>
              <a:rPr lang="cs-CZ" sz="1200" dirty="0" smtClean="0">
                <a:effectLst/>
              </a:rPr>
            </a:br>
            <a:r>
              <a:rPr lang="cs-CZ" sz="1200" dirty="0" smtClean="0">
                <a:effectLst/>
              </a:rPr>
              <a:t>MILLA TOM. </a:t>
            </a:r>
            <a:r>
              <a:rPr lang="cs-CZ" sz="1200" i="1" dirty="0" smtClean="0">
                <a:effectLst/>
              </a:rPr>
              <a:t>http://cs.wikipedia.org/wiki/%C5%A0tika_obecn%C3%A1</a:t>
            </a:r>
            <a:r>
              <a:rPr lang="cs-CZ" sz="1200" dirty="0" smtClean="0">
                <a:effectLst/>
              </a:rPr>
              <a:t> [online]. [cit. 12.3.2013]. Dostupný na WWW: http://cs.wikipedia.org/wiki/Soubor:Hecht.jpg </a:t>
            </a:r>
            <a:br>
              <a:rPr lang="cs-CZ" sz="1200" dirty="0" smtClean="0">
                <a:effectLst/>
              </a:rPr>
            </a:br>
            <a:r>
              <a:rPr lang="cs-CZ" sz="1200" dirty="0" smtClean="0"/>
              <a:t>vlastní zdroj</a:t>
            </a:r>
            <a:br>
              <a:rPr lang="cs-CZ" sz="1200" dirty="0" smtClean="0"/>
            </a:br>
            <a:r>
              <a:rPr lang="cs-CZ" sz="1200" dirty="0" smtClean="0"/>
              <a:t>galerie Microsoft Office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56641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426</Words>
  <Application>Microsoft Office PowerPoint</Application>
  <PresentationFormat>Předvádění na obrazovce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Anotace:</vt:lpstr>
      <vt:lpstr>Vzduch </vt:lpstr>
      <vt:lpstr>Atmosféra </vt:lpstr>
      <vt:lpstr>Vzduch </vt:lpstr>
      <vt:lpstr>                    Jediným zdrojem kyslíku na Zemi jsou …………………………………….. (tajenka je v křížovce)  1    naše planeta se jmenuje 2    maminčina sestra je tvoje 3    na podzim ze stromu padá 4    šípek je  5    vlak zastavuje na 6    surovinou na sýr je 7    kolem obrazu je 8    cyklista jezdí na  9    borovice je 10  oběd se dává na 11  letadlo řídí 12  rodiče a děti tvoří 13  čteme si v 14  šedivý hlodavec                      </vt:lpstr>
      <vt:lpstr>Vzduch je obsažen i ve vodě a v půdě, kde umožňuje život některým živočichům.</vt:lpstr>
      <vt:lpstr>Vzduch poznáme podle toho, že se pohybuje = vítr</vt:lpstr>
      <vt:lpstr>Člověk vzduch (vítr) využívá mnoha způsoby</vt:lpstr>
      <vt:lpstr>Prezentace aplikace PowerPoint</vt:lpstr>
      <vt:lpstr>Vítr pohání také některé lodě. Říká se jim ……………………………… </vt:lpstr>
      <vt:lpstr>Vítr = zdroj elektrické energie</vt:lpstr>
      <vt:lpstr>Použité zdroje:   KORONER. http://cs.wikipedia.org/wiki/Atmosf%C3%A9ra_Zem%C4%9B [online]. [cit. 12.3.2013]. Dostupný na WWW: http://cs.wikipedia.org/wiki/Soubor:Atmosphere_layers-cs.svg FLICKR. http://cs.wikipedia.org/wiki/Atmosf%C3%A9ra_Zem%C4%9B [online]. [cit. 12.3.2013]. Dostupný na WWW: http://cs.wikipedia.org/wiki/Soubor:Meteotek08_atmosfera03.jpg ISS EXPEDITION 28 CREW. http://commons.wikimedia.org/wiki/Category:Earth%27s_atmosphere?uselang=cs [online]. [cit. 12.3.2013].  Dostupný na WWW: http://commons.wikimedia.org/wiki/File:Moon_Limb_%26_Troposphere.JPG?uselang=cs MICAEL LINNENBACH. http://cs.wikipedia.org/wiki/%C5%BD%C3%AD%C5%BEala_obecn%C3%A1 [online]. [cit. 12.3.2013]. Dostupný na WWW: http://cs.wikipedia.org/wiki/Soubor:Regenwurm1.jpg   DIDIER DESCOUENS. http://cs.wikipedia.org/wiki/Krtek [online]. [cit. 12.3.2013]. Dostupný na WWW: http://cs.wikipedia.org/wiki/Soubor:Talpa_europaea_MHNT.jpg  D.MAKAVIČIUS. http://cs.wikipedia.org/wiki/Rak_%C5%99%C3%AD%C4%8Dn%C3%AD [online]. [cit. 12.3.2013]. Dostupný na WWW: http://cs.wikipedia.org/wiki/Soubor:Potamobius_astacus.jpg  MILLA TOM. http://cs.wikipedia.org/wiki/%C5%A0tika_obecn%C3%A1 [online]. [cit. 12.3.2013]. Dostupný na WWW: http://cs.wikipedia.org/wiki/Soubor:Hecht.jpg  vlastní zdroj galerie Microsoft Office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29</cp:revision>
  <dcterms:created xsi:type="dcterms:W3CDTF">2013-03-12T15:29:43Z</dcterms:created>
  <dcterms:modified xsi:type="dcterms:W3CDTF">2013-03-19T10:31:56Z</dcterms:modified>
</cp:coreProperties>
</file>