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7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0238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912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410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1000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169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4650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1896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194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464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3719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1635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09517-610E-4589-8EF6-45055BD3432D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8D3F9-DD68-4C85-8F0F-7E0587E4D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657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25.jpe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439130"/>
              </p:ext>
            </p:extLst>
          </p:nvPr>
        </p:nvGraphicFramePr>
        <p:xfrm>
          <a:off x="755576" y="2132856"/>
          <a:ext cx="748883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664"/>
                <a:gridCol w="5425168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8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Hana Krejčová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7.8.2012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VY_52_INOVACE_35_vývoj člověka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65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772816"/>
            <a:ext cx="7416824" cy="3865984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Materiál je určen k podpoře výkladu látky na dané téma.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Obsahuje základní informace. Ty  jsou podnětem k debatě (s využitím vlastních zkušeností a znalostí žáků) nad etapami lidského života.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Přechod mezi jednotlivými snímky se děje kliknutím.</a:t>
            </a:r>
          </a:p>
          <a:p>
            <a:pPr marL="342900" indent="-342900" algn="l">
              <a:buFont typeface="Arial" pitchFamily="34" charset="0"/>
              <a:buChar char="•"/>
            </a:pPr>
            <a:endParaRPr lang="cs-CZ" sz="2000" dirty="0">
              <a:solidFill>
                <a:schemeClr val="tx1"/>
              </a:solidFill>
            </a:endParaRPr>
          </a:p>
          <a:p>
            <a:pPr marL="342900" indent="-342900" algn="l">
              <a:buFont typeface="Arial" pitchFamily="34" charset="0"/>
              <a:buChar char="•"/>
            </a:pPr>
            <a:endParaRPr lang="cs-CZ" sz="2000" dirty="0" smtClean="0">
              <a:solidFill>
                <a:schemeClr val="tx1"/>
              </a:solidFill>
            </a:endParaRPr>
          </a:p>
          <a:p>
            <a:pPr marL="342900" indent="-342900" algn="l">
              <a:buFont typeface="Arial" pitchFamily="34" charset="0"/>
              <a:buChar char="•"/>
            </a:pPr>
            <a:endParaRPr lang="cs-CZ" sz="2000" dirty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Použité zdroje: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Galerie Microsoft Office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Vlastní zdroj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29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u="sng" dirty="0" smtClean="0"/>
              <a:t>Vývoj člověka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Vývoj nového jedince v těle matky trvá </a:t>
            </a:r>
            <a:r>
              <a:rPr lang="cs-CZ" sz="2400" b="1" dirty="0" smtClean="0"/>
              <a:t>devět měsíců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Maminka svojí výživou zabezpečuje </a:t>
            </a:r>
          </a:p>
          <a:p>
            <a:pPr marL="0" indent="0">
              <a:buNone/>
            </a:pPr>
            <a:r>
              <a:rPr lang="cs-CZ" sz="2400" dirty="0" smtClean="0"/>
              <a:t>dítěti všechny látky pro jeho vývoj.</a:t>
            </a:r>
            <a:endParaRPr lang="cs-CZ" sz="2400" dirty="0"/>
          </a:p>
        </p:txBody>
      </p:sp>
      <p:pic>
        <p:nvPicPr>
          <p:cNvPr id="1026" name="Picture 2" descr="C:\Users\uživatel\AppData\Local\Microsoft\Windows\Temporary Internet Files\Content.IE5\Z4H4DLYH\MC9003607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276872"/>
            <a:ext cx="2231112" cy="414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19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Novorozenec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První až 28. den života.</a:t>
            </a:r>
          </a:p>
          <a:p>
            <a:pPr marL="0" indent="0">
              <a:buNone/>
            </a:pPr>
            <a:r>
              <a:rPr lang="cs-CZ" sz="2400" dirty="0" smtClean="0"/>
              <a:t>Průměrný novorozence váží kolem </a:t>
            </a:r>
            <a:r>
              <a:rPr lang="cs-CZ" sz="2400" b="1" dirty="0" smtClean="0"/>
              <a:t>3 kilogramů                               </a:t>
            </a:r>
            <a:r>
              <a:rPr lang="cs-CZ" sz="2400" dirty="0" smtClean="0"/>
              <a:t>a měří </a:t>
            </a:r>
            <a:r>
              <a:rPr lang="cs-CZ" sz="2400" b="1" dirty="0" smtClean="0"/>
              <a:t>50 centimetrů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b="1" dirty="0" smtClean="0"/>
              <a:t>Je plně závislý na matce </a:t>
            </a:r>
            <a:r>
              <a:rPr lang="cs-CZ" sz="2400" dirty="0" smtClean="0"/>
              <a:t>-  živí se mateřským mlékem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-  </a:t>
            </a:r>
            <a:r>
              <a:rPr lang="cs-CZ" sz="2400" dirty="0" smtClean="0"/>
              <a:t>potřebuje ochranu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Většinu dne prospí. </a:t>
            </a:r>
            <a:endParaRPr lang="cs-CZ" sz="2400" dirty="0"/>
          </a:p>
        </p:txBody>
      </p:sp>
      <p:pic>
        <p:nvPicPr>
          <p:cNvPr id="2053" name="Picture 5" descr="C:\Users\uživatel\AppData\Local\Microsoft\Windows\Temporary Internet Files\Content.IE5\01737EWH\MP9004483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40968"/>
            <a:ext cx="2329348" cy="349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rot="19593455">
            <a:off x="5381677" y="4830367"/>
            <a:ext cx="3168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miminko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33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Kojenec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139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Věk </a:t>
            </a:r>
            <a:r>
              <a:rPr lang="cs-CZ" sz="2400" b="1" dirty="0" smtClean="0"/>
              <a:t>do jednoho </a:t>
            </a:r>
            <a:r>
              <a:rPr lang="cs-CZ" sz="2400" dirty="0" smtClean="0"/>
              <a:t>roku.</a:t>
            </a:r>
          </a:p>
          <a:p>
            <a:pPr marL="0" indent="0">
              <a:buNone/>
            </a:pPr>
            <a:r>
              <a:rPr lang="cs-CZ" sz="2400" dirty="0" smtClean="0"/>
              <a:t>Stále je ještě </a:t>
            </a:r>
            <a:r>
              <a:rPr lang="cs-CZ" sz="2400" b="1" dirty="0" smtClean="0"/>
              <a:t>plně závislý </a:t>
            </a:r>
            <a:r>
              <a:rPr lang="cs-CZ" sz="2400" dirty="0" smtClean="0"/>
              <a:t>na matce nebo už i jiném dospělém člověku (kojení, krmení z lahve).</a:t>
            </a:r>
          </a:p>
          <a:p>
            <a:pPr marL="0" indent="0">
              <a:buNone/>
            </a:pPr>
            <a:r>
              <a:rPr lang="cs-CZ" sz="2400" dirty="0" smtClean="0"/>
              <a:t>Učí se ovládat své tělo – sezení, uchopení věcí …</a:t>
            </a:r>
          </a:p>
          <a:p>
            <a:pPr marL="0" indent="0">
              <a:buNone/>
            </a:pPr>
            <a:r>
              <a:rPr lang="cs-CZ" sz="2400" b="1" dirty="0" smtClean="0"/>
              <a:t>Poznává</a:t>
            </a:r>
            <a:r>
              <a:rPr lang="cs-CZ" sz="2400" dirty="0" smtClean="0"/>
              <a:t> své nejbližší okolí a lidi v něm.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3074" name="Picture 2" descr="C:\Users\uživatel\AppData\Local\Microsoft\Windows\Temporary Internet Files\Content.IE5\0NS9EU6K\MP90026226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798" y="3068960"/>
            <a:ext cx="2304256" cy="3473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živatel\AppData\Local\Microsoft\Windows\Temporary Internet Files\Content.IE5\S0E1TW9W\MP9003999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077072"/>
            <a:ext cx="3534896" cy="235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rot="20563011">
            <a:off x="4283968" y="5013175"/>
            <a:ext cx="4320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děťátko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006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200" b="1" u="sng" dirty="0" smtClean="0"/>
              <a:t>Batole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Věk </a:t>
            </a:r>
            <a:r>
              <a:rPr lang="cs-CZ" sz="2400" b="1" dirty="0" smtClean="0"/>
              <a:t>od jednoho do tří let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Dítě se </a:t>
            </a:r>
            <a:r>
              <a:rPr lang="cs-CZ" sz="2400" b="1" dirty="0" smtClean="0"/>
              <a:t>zdokonaluje v ovládání svého těla </a:t>
            </a:r>
            <a:r>
              <a:rPr lang="cs-CZ" sz="2400" dirty="0" smtClean="0"/>
              <a:t>(učí se chodit, hraje si se složitějšími hračkami…).</a:t>
            </a:r>
          </a:p>
          <a:p>
            <a:pPr marL="0" indent="0">
              <a:buNone/>
            </a:pPr>
            <a:r>
              <a:rPr lang="cs-CZ" sz="2400" b="1" dirty="0" smtClean="0"/>
              <a:t>Začíná mluvit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Učí se základním </a:t>
            </a:r>
            <a:r>
              <a:rPr lang="cs-CZ" sz="2400" b="1" dirty="0" smtClean="0"/>
              <a:t>hygienickým návykům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098" name="Picture 2" descr="C:\Users\uživatel\AppData\Local\Microsoft\Windows\Temporary Internet Files\Content.IE5\63OLIM5R\MP90044836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96074"/>
            <a:ext cx="2463147" cy="369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živatel\AppData\Local\Microsoft\Windows\Temporary Internet Files\Content.IE5\9N5UTD13\MP90020202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965" y="4252394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živatel\AppData\Local\Microsoft\Windows\Temporary Internet Files\Content.IE5\0NS9EU6K\MP90043879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74469"/>
            <a:ext cx="1944216" cy="291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rot="1097865">
            <a:off x="973466" y="5335798"/>
            <a:ext cx="3384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chlapeček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20039886">
            <a:off x="5255606" y="4984677"/>
            <a:ext cx="33843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holčička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Předškolák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Období </a:t>
            </a:r>
            <a:r>
              <a:rPr lang="cs-CZ" sz="2400" b="1" dirty="0" smtClean="0"/>
              <a:t>od tří do šesti let.</a:t>
            </a:r>
          </a:p>
          <a:p>
            <a:pPr marL="0" indent="0">
              <a:buNone/>
            </a:pPr>
            <a:r>
              <a:rPr lang="cs-CZ" sz="2400" dirty="0" smtClean="0"/>
              <a:t>Dítě se dále </a:t>
            </a:r>
            <a:r>
              <a:rPr lang="cs-CZ" sz="2400" b="1" dirty="0" smtClean="0"/>
              <a:t>zdokonaluje</a:t>
            </a:r>
            <a:r>
              <a:rPr lang="cs-CZ" sz="2400" dirty="0" smtClean="0"/>
              <a:t> v sebeobsluze (oblékání, hygiena…).</a:t>
            </a:r>
          </a:p>
          <a:p>
            <a:pPr marL="0" indent="0">
              <a:buNone/>
            </a:pPr>
            <a:r>
              <a:rPr lang="cs-CZ" sz="2400" dirty="0" smtClean="0"/>
              <a:t>Zlepšuje své schopnosti (malování, stavebnice…).</a:t>
            </a:r>
          </a:p>
          <a:p>
            <a:pPr marL="0" indent="0">
              <a:buNone/>
            </a:pPr>
            <a:r>
              <a:rPr lang="cs-CZ" sz="2400" b="1" dirty="0" smtClean="0"/>
              <a:t>Učí se žít v kolektivu </a:t>
            </a:r>
            <a:r>
              <a:rPr lang="cs-CZ" sz="2400" dirty="0" smtClean="0"/>
              <a:t>s dalšími dětmi (navštěvuje mateřskou školku).</a:t>
            </a:r>
            <a:endParaRPr lang="cs-CZ" sz="2400" dirty="0"/>
          </a:p>
        </p:txBody>
      </p:sp>
      <p:pic>
        <p:nvPicPr>
          <p:cNvPr id="1026" name="Picture 2" descr="C:\Users\uživatel\AppData\Local\Microsoft\Windows\Temporary Internet Files\Content.IE5\P2JFCX7E\MP9004117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608056"/>
            <a:ext cx="1897314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živatel\AppData\Local\Microsoft\Windows\Temporary Internet Files\Content.IE5\S0E1TW9W\MP90040667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08056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živatel\AppData\Local\Microsoft\Windows\Temporary Internet Files\Content.IE5\0NS9EU6K\MP90022779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87" y="3608056"/>
            <a:ext cx="1887693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rot="20761636">
            <a:off x="162515" y="524425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holka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768304">
            <a:off x="719572" y="3746297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kluk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20645029">
            <a:off x="3546743" y="4920564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děvče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20645029">
            <a:off x="3905369" y="3504368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chlapec</a:t>
            </a:r>
            <a:endParaRPr lang="cs-CZ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14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Školák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Věk od </a:t>
            </a:r>
            <a:r>
              <a:rPr lang="cs-CZ" sz="2400" b="1" dirty="0" smtClean="0"/>
              <a:t>sedmi do patnácti let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Navštěvuje </a:t>
            </a:r>
            <a:r>
              <a:rPr lang="cs-CZ" sz="2400" b="1" dirty="0" smtClean="0"/>
              <a:t>základní školu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 descr="C:\Users\uživatel\AppData\Local\Microsoft\Windows\Temporary Internet Files\Content.IE5\0NS9EU6K\MP9004393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380" y="836712"/>
            <a:ext cx="2863955" cy="252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živatel\AppData\Local\Microsoft\Windows\Temporary Internet Files\Content.IE5\0NS9EU6K\MP90040106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32974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živatel\AppData\Local\Microsoft\Windows\Temporary Internet Files\Content.IE5\01737EWH\MP90042656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96952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živatel\AppData\Local\Microsoft\Windows\Temporary Internet Files\Content.IE5\P2JFCX7E\MP90042781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645025"/>
            <a:ext cx="3235765" cy="240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rot="20056732">
            <a:off x="498188" y="4566311"/>
            <a:ext cx="21602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kluk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1031273">
            <a:off x="2669150" y="5031114"/>
            <a:ext cx="21602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holka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1678047">
            <a:off x="4245707" y="4168755"/>
            <a:ext cx="21602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dívka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19932201">
            <a:off x="5374188" y="5194979"/>
            <a:ext cx="28839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chlapec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13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Dospívající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Období od </a:t>
            </a:r>
            <a:r>
              <a:rPr lang="cs-CZ" sz="2400" b="1" dirty="0" smtClean="0"/>
              <a:t>15. do 18. roku </a:t>
            </a:r>
            <a:r>
              <a:rPr lang="cs-CZ" sz="2400" dirty="0" smtClean="0"/>
              <a:t>života.</a:t>
            </a:r>
          </a:p>
          <a:p>
            <a:pPr marL="0" indent="0">
              <a:buNone/>
            </a:pPr>
            <a:r>
              <a:rPr lang="cs-CZ" sz="2400" dirty="0" smtClean="0"/>
              <a:t>Tělo dítěte se mění v dospělé.</a:t>
            </a:r>
          </a:p>
          <a:p>
            <a:pPr marL="0" indent="0">
              <a:buNone/>
            </a:pPr>
            <a:r>
              <a:rPr lang="cs-CZ" sz="2400" dirty="0" smtClean="0"/>
              <a:t>Jedinec se </a:t>
            </a:r>
            <a:r>
              <a:rPr lang="cs-CZ" sz="2400" b="1" dirty="0" smtClean="0"/>
              <a:t>připravuje na své povolání </a:t>
            </a:r>
            <a:r>
              <a:rPr lang="cs-CZ" sz="2400" dirty="0" smtClean="0"/>
              <a:t>(studuje např. střední školu)</a:t>
            </a:r>
            <a:endParaRPr lang="cs-CZ" sz="2400" dirty="0"/>
          </a:p>
        </p:txBody>
      </p:sp>
      <p:pic>
        <p:nvPicPr>
          <p:cNvPr id="1026" name="Picture 2" descr="C:\Users\uživatel\AppData\Local\Microsoft\Windows\Temporary Internet Files\Content.IE5\2QOPBQBM\MP90044873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486" y="3212976"/>
            <a:ext cx="2510410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živatel\AppData\Local\Microsoft\Windows\Temporary Internet Files\Content.IE5\01737EWH\MP90026288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2201375" cy="331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9N5UTD13\MP90044857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134397"/>
            <a:ext cx="3591617" cy="2397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živatel\AppData\Local\Microsoft\Windows\Temporary Internet Files\Content.IE5\9N5UTD13\MP9004484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6632"/>
            <a:ext cx="2808312" cy="239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rot="2477138">
            <a:off x="1629775" y="438192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chlapec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20691752">
            <a:off x="1151620" y="5431208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dívka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 rot="947187">
            <a:off x="5855192" y="3672731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mladík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20421691">
            <a:off x="5023518" y="5580268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slečna</a:t>
            </a:r>
            <a:endParaRPr lang="cs-CZ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50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Dospělý člověk </a:t>
            </a:r>
            <a:endParaRPr lang="cs-CZ" sz="32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Věk od </a:t>
            </a:r>
            <a:r>
              <a:rPr lang="cs-CZ" sz="2400" b="1" dirty="0" smtClean="0"/>
              <a:t>18. do 60. </a:t>
            </a:r>
            <a:r>
              <a:rPr lang="cs-CZ" sz="2400" dirty="0" smtClean="0"/>
              <a:t>let.</a:t>
            </a:r>
          </a:p>
          <a:p>
            <a:pPr marL="0" indent="0">
              <a:buNone/>
            </a:pPr>
            <a:r>
              <a:rPr lang="cs-CZ" sz="2400" dirty="0" smtClean="0"/>
              <a:t>Člověk </a:t>
            </a:r>
            <a:r>
              <a:rPr lang="cs-CZ" sz="2400" b="1" dirty="0" smtClean="0"/>
              <a:t>vykonává své povolání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Zakládá rodinu a vychovává děti.</a:t>
            </a:r>
          </a:p>
          <a:p>
            <a:pPr marL="0" indent="0">
              <a:buNone/>
            </a:pPr>
            <a:r>
              <a:rPr lang="cs-CZ" sz="2400" dirty="0" smtClean="0"/>
              <a:t>Nejdelší etapa v životě člověka.</a:t>
            </a:r>
            <a:endParaRPr lang="cs-CZ" sz="2400" dirty="0"/>
          </a:p>
        </p:txBody>
      </p:sp>
      <p:pic>
        <p:nvPicPr>
          <p:cNvPr id="2050" name="Picture 2" descr="C:\Users\uživatel\AppData\Local\Microsoft\Windows\Temporary Internet Files\Content.IE5\0NS9EU6K\MC9004405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97734"/>
            <a:ext cx="16446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živatel\AppData\Local\Microsoft\Windows\Temporary Internet Files\Content.IE5\01737EWH\MC9004406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998" y="4754489"/>
            <a:ext cx="2167214" cy="167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živatel\AppData\Local\Microsoft\Windows\Temporary Internet Files\Content.IE5\Z4H4DLYH\MC9004405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323" y="4642647"/>
            <a:ext cx="18002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Program Files (x86)\Microsoft Office\MEDIA\CAGCAT10\j0090070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971182"/>
            <a:ext cx="2014396" cy="250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živatel\AppData\Local\Microsoft\Windows\Temporary Internet Files\Content.IE5\01737EWH\MC900440530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70" y="3310499"/>
            <a:ext cx="171606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živatel\AppData\Local\Microsoft\Windows\Temporary Internet Files\Content.IE5\01737EWH\MP90044849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648" y="836712"/>
            <a:ext cx="259228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rot="20722930">
            <a:off x="748744" y="4246657"/>
            <a:ext cx="3156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muž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1393070">
            <a:off x="2556151" y="5136355"/>
            <a:ext cx="3156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žena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2180541">
            <a:off x="6222143" y="5253506"/>
            <a:ext cx="3156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pán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 rot="19927102">
            <a:off x="4230828" y="3909164"/>
            <a:ext cx="3156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paní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98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u="sng" dirty="0" smtClean="0"/>
              <a:t>Starý člověk</a:t>
            </a:r>
            <a:endParaRPr lang="cs-CZ" sz="3200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Věk </a:t>
            </a:r>
            <a:r>
              <a:rPr lang="cs-CZ" sz="2400" b="1" dirty="0" smtClean="0"/>
              <a:t>od šedesáti </a:t>
            </a:r>
            <a:r>
              <a:rPr lang="cs-CZ" sz="2400" dirty="0" smtClean="0"/>
              <a:t>let do smrti.</a:t>
            </a:r>
          </a:p>
          <a:p>
            <a:pPr marL="0" indent="0">
              <a:buNone/>
            </a:pPr>
            <a:r>
              <a:rPr lang="cs-CZ" sz="2400" b="1" dirty="0" smtClean="0"/>
              <a:t>Slábnou </a:t>
            </a:r>
            <a:r>
              <a:rPr lang="cs-CZ" sz="2400" dirty="0" smtClean="0"/>
              <a:t>některé smysly (zrak, sluch), vyskytují se nemoci spojené se stářím.</a:t>
            </a:r>
          </a:p>
          <a:p>
            <a:pPr marL="0" indent="0">
              <a:buNone/>
            </a:pPr>
            <a:r>
              <a:rPr lang="cs-CZ" sz="2400" dirty="0" smtClean="0"/>
              <a:t>Člověk přestává pracovat, odchází do </a:t>
            </a:r>
            <a:r>
              <a:rPr lang="cs-CZ" sz="2400" b="1" dirty="0" smtClean="0"/>
              <a:t>důchodu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6" name="Picture 4" descr="C:\Users\uživatel\AppData\Local\Microsoft\Windows\Temporary Internet Files\Content.IE5\63OLIM5R\MP9004393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21088"/>
            <a:ext cx="32004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živatel\AppData\Local\Microsoft\Windows\Temporary Internet Files\Content.IE5\2QOPBQBM\MP9004226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405" y="4528442"/>
            <a:ext cx="2737230" cy="1826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uživatel\AppData\Local\Microsoft\Windows\Temporary Internet Files\Content.IE5\01737EWH\MC9003380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481224"/>
            <a:ext cx="1662379" cy="189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uživatel\AppData\Local\Microsoft\Windows\Temporary Internet Files\Content.IE5\P2JFCX7E\MP90043873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409" y="3501008"/>
            <a:ext cx="2023287" cy="3023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 rot="2169997">
            <a:off x="4914190" y="4117263"/>
            <a:ext cx="36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babička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 rot="19187063">
            <a:off x="1373292" y="4844228"/>
            <a:ext cx="36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dědeček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49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384</Words>
  <Application>Microsoft Office PowerPoint</Application>
  <PresentationFormat>Předvádění na obrazovce (4:3)</PresentationFormat>
  <Paragraphs>86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Anotace:</vt:lpstr>
      <vt:lpstr>Vývoj člověka</vt:lpstr>
      <vt:lpstr>Novorozenec </vt:lpstr>
      <vt:lpstr>Kojenec </vt:lpstr>
      <vt:lpstr>Batole </vt:lpstr>
      <vt:lpstr>Předškolák </vt:lpstr>
      <vt:lpstr>Školák </vt:lpstr>
      <vt:lpstr>Dospívající </vt:lpstr>
      <vt:lpstr>Dospělý člověk </vt:lpstr>
      <vt:lpstr>Starý člověk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14</cp:revision>
  <dcterms:created xsi:type="dcterms:W3CDTF">2013-03-19T12:28:09Z</dcterms:created>
  <dcterms:modified xsi:type="dcterms:W3CDTF">2013-03-20T16:36:31Z</dcterms:modified>
</cp:coreProperties>
</file>