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67" r:id="rId3"/>
    <p:sldId id="273" r:id="rId4"/>
    <p:sldId id="272" r:id="rId5"/>
    <p:sldId id="266" r:id="rId6"/>
    <p:sldId id="269" r:id="rId7"/>
    <p:sldId id="256" r:id="rId8"/>
    <p:sldId id="268" r:id="rId9"/>
    <p:sldId id="271" r:id="rId10"/>
    <p:sldId id="263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66"/>
    <a:srgbClr val="339966"/>
    <a:srgbClr val="547C6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727CE-A16B-4245-AD6F-219E5D2460D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6704F-D17B-4AA4-BD99-978A31C1E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727CE-A16B-4245-AD6F-219E5D2460D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6704F-D17B-4AA4-BD99-978A31C1E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727CE-A16B-4245-AD6F-219E5D2460D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6704F-D17B-4AA4-BD99-978A31C1E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727CE-A16B-4245-AD6F-219E5D2460D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6704F-D17B-4AA4-BD99-978A31C1E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727CE-A16B-4245-AD6F-219E5D2460D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6704F-D17B-4AA4-BD99-978A31C1E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727CE-A16B-4245-AD6F-219E5D2460D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6704F-D17B-4AA4-BD99-978A31C1E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727CE-A16B-4245-AD6F-219E5D2460D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6704F-D17B-4AA4-BD99-978A31C1E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727CE-A16B-4245-AD6F-219E5D2460D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6704F-D17B-4AA4-BD99-978A31C1E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727CE-A16B-4245-AD6F-219E5D2460D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6704F-D17B-4AA4-BD99-978A31C1E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727CE-A16B-4245-AD6F-219E5D2460D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6704F-D17B-4AA4-BD99-978A31C1E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727CE-A16B-4245-AD6F-219E5D2460D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6704F-D17B-4AA4-BD99-978A31C1E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B727CE-A16B-4245-AD6F-219E5D2460D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D6704F-D17B-4AA4-BD99-978A31C1E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9056881"/>
              </p:ext>
            </p:extLst>
          </p:nvPr>
        </p:nvGraphicFramePr>
        <p:xfrm>
          <a:off x="754963" y="1556792"/>
          <a:ext cx="7560840" cy="4642509"/>
        </p:xfrm>
        <a:graphic>
          <a:graphicData uri="http://schemas.openxmlformats.org/drawingml/2006/table">
            <a:tbl>
              <a:tblPr firstRow="1" firstCol="1" bandRow="1" bandCol="1">
                <a:tableStyleId>{69012ECD-51FC-41F1-AA8D-1B2483CD663E}</a:tableStyleId>
              </a:tblPr>
              <a:tblGrid>
                <a:gridCol w="2554464"/>
                <a:gridCol w="5006376"/>
              </a:tblGrid>
              <a:tr h="31663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EU_52_sada 1_18_ZPM_Části</a:t>
                      </a:r>
                      <a:r>
                        <a:rPr lang="cs-CZ" sz="1600" kern="1200" baseline="0" dirty="0" smtClean="0">
                          <a:effectLst/>
                        </a:rPr>
                        <a:t> tkalcovského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stavu</a:t>
                      </a:r>
                      <a:r>
                        <a:rPr lang="cs-CZ" sz="1600" kern="1200" dirty="0" err="1" smtClean="0">
                          <a:effectLst/>
                        </a:rPr>
                        <a:t>_Lich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11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Střední škola, Základní škola a Mateřská škola, Karviná, p. o.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897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Mgr.</a:t>
                      </a:r>
                      <a:r>
                        <a:rPr lang="cs-CZ" sz="1000" baseline="0" dirty="0" smtClean="0">
                          <a:effectLst/>
                        </a:rPr>
                        <a:t> Eva Lichá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Prezentace pomocí</a:t>
                      </a:r>
                      <a:r>
                        <a:rPr lang="cs-CZ" sz="1000" baseline="0" dirty="0" smtClean="0">
                          <a:effectLst/>
                        </a:rPr>
                        <a:t> fotodokumentace seznamuje s částmi tkalcovského stavu a s jejich pojmenováním jako nedílné součásti přípravy na tkaní.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Odborné činnosti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Předmět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endParaRPr lang="cs-CZ" sz="10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Zpracování přírodních materiálů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/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Tematická oblast/téma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Zpracování</a:t>
                      </a:r>
                      <a:r>
                        <a:rPr lang="cs-CZ" sz="1000" baseline="0" dirty="0" smtClean="0">
                          <a:effectLst/>
                        </a:rPr>
                        <a:t> přírodních materiálů</a:t>
                      </a:r>
                      <a:r>
                        <a:rPr lang="cs-CZ" sz="1000" dirty="0" smtClean="0">
                          <a:effectLst/>
                        </a:rPr>
                        <a:t>/Části</a:t>
                      </a:r>
                      <a:r>
                        <a:rPr lang="cs-CZ" sz="1000" baseline="0" dirty="0" smtClean="0">
                          <a:effectLst/>
                        </a:rPr>
                        <a:t> tkalcovského stavu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4792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Výsledky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000" kern="1200" dirty="0" smtClean="0"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1200" dirty="0" smtClean="0">
                          <a:effectLst/>
                        </a:rPr>
                        <a:t>Vybrat vhodné nástroje a nářadí podle zamýšlené činnosti a bezpečně s nimi </a:t>
                      </a:r>
                      <a:r>
                        <a:rPr lang="cs-CZ" sz="1000" kern="1200" dirty="0" smtClean="0">
                          <a:effectLst/>
                        </a:rPr>
                        <a:t>zacházet</a:t>
                      </a:r>
                      <a:endParaRPr lang="cs-CZ" sz="1000" kern="1200" dirty="0" smtClean="0">
                        <a:effectLst/>
                      </a:endParaRPr>
                    </a:p>
                    <a:p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Klíčová slova</a:t>
                      </a:r>
                      <a:endParaRPr lang="cs-CZ" sz="10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  </a:t>
                      </a:r>
                      <a:endParaRPr lang="cs-CZ" sz="10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Tkalcovský</a:t>
                      </a:r>
                      <a:r>
                        <a:rPr lang="cs-CZ" sz="1000" baseline="0" dirty="0" smtClean="0">
                          <a:effectLst/>
                        </a:rPr>
                        <a:t> stav, tkaní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/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10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PPT </a:t>
                      </a:r>
                      <a:r>
                        <a:rPr lang="cs-CZ" sz="1000" dirty="0" smtClean="0">
                          <a:effectLst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Střední vzdělávání, 1. ročník Praktické školy </a:t>
                      </a:r>
                      <a:r>
                        <a:rPr lang="cs-CZ" sz="1000" dirty="0" smtClean="0">
                          <a:effectLst/>
                        </a:rPr>
                        <a:t>jednoleté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Ověřeno</a:t>
                      </a:r>
                      <a:endParaRPr lang="cs-CZ" sz="10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Datum: </a:t>
                      </a:r>
                      <a:r>
                        <a:rPr lang="cs-CZ" sz="1000" dirty="0" smtClean="0">
                          <a:effectLst/>
                        </a:rPr>
                        <a:t> 5.</a:t>
                      </a:r>
                      <a:r>
                        <a:rPr lang="cs-CZ" sz="1000" baseline="0" dirty="0" smtClean="0">
                          <a:effectLst/>
                        </a:rPr>
                        <a:t> 3</a:t>
                      </a:r>
                      <a:r>
                        <a:rPr lang="cs-CZ" sz="1000" dirty="0" smtClean="0">
                          <a:effectLst/>
                        </a:rPr>
                        <a:t>. 2013                          </a:t>
                      </a:r>
                      <a:r>
                        <a:rPr lang="cs-CZ" sz="1000" dirty="0">
                          <a:effectLst/>
                        </a:rPr>
                        <a:t>Třída: I. PRŠ </a:t>
                      </a:r>
                      <a:r>
                        <a:rPr lang="cs-CZ" sz="1000" dirty="0" smtClean="0">
                          <a:effectLst/>
                        </a:rPr>
                        <a:t>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299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Zdroj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0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Foto: archiv autorky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0648"/>
            <a:ext cx="5687407" cy="1152128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78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Petr\Plocha\Fotky pro DUM\P301061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47C6D"/>
          </a:solidFill>
        </p:spPr>
        <p:txBody>
          <a:bodyPr/>
          <a:lstStyle/>
          <a:p>
            <a:r>
              <a:rPr lang="cs-CZ" dirty="0" smtClean="0"/>
              <a:t>Části tkalcovského stavu</a:t>
            </a:r>
            <a:endParaRPr lang="cs-CZ" dirty="0"/>
          </a:p>
        </p:txBody>
      </p:sp>
      <p:pic>
        <p:nvPicPr>
          <p:cNvPr id="10242" name="Picture 2" descr="C:\Documents and Settings\Petr\Plocha\Fotky pro DUM\P3010596.JPG"/>
          <p:cNvPicPr>
            <a:picLocks noChangeAspect="1" noChangeArrowheads="1"/>
          </p:cNvPicPr>
          <p:nvPr/>
        </p:nvPicPr>
        <p:blipFill>
          <a:blip r:embed="rId3" cstate="print"/>
          <a:srcRect l="4689" t="4695" r="4706" b="5650"/>
          <a:stretch>
            <a:fillRect/>
          </a:stretch>
        </p:blipFill>
        <p:spPr bwMode="auto">
          <a:xfrm>
            <a:off x="1000100" y="1714464"/>
            <a:ext cx="7143800" cy="514353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ocuments and Settings\Petr\Plocha\Fotky pro DUM\P301061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47C6D"/>
          </a:solidFill>
        </p:spPr>
        <p:txBody>
          <a:bodyPr/>
          <a:lstStyle/>
          <a:p>
            <a:r>
              <a:rPr lang="cs-CZ" dirty="0" smtClean="0"/>
              <a:t>Prsník a zbožový vál</a:t>
            </a:r>
            <a:endParaRPr lang="cs-CZ" dirty="0"/>
          </a:p>
        </p:txBody>
      </p:sp>
      <p:pic>
        <p:nvPicPr>
          <p:cNvPr id="11269" name="Picture 5" descr="C:\Documents and Settings\Petr\Plocha\Fotky pro DUM\P3010598.JPG"/>
          <p:cNvPicPr>
            <a:picLocks noChangeAspect="1" noChangeArrowheads="1"/>
          </p:cNvPicPr>
          <p:nvPr/>
        </p:nvPicPr>
        <p:blipFill>
          <a:blip r:embed="rId3" cstate="print"/>
          <a:srcRect l="4142" t="3897" r="15433" b="23959"/>
          <a:stretch>
            <a:fillRect/>
          </a:stretch>
        </p:blipFill>
        <p:spPr bwMode="auto">
          <a:xfrm>
            <a:off x="857224" y="1714488"/>
            <a:ext cx="7429552" cy="51435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Šipka doprava 6"/>
          <p:cNvSpPr/>
          <p:nvPr/>
        </p:nvSpPr>
        <p:spPr>
          <a:xfrm>
            <a:off x="428596" y="235743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1500166" y="400050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Petr\Plocha\Fotky pro DUM\P301061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47C6D"/>
          </a:solidFill>
        </p:spPr>
        <p:txBody>
          <a:bodyPr/>
          <a:lstStyle/>
          <a:p>
            <a:r>
              <a:rPr lang="cs-CZ" dirty="0" smtClean="0"/>
              <a:t>Osnovní kříž a osnovní válec</a:t>
            </a:r>
            <a:endParaRPr lang="cs-CZ" dirty="0"/>
          </a:p>
        </p:txBody>
      </p:sp>
      <p:pic>
        <p:nvPicPr>
          <p:cNvPr id="4" name="Picture 2" descr="C:\Documents and Settings\Petr\Plocha\Fotky pro DUM\P3010593.JPG"/>
          <p:cNvPicPr>
            <a:picLocks noChangeAspect="1" noChangeArrowheads="1"/>
          </p:cNvPicPr>
          <p:nvPr/>
        </p:nvPicPr>
        <p:blipFill>
          <a:blip r:embed="rId3" cstate="print"/>
          <a:srcRect t="2840" r="-1445"/>
          <a:stretch>
            <a:fillRect/>
          </a:stretch>
        </p:blipFill>
        <p:spPr bwMode="auto">
          <a:xfrm>
            <a:off x="1000100" y="1571612"/>
            <a:ext cx="7286676" cy="52863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Šipka doprava 4"/>
          <p:cNvSpPr/>
          <p:nvPr/>
        </p:nvSpPr>
        <p:spPr>
          <a:xfrm>
            <a:off x="2214546" y="378619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286116" y="55007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Petr\Plocha\Fotky pro DUM\P301061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47C6D"/>
          </a:solidFill>
        </p:spPr>
        <p:txBody>
          <a:bodyPr/>
          <a:lstStyle/>
          <a:p>
            <a:r>
              <a:rPr lang="cs-CZ" dirty="0" smtClean="0"/>
              <a:t>Listy</a:t>
            </a:r>
            <a:endParaRPr lang="cs-CZ" dirty="0"/>
          </a:p>
        </p:txBody>
      </p:sp>
      <p:pic>
        <p:nvPicPr>
          <p:cNvPr id="4" name="Picture 3" descr="C:\Documents and Settings\Petr\Plocha\Fotky pro DUM\P3010587.JPG"/>
          <p:cNvPicPr>
            <a:picLocks noChangeAspect="1" noChangeArrowheads="1"/>
          </p:cNvPicPr>
          <p:nvPr/>
        </p:nvPicPr>
        <p:blipFill>
          <a:blip r:embed="rId3" cstate="print"/>
          <a:srcRect l="5099" t="5914" r="1416" b="4582"/>
          <a:stretch>
            <a:fillRect/>
          </a:stretch>
        </p:blipFill>
        <p:spPr bwMode="auto">
          <a:xfrm>
            <a:off x="1000100" y="1614474"/>
            <a:ext cx="7215238" cy="518183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Petr\Plocha\Fotky pro DUM\P301061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47C6D"/>
          </a:solidFill>
        </p:spPr>
        <p:txBody>
          <a:bodyPr/>
          <a:lstStyle/>
          <a:p>
            <a:r>
              <a:rPr lang="cs-CZ" dirty="0" smtClean="0"/>
              <a:t>Paprsek</a:t>
            </a:r>
            <a:endParaRPr lang="cs-CZ" dirty="0"/>
          </a:p>
        </p:txBody>
      </p:sp>
      <p:pic>
        <p:nvPicPr>
          <p:cNvPr id="4" name="Picture 3" descr="C:\Documents and Settings\Petr\Plocha\Fotky pro DUM\P301059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1571612"/>
            <a:ext cx="7215238" cy="509080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 descr="C:\Documents and Settings\Petr\Plocha\Fotky pro DUM\P301061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solidFill>
            <a:srgbClr val="547C6D"/>
          </a:solidFill>
        </p:spPr>
        <p:txBody>
          <a:bodyPr/>
          <a:lstStyle/>
          <a:p>
            <a:r>
              <a:rPr lang="cs-CZ" dirty="0" smtClean="0"/>
              <a:t>Bidlen</a:t>
            </a:r>
            <a:endParaRPr lang="cs-CZ" dirty="0"/>
          </a:p>
        </p:txBody>
      </p:sp>
      <p:pic>
        <p:nvPicPr>
          <p:cNvPr id="13314" name="Picture 2" descr="C:\Documents and Settings\Petr\Plocha\EVIČKA\kurz tkaní 23. 11. 2012\PB230150.JPG"/>
          <p:cNvPicPr>
            <a:picLocks noChangeAspect="1" noChangeArrowheads="1"/>
          </p:cNvPicPr>
          <p:nvPr/>
        </p:nvPicPr>
        <p:blipFill>
          <a:blip r:embed="rId3" cstate="print"/>
          <a:srcRect l="2255" t="19928" r="25204" b="9931"/>
          <a:stretch>
            <a:fillRect/>
          </a:stretch>
        </p:blipFill>
        <p:spPr bwMode="auto">
          <a:xfrm>
            <a:off x="1000100" y="1643050"/>
            <a:ext cx="7189975" cy="5214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Šipka doprava 6"/>
          <p:cNvSpPr/>
          <p:nvPr/>
        </p:nvSpPr>
        <p:spPr>
          <a:xfrm>
            <a:off x="1071538" y="47148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Petr\Plocha\Fotky pro DUM\P301061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47C6D"/>
          </a:solidFill>
        </p:spPr>
        <p:txBody>
          <a:bodyPr/>
          <a:lstStyle/>
          <a:p>
            <a:r>
              <a:rPr lang="cs-CZ" dirty="0" smtClean="0"/>
              <a:t>Nitěnky</a:t>
            </a:r>
            <a:endParaRPr lang="cs-CZ" dirty="0"/>
          </a:p>
        </p:txBody>
      </p:sp>
      <p:pic>
        <p:nvPicPr>
          <p:cNvPr id="4" name="Picture 3" descr="C:\Documents and Settings\Petr\Plocha\Fotky pro DUM\P3010590.JPG"/>
          <p:cNvPicPr>
            <a:picLocks noChangeAspect="1" noChangeArrowheads="1"/>
          </p:cNvPicPr>
          <p:nvPr/>
        </p:nvPicPr>
        <p:blipFill>
          <a:blip r:embed="rId3" cstate="print"/>
          <a:srcRect b="5201"/>
          <a:stretch>
            <a:fillRect/>
          </a:stretch>
        </p:blipFill>
        <p:spPr bwMode="auto">
          <a:xfrm>
            <a:off x="928662" y="1591718"/>
            <a:ext cx="7405705" cy="52662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Petr\Plocha\Fotky pro DUM\P301061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47C6D"/>
          </a:solidFill>
        </p:spPr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>
          <a:solidFill>
            <a:srgbClr val="547C6D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Pojmenuj části tkalcovského stavu:</a:t>
            </a:r>
          </a:p>
          <a:p>
            <a:pPr>
              <a:buNone/>
            </a:pPr>
            <a:endParaRPr lang="cs-CZ" dirty="0" smtClean="0"/>
          </a:p>
          <a:p>
            <a:pPr marL="514350" indent="-514350" algn="l">
              <a:buFont typeface="Wingdings" pitchFamily="2" charset="2"/>
              <a:buChar char="v"/>
            </a:pPr>
            <a:r>
              <a:rPr lang="cs-CZ" dirty="0" smtClean="0"/>
              <a:t> osnovní válec</a:t>
            </a:r>
          </a:p>
          <a:p>
            <a:pPr marL="514350" indent="-514350" algn="l">
              <a:buFont typeface="Wingdings" pitchFamily="2" charset="2"/>
              <a:buChar char="v"/>
            </a:pPr>
            <a:r>
              <a:rPr lang="cs-CZ" dirty="0" smtClean="0"/>
              <a:t> listy</a:t>
            </a:r>
          </a:p>
          <a:p>
            <a:pPr marL="514350" indent="-514350" algn="l">
              <a:buFont typeface="Wingdings" pitchFamily="2" charset="2"/>
              <a:buChar char="v"/>
            </a:pPr>
            <a:r>
              <a:rPr lang="cs-CZ" dirty="0" smtClean="0"/>
              <a:t> paprsek</a:t>
            </a:r>
          </a:p>
          <a:p>
            <a:pPr marL="514350" indent="-514350" algn="l">
              <a:buFont typeface="Wingdings" pitchFamily="2" charset="2"/>
              <a:buChar char="v"/>
            </a:pPr>
            <a:r>
              <a:rPr lang="cs-CZ" dirty="0" smtClean="0"/>
              <a:t> bidlen</a:t>
            </a:r>
          </a:p>
          <a:p>
            <a:pPr marL="514350" indent="-514350" algn="l">
              <a:buFont typeface="Wingdings" pitchFamily="2" charset="2"/>
              <a:buChar char="v"/>
            </a:pPr>
            <a:r>
              <a:rPr lang="cs-CZ" dirty="0" smtClean="0"/>
              <a:t> prsník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C:\Documents and Settings\Petr\Plocha\Fotky pro DUM\P301061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pic>
        <p:nvPicPr>
          <p:cNvPr id="8194" name="Picture 2" descr="C:\Documents and Settings\Petr\Plocha\Fotky pro DUM\P301059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214290"/>
            <a:ext cx="8715436" cy="6430543"/>
          </a:xfrm>
          <a:prstGeom prst="rect">
            <a:avLst/>
          </a:prstGeom>
          <a:noFill/>
        </p:spPr>
      </p:pic>
      <p:sp>
        <p:nvSpPr>
          <p:cNvPr id="5" name="Šipka doprava 4"/>
          <p:cNvSpPr/>
          <p:nvPr/>
        </p:nvSpPr>
        <p:spPr>
          <a:xfrm rot="5952747">
            <a:off x="6701901" y="2792549"/>
            <a:ext cx="2169913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285984" y="5000636"/>
            <a:ext cx="212141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2571736" y="785794"/>
            <a:ext cx="190710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 rot="20877073">
            <a:off x="1000100" y="1000108"/>
            <a:ext cx="484632" cy="19785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nahoru 15"/>
          <p:cNvSpPr/>
          <p:nvPr/>
        </p:nvSpPr>
        <p:spPr>
          <a:xfrm>
            <a:off x="4786314" y="3000372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C:\Documents and Settings\Petr\Plocha\Fotky pro DUM\P301061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pic>
        <p:nvPicPr>
          <p:cNvPr id="8194" name="Picture 2" descr="C:\Documents and Settings\Petr\Plocha\Fotky pro DUM\P301059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214290"/>
            <a:ext cx="8715436" cy="6430543"/>
          </a:xfrm>
          <a:prstGeom prst="rect">
            <a:avLst/>
          </a:prstGeom>
          <a:noFill/>
        </p:spPr>
      </p:pic>
      <p:sp>
        <p:nvSpPr>
          <p:cNvPr id="5" name="Šipka doprava 4"/>
          <p:cNvSpPr/>
          <p:nvPr/>
        </p:nvSpPr>
        <p:spPr>
          <a:xfrm rot="5952747">
            <a:off x="6701901" y="2792549"/>
            <a:ext cx="2169913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285984" y="5000636"/>
            <a:ext cx="212141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2571736" y="785794"/>
            <a:ext cx="190710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 rot="20877073">
            <a:off x="1000100" y="1000108"/>
            <a:ext cx="484632" cy="19785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072330" y="2714620"/>
            <a:ext cx="114300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Osnovní válec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28926" y="5214950"/>
            <a:ext cx="78581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Bidlen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57554" y="857232"/>
            <a:ext cx="64294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Listy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1472" y="1785926"/>
            <a:ext cx="78802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Prsník</a:t>
            </a:r>
            <a:endParaRPr lang="cs-CZ" dirty="0"/>
          </a:p>
        </p:txBody>
      </p:sp>
      <p:sp>
        <p:nvSpPr>
          <p:cNvPr id="16" name="Šipka nahoru 15"/>
          <p:cNvSpPr/>
          <p:nvPr/>
        </p:nvSpPr>
        <p:spPr>
          <a:xfrm>
            <a:off x="4786314" y="3000372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786314" y="3929066"/>
            <a:ext cx="91634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Paprsek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463</TotalTime>
  <Words>83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Části tkalcovského stavu</vt:lpstr>
      <vt:lpstr>Prsník a zbožový vál</vt:lpstr>
      <vt:lpstr>Osnovní kříž a osnovní válec</vt:lpstr>
      <vt:lpstr>Listy</vt:lpstr>
      <vt:lpstr>Paprsek</vt:lpstr>
      <vt:lpstr>Bidlen</vt:lpstr>
      <vt:lpstr>Nitěnky</vt:lpstr>
      <vt:lpstr>Kontrolní otázky</vt:lpstr>
      <vt:lpstr>Prezentace aplikace PowerPoint</vt:lpstr>
      <vt:lpstr>Prezentace aplikace PowerPoint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Lichá</dc:creator>
  <cp:lastModifiedBy>Burdová</cp:lastModifiedBy>
  <cp:revision>48</cp:revision>
  <dcterms:created xsi:type="dcterms:W3CDTF">2013-03-03T07:18:34Z</dcterms:created>
  <dcterms:modified xsi:type="dcterms:W3CDTF">2013-03-18T19:52:22Z</dcterms:modified>
</cp:coreProperties>
</file>