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8" r:id="rId3"/>
    <p:sldId id="275" r:id="rId4"/>
    <p:sldId id="262" r:id="rId5"/>
    <p:sldId id="260" r:id="rId6"/>
    <p:sldId id="259" r:id="rId7"/>
    <p:sldId id="277" r:id="rId8"/>
    <p:sldId id="267" r:id="rId9"/>
    <p:sldId id="261" r:id="rId10"/>
    <p:sldId id="266" r:id="rId11"/>
    <p:sldId id="268" r:id="rId12"/>
    <p:sldId id="272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181E2-78C0-44A8-BA67-078860AFD36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4CEB2-016C-4939-A354-71129CFB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181E2-78C0-44A8-BA67-078860AFD36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4CEB2-016C-4939-A354-71129CFB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181E2-78C0-44A8-BA67-078860AFD36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4CEB2-016C-4939-A354-71129CFB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181E2-78C0-44A8-BA67-078860AFD36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4CEB2-016C-4939-A354-71129CFB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181E2-78C0-44A8-BA67-078860AFD36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4CEB2-016C-4939-A354-71129CFB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181E2-78C0-44A8-BA67-078860AFD36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4CEB2-016C-4939-A354-71129CFB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181E2-78C0-44A8-BA67-078860AFD36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4CEB2-016C-4939-A354-71129CFB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181E2-78C0-44A8-BA67-078860AFD36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4CEB2-016C-4939-A354-71129CFB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181E2-78C0-44A8-BA67-078860AFD36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4CEB2-016C-4939-A354-71129CFB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181E2-78C0-44A8-BA67-078860AFD36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4CEB2-016C-4939-A354-71129CFB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181E2-78C0-44A8-BA67-078860AFD36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4CEB2-016C-4939-A354-71129CFB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181E2-78C0-44A8-BA67-078860AFD36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E4CEB2-016C-4939-A354-71129CFB274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3548012"/>
              </p:ext>
            </p:extLst>
          </p:nvPr>
        </p:nvGraphicFramePr>
        <p:xfrm>
          <a:off x="755576" y="1600200"/>
          <a:ext cx="7416824" cy="4588978"/>
        </p:xfrm>
        <a:graphic>
          <a:graphicData uri="http://schemas.openxmlformats.org/drawingml/2006/table">
            <a:tbl>
              <a:tblPr firstRow="1" firstCol="1" bandRow="1" bandCol="1">
                <a:tableStyleId>{72833802-FEF1-4C79-8D5D-14CF1EAF98D9}</a:tableStyleId>
              </a:tblPr>
              <a:tblGrid>
                <a:gridCol w="2505808"/>
                <a:gridCol w="4911016"/>
              </a:tblGrid>
              <a:tr h="31663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accent2"/>
                          </a:solidFill>
                          <a:effectLst/>
                        </a:rPr>
                        <a:t>EU_52_sada 1_19_ZPM_Enkaustika_Lich</a:t>
                      </a:r>
                      <a:endParaRPr lang="cs-CZ" sz="1100" dirty="0" smtClean="0">
                        <a:solidFill>
                          <a:schemeClr val="accent2"/>
                        </a:solidFill>
                        <a:effectLst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11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školy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Střední škola, Základní škola a Mateřská škola, Karviná, p. o.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897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Mgr.</a:t>
                      </a:r>
                      <a:r>
                        <a:rPr lang="cs-CZ" sz="900" baseline="0" dirty="0" smtClean="0">
                          <a:effectLst/>
                        </a:rPr>
                        <a:t> Eva Lichá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Anotace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 vede</a:t>
                      </a:r>
                      <a:r>
                        <a:rPr lang="cs-CZ" sz="900" baseline="0" dirty="0" smtClean="0">
                          <a:effectLst/>
                        </a:rPr>
                        <a:t> v krocích k výrobě velikonočních přání technikou horkého vosku. K tvorbě je připojena lidová koleda jako připomenutí tradičního pojetí Velikonoc.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Vzdělávací oblast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Odborné činnosti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Předmět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Zpracování přírodních materiálů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Tematická oblast/téma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Zpracování</a:t>
                      </a:r>
                      <a:r>
                        <a:rPr lang="cs-CZ" sz="900" baseline="0" dirty="0" smtClean="0">
                          <a:effectLst/>
                        </a:rPr>
                        <a:t> přírodních materiálů</a:t>
                      </a:r>
                      <a:r>
                        <a:rPr lang="cs-CZ" sz="900" dirty="0" smtClean="0">
                          <a:effectLst/>
                        </a:rPr>
                        <a:t>/Enkaustika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792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Výsledky vzdělávání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effectLst/>
                        </a:rPr>
                        <a:t>Dodržovat</a:t>
                      </a:r>
                      <a:r>
                        <a:rPr lang="cs-CZ" sz="900" kern="1200" baseline="0" dirty="0" smtClean="0">
                          <a:effectLst/>
                        </a:rPr>
                        <a:t> základní hygienické a bezpečnostní předpisy při práci</a:t>
                      </a:r>
                      <a:endParaRPr lang="cs-CZ" sz="900" kern="1200" dirty="0" smtClean="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effectLst/>
                        </a:rPr>
                        <a:t>Vybrat vhodné nástroje a nářadí podle zamýšlené činnosti a bezpečně s nimi zacházet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effectLst/>
                        </a:rPr>
                        <a:t>Nakládat s materiály s ohledem na životní prostředí</a:t>
                      </a:r>
                    </a:p>
                    <a:p>
                      <a:endParaRPr lang="cs-CZ" sz="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  </a:t>
                      </a: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Verdana" pitchFamily="34" charset="0"/>
                          <a:cs typeface="Verdana" pitchFamily="34" charset="0"/>
                        </a:rPr>
                        <a:t>Enkaustika, vosk, přání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PPT </a:t>
                      </a:r>
                      <a:r>
                        <a:rPr lang="cs-CZ" sz="900" dirty="0" smtClean="0">
                          <a:effectLst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Typ vzdělávání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Střední vzdělávání, 1. ročník Praktické školy </a:t>
                      </a:r>
                      <a:r>
                        <a:rPr lang="cs-CZ" sz="900" dirty="0" smtClean="0">
                          <a:effectLst/>
                        </a:rPr>
                        <a:t>jednoleté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Ověřeno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Datum: </a:t>
                      </a:r>
                      <a:r>
                        <a:rPr lang="cs-CZ" sz="900" dirty="0" smtClean="0">
                          <a:effectLst/>
                        </a:rPr>
                        <a:t> 14.</a:t>
                      </a:r>
                      <a:r>
                        <a:rPr lang="cs-CZ" sz="900" baseline="0" dirty="0" smtClean="0">
                          <a:effectLst/>
                        </a:rPr>
                        <a:t> 3</a:t>
                      </a:r>
                      <a:r>
                        <a:rPr lang="cs-CZ" sz="900" dirty="0" smtClean="0">
                          <a:effectLst/>
                        </a:rPr>
                        <a:t>. 2013                          </a:t>
                      </a:r>
                      <a:r>
                        <a:rPr lang="cs-CZ" sz="900" dirty="0">
                          <a:effectLst/>
                        </a:rPr>
                        <a:t>Třída: I. PRŠ </a:t>
                      </a:r>
                      <a:r>
                        <a:rPr lang="cs-CZ" sz="900" dirty="0" smtClean="0">
                          <a:effectLst/>
                        </a:rPr>
                        <a:t>1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299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Zdroj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/>
                        <a:t>http://cs.wikipedia.org/wiki/Enkaustika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Foto: archiv autorky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1" y="274986"/>
            <a:ext cx="5616624" cy="1137789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8559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800" dirty="0" smtClean="0">
                <a:solidFill>
                  <a:schemeClr val="bg1"/>
                </a:solidFill>
              </a:rPr>
              <a:t>.</a:t>
            </a:r>
            <a:endParaRPr lang="cs-CZ" sz="800" dirty="0">
              <a:solidFill>
                <a:schemeClr val="bg1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Malba horkým voskem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71538" y="2357430"/>
            <a:ext cx="714380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ENKAUSTIKA</a:t>
            </a:r>
            <a:endParaRPr lang="cs-CZ" sz="72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Pomůcky</a:t>
            </a: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: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786" y="3571876"/>
            <a:ext cx="7429552" cy="2357454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/>
              <a:t>bílý papír, noviny</a:t>
            </a:r>
          </a:p>
          <a:p>
            <a:pPr algn="l"/>
            <a:r>
              <a:rPr lang="cs-CZ" dirty="0"/>
              <a:t>ž</a:t>
            </a:r>
            <a:r>
              <a:rPr lang="cs-CZ" dirty="0" smtClean="0"/>
              <a:t>ehlička</a:t>
            </a:r>
          </a:p>
          <a:p>
            <a:pPr algn="l"/>
            <a:r>
              <a:rPr lang="cs-CZ" dirty="0"/>
              <a:t>v</a:t>
            </a:r>
            <a:r>
              <a:rPr lang="cs-CZ" dirty="0" smtClean="0"/>
              <a:t>oskové pastely</a:t>
            </a:r>
          </a:p>
          <a:p>
            <a:pPr algn="l"/>
            <a:r>
              <a:rPr lang="cs-CZ" dirty="0" smtClean="0"/>
              <a:t>tužka, nůžky, lepidlo</a:t>
            </a:r>
          </a:p>
          <a:p>
            <a:pPr algn="l"/>
            <a:r>
              <a:rPr lang="cs-CZ" dirty="0" smtClean="0"/>
              <a:t>lýko, stuhy, barevné papíry</a:t>
            </a:r>
          </a:p>
          <a:p>
            <a:pPr algn="l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5124" name="Picture 4" descr="C:\Documents and Settings\Petr\Plocha\Fotky pro DUM\P304056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2051" name="Picture 3" descr="C:\Documents and Settings\Petr\Plocha\Fotky pro DUM\P304056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3075" name="Picture 3" descr="C:\Documents and Settings\Petr\Plocha\Fotky pro DUM\P3040564.JPG"/>
          <p:cNvPicPr>
            <a:picLocks noChangeAspect="1" noChangeArrowheads="1"/>
          </p:cNvPicPr>
          <p:nvPr/>
        </p:nvPicPr>
        <p:blipFill>
          <a:blip r:embed="rId3" cstate="print"/>
          <a:srcRect r="15433" b="21955"/>
          <a:stretch>
            <a:fillRect/>
          </a:stretch>
        </p:blipFill>
        <p:spPr bwMode="auto">
          <a:xfrm>
            <a:off x="0" y="0"/>
            <a:ext cx="9384665" cy="6858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C:\Documents and Settings\Petr\Plocha\Fotky pro DUM\P3040585.JPG"/>
          <p:cNvPicPr>
            <a:picLocks noChangeAspect="1" noChangeArrowheads="1"/>
          </p:cNvPicPr>
          <p:nvPr/>
        </p:nvPicPr>
        <p:blipFill>
          <a:blip r:embed="rId4" cstate="print"/>
          <a:srcRect l="51495" r="8221" b="60031"/>
          <a:stretch>
            <a:fillRect/>
          </a:stretch>
        </p:blipFill>
        <p:spPr bwMode="auto">
          <a:xfrm>
            <a:off x="0" y="4252775"/>
            <a:ext cx="3500430" cy="2605225"/>
          </a:xfrm>
          <a:prstGeom prst="rect">
            <a:avLst/>
          </a:prstGeom>
          <a:noFill/>
        </p:spPr>
      </p:pic>
      <p:pic>
        <p:nvPicPr>
          <p:cNvPr id="3076" name="Picture 4" descr="C:\Documents and Settings\Petr\Plocha\Fotky pro DUM\P3040589.JPG"/>
          <p:cNvPicPr>
            <a:picLocks noChangeAspect="1" noChangeArrowheads="1"/>
          </p:cNvPicPr>
          <p:nvPr/>
        </p:nvPicPr>
        <p:blipFill>
          <a:blip r:embed="rId5" cstate="print"/>
          <a:srcRect l="37965" t="27945" r="13930" b="31975"/>
          <a:stretch>
            <a:fillRect/>
          </a:stretch>
        </p:blipFill>
        <p:spPr bwMode="auto">
          <a:xfrm>
            <a:off x="0" y="0"/>
            <a:ext cx="4572032" cy="2857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42908" y="0"/>
            <a:ext cx="9504363" cy="71294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Postup</a:t>
            </a: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: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786" y="3571876"/>
            <a:ext cx="7429552" cy="2357454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Na rozehřátou žehličku naneseme vosk        a rozetřeme jej na papír. Žehličku průběžně otíráme. Po zaschnutí vosku vystřihneme požadovaný tvar a dozdobíme .</a:t>
            </a:r>
          </a:p>
          <a:p>
            <a:pPr algn="l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7170" name="Picture 2" descr="C:\Documents and Settings\Petr\Plocha\Fotky pro DUM\P304057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4101" name="Picture 5" descr="C:\Documents and Settings\Petr\Plocha\Fotky pro DUM\P304057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8194" name="Picture 2" descr="C:\Documents and Settings\Petr\Plocha\Fotky pro DUM\P304057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9219" name="Picture 3" descr="C:\Documents and Settings\Petr\Plocha\Fotky pro DUM\P304057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10242" name="Picture 2" descr="C:\Documents and Settings\Petr\Plocha\Fotky pro DUM\P304058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11266" name="Picture 2" descr="C:\Documents and Settings\Petr\Plocha\Fotky pro DUM\P304058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12291" name="Picture 3" descr="C:\Documents and Settings\Petr\Plocha\Fotky pro DUM\P304059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Petr\Plocha\Fotky pro DUM\P304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13314" name="Picture 2" descr="C:\Documents and Settings\Petr\Plocha\Fotky pro DUM\P3040586.JPG"/>
          <p:cNvPicPr>
            <a:picLocks noChangeAspect="1" noChangeArrowheads="1"/>
          </p:cNvPicPr>
          <p:nvPr/>
        </p:nvPicPr>
        <p:blipFill>
          <a:blip r:embed="rId3" cstate="print"/>
          <a:srcRect l="56344" t="37465" r="19068" b="15501"/>
          <a:stretch>
            <a:fillRect/>
          </a:stretch>
        </p:blipFill>
        <p:spPr bwMode="auto">
          <a:xfrm rot="19814081">
            <a:off x="5296981" y="815054"/>
            <a:ext cx="2981685" cy="4278494"/>
          </a:xfrm>
          <a:prstGeom prst="rect">
            <a:avLst/>
          </a:prstGeom>
          <a:noFill/>
        </p:spPr>
      </p:pic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685800" y="2571744"/>
            <a:ext cx="7772400" cy="2071702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Velikonoční čas přišel,</a:t>
            </a:r>
            <a:br>
              <a:rPr lang="cs-CZ" sz="3200" dirty="0" smtClean="0"/>
            </a:br>
            <a:r>
              <a:rPr lang="cs-CZ" sz="3200" dirty="0" smtClean="0"/>
              <a:t>budiž z toho každý vesel,</a:t>
            </a:r>
            <a:br>
              <a:rPr lang="cs-CZ" sz="3200" dirty="0" smtClean="0"/>
            </a:br>
            <a:r>
              <a:rPr lang="cs-CZ" sz="3200" dirty="0" smtClean="0"/>
              <a:t>pochválen buď Pán,</a:t>
            </a:r>
            <a:br>
              <a:rPr lang="cs-CZ" sz="3200" dirty="0" smtClean="0"/>
            </a:br>
            <a:r>
              <a:rPr lang="cs-CZ" sz="3200" dirty="0" smtClean="0"/>
              <a:t>přijdu já na pomlázku k vám.</a:t>
            </a:r>
            <a:endParaRPr lang="cs-CZ" sz="3200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1371600" y="4714884"/>
            <a:ext cx="6400800" cy="1285884"/>
          </a:xfrm>
        </p:spPr>
        <p:txBody>
          <a:bodyPr/>
          <a:lstStyle/>
          <a:p>
            <a:pPr algn="l"/>
            <a:r>
              <a:rPr lang="cs-CZ" dirty="0" smtClean="0"/>
              <a:t>                              z Čech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116</Words>
  <Application>Microsoft Office PowerPoint</Application>
  <PresentationFormat>Předvádění na obrazovce (4:3)</PresentationFormat>
  <Paragraphs>62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.</vt:lpstr>
      <vt:lpstr>Pomůcky:</vt:lpstr>
      <vt:lpstr>Prezentace aplikace PowerPoint</vt:lpstr>
      <vt:lpstr>Prezentace aplikace PowerPoint</vt:lpstr>
      <vt:lpstr>Prezentace aplikace PowerPoint</vt:lpstr>
      <vt:lpstr>Postup: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Velikonoční čas přišel, budiž z toho každý vesel, pochválen buď Pán, přijdu já na pomlázku k vám.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Lichá</dc:creator>
  <cp:lastModifiedBy>Burdová</cp:lastModifiedBy>
  <cp:revision>14</cp:revision>
  <dcterms:created xsi:type="dcterms:W3CDTF">2013-03-10T16:42:16Z</dcterms:created>
  <dcterms:modified xsi:type="dcterms:W3CDTF">2013-03-18T19:54:45Z</dcterms:modified>
</cp:coreProperties>
</file>