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57" r:id="rId2"/>
    <p:sldId id="267" r:id="rId3"/>
    <p:sldId id="258" r:id="rId4"/>
    <p:sldId id="260" r:id="rId5"/>
    <p:sldId id="261" r:id="rId6"/>
    <p:sldId id="262" r:id="rId7"/>
    <p:sldId id="283" r:id="rId8"/>
    <p:sldId id="263" r:id="rId9"/>
    <p:sldId id="264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281" r:id="rId24"/>
    <p:sldId id="282" r:id="rId25"/>
    <p:sldId id="266" r:id="rId2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6600"/>
    <a:srgbClr val="FF9933"/>
    <a:srgbClr val="660066"/>
    <a:srgbClr val="3366FF"/>
    <a:srgbClr val="FF0066"/>
    <a:srgbClr val="33CC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46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316" name="Rectangle 4"/>
          <p:cNvSpPr>
            <a:spLocks noGrp="1"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7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97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7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1E98EE59-C0DD-4C13-BE6A-024CC72546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DE04C7-F2E9-4620-BD92-9CEAF5D786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707615-3895-42FC-A16B-C14CC44359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E296C3-4ECD-4C00-8EDB-AD2BA77957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4302FF-8423-4E09-BF3B-529626ABB0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0CF629-BB49-4943-A30D-D41E148A89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69CC6C-BACA-4F6B-8EA7-6CBB3D3F33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1A06A2-96DE-4F3A-B3E4-DF0CBD0646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FE6BF2-9403-48E4-ACE3-777540E940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35B528-B11F-4E1E-81C0-697BD0A22D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1BEED8-69E5-4451-9CC8-D7289F89A1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BE19ED-4D3E-4106-9614-2CB126717B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893B2454-403C-4910-BA89-96B74C6289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splzen.bozkov.cz/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F1B4F2CE-7E7D-44B6-A10B-BB04799ABE8C}" type="slidenum">
              <a:rPr lang="cs-CZ" smtClean="0"/>
              <a:pPr/>
              <a:t>1</a:t>
            </a:fld>
            <a:endParaRPr lang="cs-CZ" smtClean="0"/>
          </a:p>
        </p:txBody>
      </p:sp>
      <p:graphicFrame>
        <p:nvGraphicFramePr>
          <p:cNvPr id="14379" name="Group 43"/>
          <p:cNvGraphicFramePr>
            <a:graphicFrameLocks noGrp="1"/>
          </p:cNvGraphicFramePr>
          <p:nvPr/>
        </p:nvGraphicFramePr>
        <p:xfrm>
          <a:off x="1724025" y="1017588"/>
          <a:ext cx="5695950" cy="4824412"/>
        </p:xfrm>
        <a:graphic>
          <a:graphicData uri="http://schemas.openxmlformats.org/drawingml/2006/table">
            <a:tbl>
              <a:tblPr/>
              <a:tblGrid>
                <a:gridCol w="1668463"/>
                <a:gridCol w="4027487"/>
              </a:tblGrid>
              <a:tr h="51593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kladn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kola a mateřsk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kola Plzeň-Božkov, Vřesinsk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17, př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spěvkov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organizace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32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Charakteristika výukov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ho materi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32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Hana Stýblov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á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593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vytvořen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VM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1.3.2013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593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lov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skupina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–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ročn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4.tř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32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vac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oblast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Jazykov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gramotnost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32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Anglický jazyk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32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VM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PowerPoint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–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prezentace + pracovn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list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32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matický celek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Čas, vyučovac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předměty, dny v týdnu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593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čov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slova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Dny v týdnu, which…?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4138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 učiva – dny v týdnu, výslovnost. Otázka Which day is it?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Pracovn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list k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prob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ran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mu učivu.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983985EF-E958-4C68-A84D-43F2FC0BEE7B}" type="slidenum">
              <a:rPr lang="cs-CZ" smtClean="0"/>
              <a:pPr/>
              <a:t>2</a:t>
            </a:fld>
            <a:endParaRPr lang="cs-CZ" smtClean="0"/>
          </a:p>
        </p:txBody>
      </p:sp>
      <p:graphicFrame>
        <p:nvGraphicFramePr>
          <p:cNvPr id="15383" name="Group 23"/>
          <p:cNvGraphicFramePr>
            <a:graphicFrameLocks noGrp="1"/>
          </p:cNvGraphicFramePr>
          <p:nvPr/>
        </p:nvGraphicFramePr>
        <p:xfrm>
          <a:off x="1724025" y="1423988"/>
          <a:ext cx="5695950" cy="4222750"/>
        </p:xfrm>
        <a:graphic>
          <a:graphicData uri="http://schemas.openxmlformats.org/drawingml/2006/table">
            <a:tbl>
              <a:tblPr/>
              <a:tblGrid>
                <a:gridCol w="1668463"/>
                <a:gridCol w="4027487"/>
              </a:tblGrid>
              <a:tr h="306863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postup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Rozd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PL str. 25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Str. 3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–9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 jednotlivých dnů v týdnu + zápis výslovnosti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Str. 10 procvičov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dnů v týdnu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Str. 11, 13, 15, 17, 19, 21, 23 – otázka s Which + obrázek některého ze vzdělávacích předmětů a nápověda – děti zapíší do sešitu název dne v týdnu, o který se jedná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Str. 12, 14, 16, 18, 20, 22, 24 – kontrola zapsaného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4138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Citace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Při sestavování výukového materiálu byl použit PowerPoint.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Výukový materi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 je dostupný z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  <a:hlinkClick r:id="rId2"/>
                        </a:rPr>
                        <a:t>www.zsplzen.bozkov.cz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B4CEDFD7-A68B-4442-BC84-FD58A8C688B7}" type="slidenum">
              <a:rPr lang="cs-CZ" smtClean="0"/>
              <a:pPr/>
              <a:t>3</a:t>
            </a:fld>
            <a:endParaRPr lang="cs-CZ" smtClean="0"/>
          </a:p>
        </p:txBody>
      </p:sp>
      <p:graphicFrame>
        <p:nvGraphicFramePr>
          <p:cNvPr id="4232" name="Group 136"/>
          <p:cNvGraphicFramePr>
            <a:graphicFrameLocks noGrp="1"/>
          </p:cNvGraphicFramePr>
          <p:nvPr/>
        </p:nvGraphicFramePr>
        <p:xfrm>
          <a:off x="971550" y="1628775"/>
          <a:ext cx="7194550" cy="4489450"/>
        </p:xfrm>
        <a:graphic>
          <a:graphicData uri="http://schemas.openxmlformats.org/drawingml/2006/table">
            <a:tbl>
              <a:tblPr/>
              <a:tblGrid>
                <a:gridCol w="1682750"/>
                <a:gridCol w="2832100"/>
                <a:gridCol w="2679700"/>
              </a:tblGrid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neděle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 CE" charset="-18"/>
                        </a:rPr>
                        <a:t>Sunday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CE" charset="-18"/>
                        </a:rPr>
                        <a:t>/s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  <a:cs typeface="Arial" charset="0"/>
                        </a:rPr>
                        <a:t>Λndei/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pondělí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úterý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středa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čtvrtek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pátek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sobota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6420" name="Text Box 137"/>
          <p:cNvSpPr txBox="1">
            <a:spLocks noChangeArrowheads="1"/>
          </p:cNvSpPr>
          <p:nvPr/>
        </p:nvSpPr>
        <p:spPr bwMode="auto">
          <a:xfrm>
            <a:off x="2484438" y="765175"/>
            <a:ext cx="3475037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33CC33"/>
                </a:solidFill>
              </a:rPr>
              <a:t>Days of the week</a:t>
            </a:r>
          </a:p>
        </p:txBody>
      </p:sp>
      <p:sp>
        <p:nvSpPr>
          <p:cNvPr id="16421" name="Rectangle 38"/>
          <p:cNvSpPr>
            <a:spLocks noChangeArrowheads="1"/>
          </p:cNvSpPr>
          <p:nvPr/>
        </p:nvSpPr>
        <p:spPr bwMode="auto">
          <a:xfrm rot="10800000" flipV="1">
            <a:off x="177800" y="333375"/>
            <a:ext cx="849947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DC3C5197-A3CE-44F2-B031-D9C269370A91}" type="slidenum">
              <a:rPr lang="cs-CZ" smtClean="0"/>
              <a:pPr/>
              <a:t>4</a:t>
            </a:fld>
            <a:endParaRPr lang="cs-CZ" smtClean="0"/>
          </a:p>
        </p:txBody>
      </p:sp>
      <p:graphicFrame>
        <p:nvGraphicFramePr>
          <p:cNvPr id="6146" name="Group 2"/>
          <p:cNvGraphicFramePr>
            <a:graphicFrameLocks noGrp="1"/>
          </p:cNvGraphicFramePr>
          <p:nvPr/>
        </p:nvGraphicFramePr>
        <p:xfrm>
          <a:off x="900113" y="1628775"/>
          <a:ext cx="7194550" cy="4489450"/>
        </p:xfrm>
        <a:graphic>
          <a:graphicData uri="http://schemas.openxmlformats.org/drawingml/2006/table">
            <a:tbl>
              <a:tblPr/>
              <a:tblGrid>
                <a:gridCol w="1682750"/>
                <a:gridCol w="2832100"/>
                <a:gridCol w="2679700"/>
              </a:tblGrid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neděle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 CE" charset="-18"/>
                        </a:rPr>
                        <a:t>Sunday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CE" charset="-18"/>
                        </a:rPr>
                        <a:t>/s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  <a:cs typeface="Arial" charset="0"/>
                        </a:rPr>
                        <a:t>Λndei/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pondělí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 CE" charset="-18"/>
                        </a:rPr>
                        <a:t>Monday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CE" charset="-18"/>
                        </a:rPr>
                        <a:t>/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  <a:cs typeface="Arial" charset="0"/>
                        </a:rPr>
                        <a:t>‘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CE" charset="-18"/>
                        </a:rPr>
                        <a:t>m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  <a:cs typeface="Arial" charset="0"/>
                        </a:rPr>
                        <a:t>Λndei/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úterý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středa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čtvrtek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pátek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sobota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7444" name="Text Box 36"/>
          <p:cNvSpPr txBox="1">
            <a:spLocks noChangeArrowheads="1"/>
          </p:cNvSpPr>
          <p:nvPr/>
        </p:nvSpPr>
        <p:spPr bwMode="auto">
          <a:xfrm>
            <a:off x="2484438" y="765175"/>
            <a:ext cx="3475037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33CC33"/>
                </a:solidFill>
              </a:rPr>
              <a:t>Days of the week</a:t>
            </a:r>
          </a:p>
        </p:txBody>
      </p:sp>
      <p:sp>
        <p:nvSpPr>
          <p:cNvPr id="17445" name="Rectangle 38"/>
          <p:cNvSpPr>
            <a:spLocks noChangeArrowheads="1"/>
          </p:cNvSpPr>
          <p:nvPr/>
        </p:nvSpPr>
        <p:spPr bwMode="auto">
          <a:xfrm rot="10800000" flipV="1">
            <a:off x="177800" y="333375"/>
            <a:ext cx="849947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B4CC77FA-09B8-4976-8173-6DEC5F9F954D}" type="slidenum">
              <a:rPr lang="cs-CZ" smtClean="0"/>
              <a:pPr/>
              <a:t>5</a:t>
            </a:fld>
            <a:endParaRPr lang="cs-CZ" smtClean="0"/>
          </a:p>
        </p:txBody>
      </p:sp>
      <p:graphicFrame>
        <p:nvGraphicFramePr>
          <p:cNvPr id="7170" name="Group 2"/>
          <p:cNvGraphicFramePr>
            <a:graphicFrameLocks noGrp="1"/>
          </p:cNvGraphicFramePr>
          <p:nvPr/>
        </p:nvGraphicFramePr>
        <p:xfrm>
          <a:off x="971550" y="1557338"/>
          <a:ext cx="7194550" cy="4489450"/>
        </p:xfrm>
        <a:graphic>
          <a:graphicData uri="http://schemas.openxmlformats.org/drawingml/2006/table">
            <a:tbl>
              <a:tblPr/>
              <a:tblGrid>
                <a:gridCol w="1682750"/>
                <a:gridCol w="2832100"/>
                <a:gridCol w="2679700"/>
              </a:tblGrid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neděle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 CE" charset="-18"/>
                        </a:rPr>
                        <a:t>Sunday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CE" charset="-18"/>
                        </a:rPr>
                        <a:t>/s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  <a:cs typeface="Arial" charset="0"/>
                        </a:rPr>
                        <a:t>Λndei/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pondělí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 CE" charset="-18"/>
                        </a:rPr>
                        <a:t>Monday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CE" charset="-18"/>
                        </a:rPr>
                        <a:t>/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  <a:cs typeface="Arial" charset="0"/>
                        </a:rPr>
                        <a:t>‘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CE" charset="-18"/>
                        </a:rPr>
                        <a:t>m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  <a:cs typeface="Arial" charset="0"/>
                        </a:rPr>
                        <a:t>Λndei/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úterý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 CE" charset="-18"/>
                        </a:rPr>
                        <a:t>Tuesday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CE" charset="-18"/>
                        </a:rPr>
                        <a:t>/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  <a:cs typeface="Arial" charset="0"/>
                        </a:rPr>
                        <a:t>‘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CE" charset="-18"/>
                        </a:rPr>
                        <a:t>tju:zdei/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středa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čtvrtek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pátek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sobota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8468" name="Text Box 36"/>
          <p:cNvSpPr txBox="1">
            <a:spLocks noChangeArrowheads="1"/>
          </p:cNvSpPr>
          <p:nvPr/>
        </p:nvSpPr>
        <p:spPr bwMode="auto">
          <a:xfrm>
            <a:off x="2484438" y="765175"/>
            <a:ext cx="3475037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33CC33"/>
                </a:solidFill>
              </a:rPr>
              <a:t>Days of the week</a:t>
            </a:r>
          </a:p>
        </p:txBody>
      </p:sp>
      <p:sp>
        <p:nvSpPr>
          <p:cNvPr id="18469" name="Rectangle 38"/>
          <p:cNvSpPr>
            <a:spLocks noChangeArrowheads="1"/>
          </p:cNvSpPr>
          <p:nvPr/>
        </p:nvSpPr>
        <p:spPr bwMode="auto">
          <a:xfrm rot="10800000" flipV="1">
            <a:off x="177800" y="333375"/>
            <a:ext cx="849947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AB48014E-C053-47BA-AE89-EE79B4E7F7D0}" type="slidenum">
              <a:rPr lang="cs-CZ" smtClean="0"/>
              <a:pPr/>
              <a:t>6</a:t>
            </a:fld>
            <a:endParaRPr lang="cs-CZ" smtClean="0"/>
          </a:p>
        </p:txBody>
      </p:sp>
      <p:graphicFrame>
        <p:nvGraphicFramePr>
          <p:cNvPr id="8194" name="Group 2"/>
          <p:cNvGraphicFramePr>
            <a:graphicFrameLocks noGrp="1"/>
          </p:cNvGraphicFramePr>
          <p:nvPr/>
        </p:nvGraphicFramePr>
        <p:xfrm>
          <a:off x="755650" y="1628775"/>
          <a:ext cx="7194550" cy="4489450"/>
        </p:xfrm>
        <a:graphic>
          <a:graphicData uri="http://schemas.openxmlformats.org/drawingml/2006/table">
            <a:tbl>
              <a:tblPr/>
              <a:tblGrid>
                <a:gridCol w="1682750"/>
                <a:gridCol w="2832100"/>
                <a:gridCol w="2679700"/>
              </a:tblGrid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neděle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 CE" charset="-18"/>
                        </a:rPr>
                        <a:t>Sunday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CE" charset="-18"/>
                        </a:rPr>
                        <a:t>/s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  <a:cs typeface="Arial" charset="0"/>
                        </a:rPr>
                        <a:t>Λndei/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pondělí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 CE" charset="-18"/>
                        </a:rPr>
                        <a:t>Monday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CE" charset="-18"/>
                        </a:rPr>
                        <a:t>/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  <a:cs typeface="Arial" charset="0"/>
                        </a:rPr>
                        <a:t>‘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CE" charset="-18"/>
                        </a:rPr>
                        <a:t>m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  <a:cs typeface="Arial" charset="0"/>
                        </a:rPr>
                        <a:t>Λndei/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úterý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 CE" charset="-18"/>
                        </a:rPr>
                        <a:t>Tuesday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CE" charset="-18"/>
                        </a:rPr>
                        <a:t>/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  <a:cs typeface="Arial" charset="0"/>
                        </a:rPr>
                        <a:t>‘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CE" charset="-18"/>
                        </a:rPr>
                        <a:t>tju:zdei/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středa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 CE" charset="-18"/>
                        </a:rPr>
                        <a:t>Wednesday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CE" charset="-18"/>
                        </a:rPr>
                        <a:t>/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  <a:cs typeface="Arial" charset="0"/>
                        </a:rPr>
                        <a:t>‘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CE" charset="-18"/>
                        </a:rPr>
                        <a:t>wenzdei/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čtvrtek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pátek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sobota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9492" name="Text Box 36"/>
          <p:cNvSpPr txBox="1">
            <a:spLocks noChangeArrowheads="1"/>
          </p:cNvSpPr>
          <p:nvPr/>
        </p:nvSpPr>
        <p:spPr bwMode="auto">
          <a:xfrm>
            <a:off x="2484438" y="765175"/>
            <a:ext cx="3475037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33CC33"/>
                </a:solidFill>
              </a:rPr>
              <a:t>Days of the week</a:t>
            </a:r>
          </a:p>
        </p:txBody>
      </p:sp>
      <p:sp>
        <p:nvSpPr>
          <p:cNvPr id="19493" name="Rectangle 38"/>
          <p:cNvSpPr>
            <a:spLocks noChangeArrowheads="1"/>
          </p:cNvSpPr>
          <p:nvPr/>
        </p:nvSpPr>
        <p:spPr bwMode="auto">
          <a:xfrm rot="10800000" flipV="1">
            <a:off x="177800" y="333375"/>
            <a:ext cx="849947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3CC0B42F-6A04-4876-9FE8-DE6E0A331BA8}" type="slidenum">
              <a:rPr lang="cs-CZ" smtClean="0"/>
              <a:pPr/>
              <a:t>7</a:t>
            </a:fld>
            <a:endParaRPr lang="cs-CZ" smtClean="0"/>
          </a:p>
        </p:txBody>
      </p:sp>
      <p:graphicFrame>
        <p:nvGraphicFramePr>
          <p:cNvPr id="30722" name="Group 2"/>
          <p:cNvGraphicFramePr>
            <a:graphicFrameLocks noGrp="1"/>
          </p:cNvGraphicFramePr>
          <p:nvPr/>
        </p:nvGraphicFramePr>
        <p:xfrm>
          <a:off x="971550" y="1700213"/>
          <a:ext cx="7194550" cy="4489450"/>
        </p:xfrm>
        <a:graphic>
          <a:graphicData uri="http://schemas.openxmlformats.org/drawingml/2006/table">
            <a:tbl>
              <a:tblPr/>
              <a:tblGrid>
                <a:gridCol w="1682750"/>
                <a:gridCol w="2832100"/>
                <a:gridCol w="2679700"/>
              </a:tblGrid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neděle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 CE" charset="-18"/>
                        </a:rPr>
                        <a:t>Sunday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CE" charset="-18"/>
                        </a:rPr>
                        <a:t>/s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  <a:cs typeface="Arial" charset="0"/>
                        </a:rPr>
                        <a:t>Λndei/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pondělí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 CE" charset="-18"/>
                        </a:rPr>
                        <a:t>Monday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CE" charset="-18"/>
                        </a:rPr>
                        <a:t>/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  <a:cs typeface="Arial" charset="0"/>
                        </a:rPr>
                        <a:t>‘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CE" charset="-18"/>
                        </a:rPr>
                        <a:t>m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  <a:cs typeface="Arial" charset="0"/>
                        </a:rPr>
                        <a:t>Λndei/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úterý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 CE" charset="-18"/>
                        </a:rPr>
                        <a:t>Tuesday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CE" charset="-18"/>
                        </a:rPr>
                        <a:t>/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  <a:cs typeface="Arial" charset="0"/>
                        </a:rPr>
                        <a:t>‘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CE" charset="-18"/>
                        </a:rPr>
                        <a:t>tju:zdei/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středa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 CE" charset="-18"/>
                        </a:rPr>
                        <a:t>Wednesday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CE" charset="-18"/>
                        </a:rPr>
                        <a:t>/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  <a:cs typeface="Arial" charset="0"/>
                        </a:rPr>
                        <a:t>‘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CE" charset="-18"/>
                        </a:rPr>
                        <a:t>wenzdei/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čtvrtek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 CE" charset="-18"/>
                        </a:rPr>
                        <a:t>Thursday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  <a:cs typeface="Arial" charset="0"/>
                        </a:rPr>
                        <a:t>/‘θЗ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CE" charset="-18"/>
                          <a:cs typeface="Arial" charset="0"/>
                        </a:rPr>
                        <a:t>:zdei/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pátek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sobota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0516" name="Text Box 36"/>
          <p:cNvSpPr txBox="1">
            <a:spLocks noChangeArrowheads="1"/>
          </p:cNvSpPr>
          <p:nvPr/>
        </p:nvSpPr>
        <p:spPr bwMode="auto">
          <a:xfrm>
            <a:off x="2484438" y="765175"/>
            <a:ext cx="3475037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33CC33"/>
                </a:solidFill>
              </a:rPr>
              <a:t>Days of the week</a:t>
            </a:r>
          </a:p>
        </p:txBody>
      </p:sp>
      <p:sp>
        <p:nvSpPr>
          <p:cNvPr id="20517" name="Rectangle 38"/>
          <p:cNvSpPr>
            <a:spLocks noChangeArrowheads="1"/>
          </p:cNvSpPr>
          <p:nvPr/>
        </p:nvSpPr>
        <p:spPr bwMode="auto">
          <a:xfrm rot="10800000" flipV="1">
            <a:off x="177800" y="333375"/>
            <a:ext cx="849947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50EC3CCF-2901-46B4-A7AA-480D2BF18141}" type="slidenum">
              <a:rPr lang="cs-CZ" smtClean="0"/>
              <a:pPr/>
              <a:t>8</a:t>
            </a:fld>
            <a:endParaRPr lang="cs-CZ" smtClean="0"/>
          </a:p>
        </p:txBody>
      </p:sp>
      <p:graphicFrame>
        <p:nvGraphicFramePr>
          <p:cNvPr id="9218" name="Group 2"/>
          <p:cNvGraphicFramePr>
            <a:graphicFrameLocks noGrp="1"/>
          </p:cNvGraphicFramePr>
          <p:nvPr/>
        </p:nvGraphicFramePr>
        <p:xfrm>
          <a:off x="971550" y="1700213"/>
          <a:ext cx="7194550" cy="4489450"/>
        </p:xfrm>
        <a:graphic>
          <a:graphicData uri="http://schemas.openxmlformats.org/drawingml/2006/table">
            <a:tbl>
              <a:tblPr/>
              <a:tblGrid>
                <a:gridCol w="1682750"/>
                <a:gridCol w="2832100"/>
                <a:gridCol w="2679700"/>
              </a:tblGrid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neděle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 CE" charset="-18"/>
                        </a:rPr>
                        <a:t>Sunday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CE" charset="-18"/>
                        </a:rPr>
                        <a:t>/s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  <a:cs typeface="Arial" charset="0"/>
                        </a:rPr>
                        <a:t>Λndei/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pondělí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 CE" charset="-18"/>
                        </a:rPr>
                        <a:t>Monday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CE" charset="-18"/>
                        </a:rPr>
                        <a:t>/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  <a:cs typeface="Arial" charset="0"/>
                        </a:rPr>
                        <a:t>‘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CE" charset="-18"/>
                        </a:rPr>
                        <a:t>m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  <a:cs typeface="Arial" charset="0"/>
                        </a:rPr>
                        <a:t>Λndei/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úterý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 CE" charset="-18"/>
                        </a:rPr>
                        <a:t>Tuesday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CE" charset="-18"/>
                        </a:rPr>
                        <a:t>/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  <a:cs typeface="Arial" charset="0"/>
                        </a:rPr>
                        <a:t>‘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CE" charset="-18"/>
                        </a:rPr>
                        <a:t>tju:zdei/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středa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 CE" charset="-18"/>
                        </a:rPr>
                        <a:t>Wednesday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CE" charset="-18"/>
                        </a:rPr>
                        <a:t>/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  <a:cs typeface="Arial" charset="0"/>
                        </a:rPr>
                        <a:t>‘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CE" charset="-18"/>
                        </a:rPr>
                        <a:t>wenzdei/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čtvrtek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 CE" charset="-18"/>
                        </a:rPr>
                        <a:t>Thursday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  <a:cs typeface="Arial" charset="0"/>
                        </a:rPr>
                        <a:t>/‘θЗ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CE" charset="-18"/>
                          <a:cs typeface="Arial" charset="0"/>
                        </a:rPr>
                        <a:t>:zdei/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pátek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 CE" charset="-18"/>
                        </a:rPr>
                        <a:t>Friday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CE" charset="-18"/>
                        </a:rPr>
                        <a:t>/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  <a:cs typeface="Arial" charset="0"/>
                        </a:rPr>
                        <a:t>‘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CE" charset="-18"/>
                        </a:rPr>
                        <a:t>fraidei/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sobota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1540" name="Text Box 36"/>
          <p:cNvSpPr txBox="1">
            <a:spLocks noChangeArrowheads="1"/>
          </p:cNvSpPr>
          <p:nvPr/>
        </p:nvSpPr>
        <p:spPr bwMode="auto">
          <a:xfrm>
            <a:off x="2484438" y="765175"/>
            <a:ext cx="3475037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33CC33"/>
                </a:solidFill>
              </a:rPr>
              <a:t>Days of the week</a:t>
            </a:r>
          </a:p>
        </p:txBody>
      </p:sp>
      <p:sp>
        <p:nvSpPr>
          <p:cNvPr id="21541" name="Rectangle 38"/>
          <p:cNvSpPr>
            <a:spLocks noChangeArrowheads="1"/>
          </p:cNvSpPr>
          <p:nvPr/>
        </p:nvSpPr>
        <p:spPr bwMode="auto">
          <a:xfrm rot="10800000" flipV="1">
            <a:off x="177800" y="333375"/>
            <a:ext cx="849947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17C23A56-3814-4637-B7B9-CA2B3AEBC90E}" type="slidenum">
              <a:rPr lang="cs-CZ" smtClean="0"/>
              <a:pPr/>
              <a:t>9</a:t>
            </a:fld>
            <a:endParaRPr lang="cs-CZ" smtClean="0"/>
          </a:p>
        </p:txBody>
      </p:sp>
      <p:graphicFrame>
        <p:nvGraphicFramePr>
          <p:cNvPr id="10242" name="Group 2"/>
          <p:cNvGraphicFramePr>
            <a:graphicFrameLocks noGrp="1"/>
          </p:cNvGraphicFramePr>
          <p:nvPr/>
        </p:nvGraphicFramePr>
        <p:xfrm>
          <a:off x="971550" y="1557338"/>
          <a:ext cx="7194550" cy="4489450"/>
        </p:xfrm>
        <a:graphic>
          <a:graphicData uri="http://schemas.openxmlformats.org/drawingml/2006/table">
            <a:tbl>
              <a:tblPr/>
              <a:tblGrid>
                <a:gridCol w="1682750"/>
                <a:gridCol w="2832100"/>
                <a:gridCol w="2679700"/>
              </a:tblGrid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neděle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 CE" charset="-18"/>
                        </a:rPr>
                        <a:t>Sunday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CE" charset="-18"/>
                        </a:rPr>
                        <a:t>/s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  <a:cs typeface="Arial" charset="0"/>
                        </a:rPr>
                        <a:t>Λndei/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pondělí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 CE" charset="-18"/>
                        </a:rPr>
                        <a:t>Monday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CE" charset="-18"/>
                        </a:rPr>
                        <a:t>/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  <a:cs typeface="Arial" charset="0"/>
                        </a:rPr>
                        <a:t>‘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CE" charset="-18"/>
                        </a:rPr>
                        <a:t>m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  <a:cs typeface="Arial" charset="0"/>
                        </a:rPr>
                        <a:t>Λndei/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úterý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 CE" charset="-18"/>
                        </a:rPr>
                        <a:t>Tuesday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CE" charset="-18"/>
                        </a:rPr>
                        <a:t>/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  <a:cs typeface="Arial" charset="0"/>
                        </a:rPr>
                        <a:t>‘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CE" charset="-18"/>
                        </a:rPr>
                        <a:t>tju:zdei/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středa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 CE" charset="-18"/>
                        </a:rPr>
                        <a:t>Wednesday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CE" charset="-18"/>
                        </a:rPr>
                        <a:t>/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  <a:cs typeface="Arial" charset="0"/>
                        </a:rPr>
                        <a:t>‘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CE" charset="-18"/>
                        </a:rPr>
                        <a:t>wenzdei/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čtvrtek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 CE" charset="-18"/>
                        </a:rPr>
                        <a:t>Thursday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  <a:cs typeface="Arial" charset="0"/>
                        </a:rPr>
                        <a:t>/‘θЗ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CE" charset="-18"/>
                          <a:cs typeface="Arial" charset="0"/>
                        </a:rPr>
                        <a:t>:zdei/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pátek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 CE" charset="-18"/>
                        </a:rPr>
                        <a:t>Friday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CE" charset="-18"/>
                        </a:rPr>
                        <a:t>/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  <a:cs typeface="Arial" charset="0"/>
                        </a:rPr>
                        <a:t>‘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CE" charset="-18"/>
                        </a:rPr>
                        <a:t>fraidei/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sobota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 CE" charset="-18"/>
                        </a:rPr>
                        <a:t>Saturday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CE" charset="-18"/>
                        </a:rPr>
                        <a:t>/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  <a:cs typeface="Arial" charset="0"/>
                        </a:rPr>
                        <a:t>‘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CE" charset="-18"/>
                        </a:rPr>
                        <a:t>s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  <a:cs typeface="Arial" charset="0"/>
                        </a:rPr>
                        <a:t>æ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 CE" charset="-18"/>
                        </a:rPr>
                        <a:t>t</a:t>
                      </a:r>
                      <a:r>
                        <a:rPr kumimoji="0" lang="cs-CZ" sz="3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  <a:cs typeface="Arial" charset="0"/>
                        </a:rPr>
                        <a:t>ədei/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2564" name="Text Box 37"/>
          <p:cNvSpPr txBox="1">
            <a:spLocks noChangeArrowheads="1"/>
          </p:cNvSpPr>
          <p:nvPr/>
        </p:nvSpPr>
        <p:spPr bwMode="auto">
          <a:xfrm>
            <a:off x="2484438" y="765175"/>
            <a:ext cx="3475037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33CC33"/>
                </a:solidFill>
              </a:rPr>
              <a:t>Days of the week</a:t>
            </a:r>
          </a:p>
        </p:txBody>
      </p:sp>
      <p:sp>
        <p:nvSpPr>
          <p:cNvPr id="22565" name="Rectangle 38"/>
          <p:cNvSpPr>
            <a:spLocks noChangeArrowheads="1"/>
          </p:cNvSpPr>
          <p:nvPr/>
        </p:nvSpPr>
        <p:spPr bwMode="auto">
          <a:xfrm rot="10800000" flipV="1">
            <a:off x="177800" y="333375"/>
            <a:ext cx="849947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041DE3C0-0D61-4EE6-9B27-9CB112CB6B15}" type="slidenum">
              <a:rPr lang="cs-CZ" smtClean="0"/>
              <a:pPr/>
              <a:t>10</a:t>
            </a:fld>
            <a:endParaRPr lang="cs-CZ" smtClean="0"/>
          </a:p>
        </p:txBody>
      </p:sp>
      <p:sp>
        <p:nvSpPr>
          <p:cNvPr id="23554" name="Text Box 6"/>
          <p:cNvSpPr txBox="1">
            <a:spLocks noChangeArrowheads="1"/>
          </p:cNvSpPr>
          <p:nvPr/>
        </p:nvSpPr>
        <p:spPr bwMode="auto">
          <a:xfrm>
            <a:off x="539750" y="1052513"/>
            <a:ext cx="17081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33CC33"/>
                </a:solidFill>
              </a:rPr>
              <a:t>Friday</a:t>
            </a:r>
          </a:p>
        </p:txBody>
      </p:sp>
      <p:sp>
        <p:nvSpPr>
          <p:cNvPr id="23555" name="Text Box 7"/>
          <p:cNvSpPr txBox="1">
            <a:spLocks noChangeArrowheads="1"/>
          </p:cNvSpPr>
          <p:nvPr/>
        </p:nvSpPr>
        <p:spPr bwMode="auto">
          <a:xfrm>
            <a:off x="4284663" y="1125538"/>
            <a:ext cx="21018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chemeClr val="accent2"/>
                </a:solidFill>
              </a:rPr>
              <a:t>Monday</a:t>
            </a:r>
          </a:p>
        </p:txBody>
      </p:sp>
      <p:sp>
        <p:nvSpPr>
          <p:cNvPr id="23556" name="Text Box 8"/>
          <p:cNvSpPr txBox="1">
            <a:spLocks noChangeArrowheads="1"/>
          </p:cNvSpPr>
          <p:nvPr/>
        </p:nvSpPr>
        <p:spPr bwMode="auto">
          <a:xfrm>
            <a:off x="1908175" y="2492375"/>
            <a:ext cx="3005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3366FF"/>
                </a:solidFill>
              </a:rPr>
              <a:t>Wednesday</a:t>
            </a:r>
          </a:p>
        </p:txBody>
      </p:sp>
      <p:sp>
        <p:nvSpPr>
          <p:cNvPr id="23557" name="Text Box 9"/>
          <p:cNvSpPr txBox="1">
            <a:spLocks noChangeArrowheads="1"/>
          </p:cNvSpPr>
          <p:nvPr/>
        </p:nvSpPr>
        <p:spPr bwMode="auto">
          <a:xfrm>
            <a:off x="5580063" y="5229225"/>
            <a:ext cx="24685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660066"/>
                </a:solidFill>
              </a:rPr>
              <a:t>Thursday</a:t>
            </a:r>
          </a:p>
        </p:txBody>
      </p:sp>
      <p:sp>
        <p:nvSpPr>
          <p:cNvPr id="23558" name="Text Box 10"/>
          <p:cNvSpPr txBox="1">
            <a:spLocks noChangeArrowheads="1"/>
          </p:cNvSpPr>
          <p:nvPr/>
        </p:nvSpPr>
        <p:spPr bwMode="auto">
          <a:xfrm>
            <a:off x="3059113" y="3789363"/>
            <a:ext cx="224313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9933"/>
                </a:solidFill>
              </a:rPr>
              <a:t>Tuesday</a:t>
            </a:r>
          </a:p>
        </p:txBody>
      </p:sp>
      <p:sp>
        <p:nvSpPr>
          <p:cNvPr id="23559" name="Text Box 11"/>
          <p:cNvSpPr txBox="1">
            <a:spLocks noChangeArrowheads="1"/>
          </p:cNvSpPr>
          <p:nvPr/>
        </p:nvSpPr>
        <p:spPr bwMode="auto">
          <a:xfrm>
            <a:off x="1042988" y="5084763"/>
            <a:ext cx="235743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CC6600"/>
                </a:solidFill>
              </a:rPr>
              <a:t>Saturday</a:t>
            </a:r>
          </a:p>
        </p:txBody>
      </p:sp>
      <p:sp>
        <p:nvSpPr>
          <p:cNvPr id="23560" name="Text Box 13"/>
          <p:cNvSpPr txBox="1">
            <a:spLocks noChangeArrowheads="1"/>
          </p:cNvSpPr>
          <p:nvPr/>
        </p:nvSpPr>
        <p:spPr bwMode="auto">
          <a:xfrm>
            <a:off x="6877050" y="2133600"/>
            <a:ext cx="20161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66"/>
                </a:solidFill>
              </a:rPr>
              <a:t>Sunday</a:t>
            </a:r>
          </a:p>
        </p:txBody>
      </p:sp>
      <p:sp>
        <p:nvSpPr>
          <p:cNvPr id="23561" name="Rectangle 10"/>
          <p:cNvSpPr>
            <a:spLocks noChangeArrowheads="1"/>
          </p:cNvSpPr>
          <p:nvPr/>
        </p:nvSpPr>
        <p:spPr bwMode="auto">
          <a:xfrm rot="10800000" flipV="1">
            <a:off x="177800" y="333375"/>
            <a:ext cx="849947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F4465A54-BD78-4E5F-85C6-3E75E3B30BCB}" type="slidenum">
              <a:rPr lang="cs-CZ" smtClean="0"/>
              <a:pPr/>
              <a:t>11</a:t>
            </a:fld>
            <a:endParaRPr lang="cs-CZ" smtClean="0"/>
          </a:p>
        </p:txBody>
      </p:sp>
      <p:sp>
        <p:nvSpPr>
          <p:cNvPr id="24578" name="Text Box 4"/>
          <p:cNvSpPr txBox="1">
            <a:spLocks noChangeArrowheads="1"/>
          </p:cNvSpPr>
          <p:nvPr/>
        </p:nvSpPr>
        <p:spPr bwMode="auto">
          <a:xfrm>
            <a:off x="808038" y="684213"/>
            <a:ext cx="327183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33CC33"/>
                </a:solidFill>
              </a:rPr>
              <a:t>Which day is it?</a:t>
            </a:r>
          </a:p>
        </p:txBody>
      </p:sp>
      <p:sp>
        <p:nvSpPr>
          <p:cNvPr id="24579" name="Text Box 5"/>
          <p:cNvSpPr txBox="1">
            <a:spLocks noChangeArrowheads="1"/>
          </p:cNvSpPr>
          <p:nvPr/>
        </p:nvSpPr>
        <p:spPr bwMode="auto">
          <a:xfrm>
            <a:off x="1042988" y="5229225"/>
            <a:ext cx="4100512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It is the first working day.</a:t>
            </a:r>
          </a:p>
        </p:txBody>
      </p:sp>
      <p:pic>
        <p:nvPicPr>
          <p:cNvPr id="24580" name="Picture 6" descr="MC900343389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2349500"/>
            <a:ext cx="2174875" cy="2303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1" name="Picture 7" descr="MC900441798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08625" y="1844675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2" name="Rectangle 7"/>
          <p:cNvSpPr>
            <a:spLocks noChangeArrowheads="1"/>
          </p:cNvSpPr>
          <p:nvPr/>
        </p:nvSpPr>
        <p:spPr bwMode="auto">
          <a:xfrm rot="10800000" flipV="1">
            <a:off x="177800" y="333375"/>
            <a:ext cx="849947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5FAAEE82-6C86-456E-87B0-E516FF8B54B4}" type="slidenum">
              <a:rPr lang="cs-CZ" smtClean="0"/>
              <a:pPr/>
              <a:t>12</a:t>
            </a:fld>
            <a:endParaRPr lang="cs-CZ" smtClean="0"/>
          </a:p>
        </p:txBody>
      </p:sp>
      <p:sp>
        <p:nvSpPr>
          <p:cNvPr id="25602" name="Text Box 2"/>
          <p:cNvSpPr txBox="1">
            <a:spLocks noChangeArrowheads="1"/>
          </p:cNvSpPr>
          <p:nvPr/>
        </p:nvSpPr>
        <p:spPr bwMode="auto">
          <a:xfrm>
            <a:off x="808038" y="684213"/>
            <a:ext cx="327183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33CC33"/>
                </a:solidFill>
              </a:rPr>
              <a:t>Which day is it?</a:t>
            </a:r>
          </a:p>
        </p:txBody>
      </p:sp>
      <p:sp>
        <p:nvSpPr>
          <p:cNvPr id="25603" name="Text Box 3"/>
          <p:cNvSpPr txBox="1">
            <a:spLocks noChangeArrowheads="1"/>
          </p:cNvSpPr>
          <p:nvPr/>
        </p:nvSpPr>
        <p:spPr bwMode="auto">
          <a:xfrm>
            <a:off x="1042988" y="5229225"/>
            <a:ext cx="4100512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It is the first working day.</a:t>
            </a:r>
          </a:p>
        </p:txBody>
      </p:sp>
      <p:pic>
        <p:nvPicPr>
          <p:cNvPr id="25604" name="Picture 4" descr="MC900343389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2349500"/>
            <a:ext cx="2174875" cy="2303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5" name="Picture 5" descr="MC900441798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08625" y="1844675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6" name="Text Box 6"/>
          <p:cNvSpPr txBox="1">
            <a:spLocks noChangeArrowheads="1"/>
          </p:cNvSpPr>
          <p:nvPr/>
        </p:nvSpPr>
        <p:spPr bwMode="auto">
          <a:xfrm>
            <a:off x="5795963" y="5734050"/>
            <a:ext cx="21018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chemeClr val="accent2"/>
                </a:solidFill>
              </a:rPr>
              <a:t>Monday</a:t>
            </a:r>
          </a:p>
        </p:txBody>
      </p:sp>
      <p:sp>
        <p:nvSpPr>
          <p:cNvPr id="25607" name="Rectangle 8"/>
          <p:cNvSpPr>
            <a:spLocks noChangeArrowheads="1"/>
          </p:cNvSpPr>
          <p:nvPr/>
        </p:nvSpPr>
        <p:spPr bwMode="auto">
          <a:xfrm rot="10800000" flipV="1">
            <a:off x="177800" y="333375"/>
            <a:ext cx="849947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54BCA938-E0C1-413E-AA69-599DC22771AA}" type="slidenum">
              <a:rPr lang="cs-CZ" smtClean="0"/>
              <a:pPr/>
              <a:t>13</a:t>
            </a:fld>
            <a:endParaRPr lang="cs-CZ" smtClean="0"/>
          </a:p>
        </p:txBody>
      </p:sp>
      <p:sp>
        <p:nvSpPr>
          <p:cNvPr id="26626" name="Text Box 4"/>
          <p:cNvSpPr txBox="1">
            <a:spLocks noChangeArrowheads="1"/>
          </p:cNvSpPr>
          <p:nvPr/>
        </p:nvSpPr>
        <p:spPr bwMode="auto">
          <a:xfrm>
            <a:off x="808038" y="684213"/>
            <a:ext cx="327183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33CC33"/>
                </a:solidFill>
              </a:rPr>
              <a:t>Which day is it?</a:t>
            </a:r>
          </a:p>
        </p:txBody>
      </p:sp>
      <p:pic>
        <p:nvPicPr>
          <p:cNvPr id="26627" name="Picture 5" descr="MC900343389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2276475"/>
            <a:ext cx="2174875" cy="2303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8" name="Picture 6" descr="MC900440424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92725" y="1989138"/>
            <a:ext cx="2592388" cy="2136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9" name="Text Box 7"/>
          <p:cNvSpPr txBox="1">
            <a:spLocks noChangeArrowheads="1"/>
          </p:cNvSpPr>
          <p:nvPr/>
        </p:nvSpPr>
        <p:spPr bwMode="auto">
          <a:xfrm>
            <a:off x="2339975" y="5013325"/>
            <a:ext cx="63627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/>
              <a:t>Some of us are reading workshop.</a:t>
            </a:r>
          </a:p>
        </p:txBody>
      </p:sp>
      <p:sp>
        <p:nvSpPr>
          <p:cNvPr id="26630" name="Rectangle 7"/>
          <p:cNvSpPr>
            <a:spLocks noChangeArrowheads="1"/>
          </p:cNvSpPr>
          <p:nvPr/>
        </p:nvSpPr>
        <p:spPr bwMode="auto">
          <a:xfrm rot="10800000" flipV="1">
            <a:off x="177800" y="333375"/>
            <a:ext cx="849947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836E4AB5-9CD1-48DF-BA89-0B6661B23861}" type="slidenum">
              <a:rPr lang="cs-CZ" smtClean="0"/>
              <a:pPr/>
              <a:t>14</a:t>
            </a:fld>
            <a:endParaRPr lang="cs-CZ" smtClean="0"/>
          </a:p>
        </p:txBody>
      </p:sp>
      <p:sp>
        <p:nvSpPr>
          <p:cNvPr id="27650" name="Text Box 2"/>
          <p:cNvSpPr txBox="1">
            <a:spLocks noChangeArrowheads="1"/>
          </p:cNvSpPr>
          <p:nvPr/>
        </p:nvSpPr>
        <p:spPr bwMode="auto">
          <a:xfrm>
            <a:off x="808038" y="684213"/>
            <a:ext cx="327183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33CC33"/>
                </a:solidFill>
              </a:rPr>
              <a:t>Which day is it?</a:t>
            </a:r>
          </a:p>
        </p:txBody>
      </p:sp>
      <p:pic>
        <p:nvPicPr>
          <p:cNvPr id="27651" name="Picture 3" descr="MC900343389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2276475"/>
            <a:ext cx="2174875" cy="2303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2" name="Picture 4" descr="MC900440424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92725" y="1989138"/>
            <a:ext cx="2592388" cy="2136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3" name="Text Box 5"/>
          <p:cNvSpPr txBox="1">
            <a:spLocks noChangeArrowheads="1"/>
          </p:cNvSpPr>
          <p:nvPr/>
        </p:nvSpPr>
        <p:spPr bwMode="auto">
          <a:xfrm>
            <a:off x="2339975" y="5013325"/>
            <a:ext cx="63627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/>
              <a:t>Some of us are reading workshop.</a:t>
            </a:r>
          </a:p>
        </p:txBody>
      </p:sp>
      <p:sp>
        <p:nvSpPr>
          <p:cNvPr id="27654" name="Text Box 6"/>
          <p:cNvSpPr txBox="1">
            <a:spLocks noChangeArrowheads="1"/>
          </p:cNvSpPr>
          <p:nvPr/>
        </p:nvSpPr>
        <p:spPr bwMode="auto">
          <a:xfrm>
            <a:off x="395288" y="5876925"/>
            <a:ext cx="300513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3366FF"/>
                </a:solidFill>
              </a:rPr>
              <a:t>Wednesday</a:t>
            </a:r>
          </a:p>
        </p:txBody>
      </p:sp>
      <p:sp>
        <p:nvSpPr>
          <p:cNvPr id="27655" name="Rectangle 8"/>
          <p:cNvSpPr>
            <a:spLocks noChangeArrowheads="1"/>
          </p:cNvSpPr>
          <p:nvPr/>
        </p:nvSpPr>
        <p:spPr bwMode="auto">
          <a:xfrm rot="10800000" flipV="1">
            <a:off x="177800" y="333375"/>
            <a:ext cx="849947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7DCA4180-E954-4E87-B1D3-3CE6A31FF25A}" type="slidenum">
              <a:rPr lang="cs-CZ" smtClean="0"/>
              <a:pPr/>
              <a:t>15</a:t>
            </a:fld>
            <a:endParaRPr lang="cs-CZ" smtClean="0"/>
          </a:p>
        </p:txBody>
      </p:sp>
      <p:sp>
        <p:nvSpPr>
          <p:cNvPr id="28674" name="Text Box 2"/>
          <p:cNvSpPr txBox="1">
            <a:spLocks noChangeArrowheads="1"/>
          </p:cNvSpPr>
          <p:nvPr/>
        </p:nvSpPr>
        <p:spPr bwMode="auto">
          <a:xfrm>
            <a:off x="808038" y="684213"/>
            <a:ext cx="327183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33CC33"/>
                </a:solidFill>
              </a:rPr>
              <a:t>Which day is it?</a:t>
            </a:r>
          </a:p>
        </p:txBody>
      </p:sp>
      <p:sp>
        <p:nvSpPr>
          <p:cNvPr id="28675" name="Text Box 6"/>
          <p:cNvSpPr txBox="1">
            <a:spLocks noChangeArrowheads="1"/>
          </p:cNvSpPr>
          <p:nvPr/>
        </p:nvSpPr>
        <p:spPr bwMode="auto">
          <a:xfrm>
            <a:off x="1042988" y="5229225"/>
            <a:ext cx="4081462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It is the last working day.</a:t>
            </a:r>
          </a:p>
        </p:txBody>
      </p:sp>
      <p:pic>
        <p:nvPicPr>
          <p:cNvPr id="28676" name="Picture 8" descr="MC900209094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7900" y="1341438"/>
            <a:ext cx="3817938" cy="359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7" name="Picture 9" descr="MC900197485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4213" y="1852613"/>
            <a:ext cx="3095625" cy="211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8" name="Rectangle 7"/>
          <p:cNvSpPr>
            <a:spLocks noChangeArrowheads="1"/>
          </p:cNvSpPr>
          <p:nvPr/>
        </p:nvSpPr>
        <p:spPr bwMode="auto">
          <a:xfrm rot="10800000" flipV="1">
            <a:off x="177800" y="333375"/>
            <a:ext cx="849947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06864FF4-CCFF-412C-B945-EF5C8938FB7E}" type="slidenum">
              <a:rPr lang="cs-CZ" smtClean="0"/>
              <a:pPr/>
              <a:t>16</a:t>
            </a:fld>
            <a:endParaRPr lang="cs-CZ" smtClean="0"/>
          </a:p>
        </p:txBody>
      </p:sp>
      <p:sp>
        <p:nvSpPr>
          <p:cNvPr id="29698" name="Text Box 2"/>
          <p:cNvSpPr txBox="1">
            <a:spLocks noChangeArrowheads="1"/>
          </p:cNvSpPr>
          <p:nvPr/>
        </p:nvSpPr>
        <p:spPr bwMode="auto">
          <a:xfrm>
            <a:off x="808038" y="684213"/>
            <a:ext cx="327183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33CC33"/>
                </a:solidFill>
              </a:rPr>
              <a:t>Which day is it?</a:t>
            </a:r>
          </a:p>
        </p:txBody>
      </p:sp>
      <p:sp>
        <p:nvSpPr>
          <p:cNvPr id="29699" name="Text Box 3"/>
          <p:cNvSpPr txBox="1">
            <a:spLocks noChangeArrowheads="1"/>
          </p:cNvSpPr>
          <p:nvPr/>
        </p:nvSpPr>
        <p:spPr bwMode="auto">
          <a:xfrm>
            <a:off x="1042988" y="5229225"/>
            <a:ext cx="4081462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It is the last working day.</a:t>
            </a:r>
          </a:p>
        </p:txBody>
      </p:sp>
      <p:pic>
        <p:nvPicPr>
          <p:cNvPr id="29700" name="Picture 4" descr="MC900209094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7900" y="1341438"/>
            <a:ext cx="3817938" cy="359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1" name="Picture 5" descr="MC900197485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4213" y="1852613"/>
            <a:ext cx="3095625" cy="211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702" name="Text Box 6"/>
          <p:cNvSpPr txBox="1">
            <a:spLocks noChangeArrowheads="1"/>
          </p:cNvSpPr>
          <p:nvPr/>
        </p:nvSpPr>
        <p:spPr bwMode="auto">
          <a:xfrm>
            <a:off x="6084888" y="5445125"/>
            <a:ext cx="17081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33CC33"/>
                </a:solidFill>
              </a:rPr>
              <a:t>Friday</a:t>
            </a:r>
          </a:p>
        </p:txBody>
      </p:sp>
      <p:sp>
        <p:nvSpPr>
          <p:cNvPr id="29703" name="Rectangle 8"/>
          <p:cNvSpPr>
            <a:spLocks noChangeArrowheads="1"/>
          </p:cNvSpPr>
          <p:nvPr/>
        </p:nvSpPr>
        <p:spPr bwMode="auto">
          <a:xfrm rot="10800000" flipV="1">
            <a:off x="177800" y="333375"/>
            <a:ext cx="849947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75264612-56F2-4B2C-B870-03E557DC47DA}" type="slidenum">
              <a:rPr lang="cs-CZ" smtClean="0"/>
              <a:pPr/>
              <a:t>17</a:t>
            </a:fld>
            <a:endParaRPr lang="cs-CZ" smtClean="0"/>
          </a:p>
        </p:txBody>
      </p:sp>
      <p:sp>
        <p:nvSpPr>
          <p:cNvPr id="30722" name="Text Box 4"/>
          <p:cNvSpPr txBox="1">
            <a:spLocks noChangeArrowheads="1"/>
          </p:cNvSpPr>
          <p:nvPr/>
        </p:nvSpPr>
        <p:spPr bwMode="auto">
          <a:xfrm>
            <a:off x="808038" y="684213"/>
            <a:ext cx="327183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33CC33"/>
                </a:solidFill>
              </a:rPr>
              <a:t>Which day is it?</a:t>
            </a:r>
          </a:p>
        </p:txBody>
      </p:sp>
      <p:sp>
        <p:nvSpPr>
          <p:cNvPr id="30723" name="Text Box 5"/>
          <p:cNvSpPr txBox="1">
            <a:spLocks noChangeArrowheads="1"/>
          </p:cNvSpPr>
          <p:nvPr/>
        </p:nvSpPr>
        <p:spPr bwMode="auto">
          <a:xfrm>
            <a:off x="1042988" y="5229225"/>
            <a:ext cx="429895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It is the first weekend day.</a:t>
            </a:r>
          </a:p>
        </p:txBody>
      </p:sp>
      <p:pic>
        <p:nvPicPr>
          <p:cNvPr id="30724" name="Picture 8" descr="MC900290302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40200" y="1643063"/>
            <a:ext cx="4248150" cy="2994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5" name="Picture 9" descr="MC900301274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76375" y="2133600"/>
            <a:ext cx="2108200" cy="2519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6" name="Rectangle 7"/>
          <p:cNvSpPr>
            <a:spLocks noChangeArrowheads="1"/>
          </p:cNvSpPr>
          <p:nvPr/>
        </p:nvSpPr>
        <p:spPr bwMode="auto">
          <a:xfrm rot="10800000" flipV="1">
            <a:off x="177800" y="333375"/>
            <a:ext cx="849947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FE9D018B-6733-4F8E-A132-1AC37878DBBB}" type="slidenum">
              <a:rPr lang="cs-CZ" smtClean="0"/>
              <a:pPr/>
              <a:t>18</a:t>
            </a:fld>
            <a:endParaRPr lang="cs-CZ" smtClean="0"/>
          </a:p>
        </p:txBody>
      </p:sp>
      <p:sp>
        <p:nvSpPr>
          <p:cNvPr id="31746" name="Text Box 2"/>
          <p:cNvSpPr txBox="1">
            <a:spLocks noChangeArrowheads="1"/>
          </p:cNvSpPr>
          <p:nvPr/>
        </p:nvSpPr>
        <p:spPr bwMode="auto">
          <a:xfrm>
            <a:off x="808038" y="684213"/>
            <a:ext cx="327183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33CC33"/>
                </a:solidFill>
              </a:rPr>
              <a:t>Which day is it?</a:t>
            </a:r>
          </a:p>
        </p:txBody>
      </p:sp>
      <p:sp>
        <p:nvSpPr>
          <p:cNvPr id="31747" name="Text Box 3"/>
          <p:cNvSpPr txBox="1">
            <a:spLocks noChangeArrowheads="1"/>
          </p:cNvSpPr>
          <p:nvPr/>
        </p:nvSpPr>
        <p:spPr bwMode="auto">
          <a:xfrm>
            <a:off x="1042988" y="5229225"/>
            <a:ext cx="429895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It is the first weekend day.</a:t>
            </a:r>
          </a:p>
        </p:txBody>
      </p:sp>
      <p:pic>
        <p:nvPicPr>
          <p:cNvPr id="31748" name="Picture 5" descr="MC900290302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40200" y="1643063"/>
            <a:ext cx="4248150" cy="2994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49" name="Text Box 6"/>
          <p:cNvSpPr txBox="1">
            <a:spLocks noChangeArrowheads="1"/>
          </p:cNvSpPr>
          <p:nvPr/>
        </p:nvSpPr>
        <p:spPr bwMode="auto">
          <a:xfrm>
            <a:off x="5795963" y="5661025"/>
            <a:ext cx="235743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CC6600"/>
                </a:solidFill>
              </a:rPr>
              <a:t>Saturday</a:t>
            </a:r>
          </a:p>
        </p:txBody>
      </p:sp>
      <p:pic>
        <p:nvPicPr>
          <p:cNvPr id="31750" name="Picture 7" descr="MC900301274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47813" y="1916113"/>
            <a:ext cx="1989137" cy="2376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51" name="Rectangle 8"/>
          <p:cNvSpPr>
            <a:spLocks noChangeArrowheads="1"/>
          </p:cNvSpPr>
          <p:nvPr/>
        </p:nvSpPr>
        <p:spPr bwMode="auto">
          <a:xfrm rot="10800000" flipV="1">
            <a:off x="177800" y="333375"/>
            <a:ext cx="849947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36CF9435-B4AE-4A2C-BDF9-531C457641FA}" type="slidenum">
              <a:rPr lang="cs-CZ" smtClean="0"/>
              <a:pPr/>
              <a:t>19</a:t>
            </a:fld>
            <a:endParaRPr lang="cs-CZ" smtClean="0"/>
          </a:p>
        </p:txBody>
      </p:sp>
      <p:sp>
        <p:nvSpPr>
          <p:cNvPr id="32770" name="Text Box 4"/>
          <p:cNvSpPr txBox="1">
            <a:spLocks noChangeArrowheads="1"/>
          </p:cNvSpPr>
          <p:nvPr/>
        </p:nvSpPr>
        <p:spPr bwMode="auto">
          <a:xfrm>
            <a:off x="808038" y="684213"/>
            <a:ext cx="327183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33CC33"/>
                </a:solidFill>
              </a:rPr>
              <a:t>Which day is it?</a:t>
            </a:r>
          </a:p>
        </p:txBody>
      </p:sp>
      <p:pic>
        <p:nvPicPr>
          <p:cNvPr id="32771" name="Picture 5" descr="MC900089060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1916113"/>
            <a:ext cx="2916237" cy="283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2" name="Text Box 6"/>
          <p:cNvSpPr txBox="1">
            <a:spLocks noChangeArrowheads="1"/>
          </p:cNvSpPr>
          <p:nvPr/>
        </p:nvSpPr>
        <p:spPr bwMode="auto">
          <a:xfrm>
            <a:off x="1116013" y="4868863"/>
            <a:ext cx="906462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/>
              <a:t>Yes</a:t>
            </a:r>
          </a:p>
        </p:txBody>
      </p:sp>
      <p:sp>
        <p:nvSpPr>
          <p:cNvPr id="32773" name="Text Box 7"/>
          <p:cNvSpPr txBox="1">
            <a:spLocks noChangeArrowheads="1"/>
          </p:cNvSpPr>
          <p:nvPr/>
        </p:nvSpPr>
        <p:spPr bwMode="auto">
          <a:xfrm>
            <a:off x="6372225" y="4551363"/>
            <a:ext cx="725488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/>
              <a:t>No</a:t>
            </a:r>
          </a:p>
        </p:txBody>
      </p:sp>
      <p:pic>
        <p:nvPicPr>
          <p:cNvPr id="32774" name="Picture 9" descr="MC900251585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91163" y="1773238"/>
            <a:ext cx="2443162" cy="2735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5" name="Rectangle 8"/>
          <p:cNvSpPr>
            <a:spLocks noChangeArrowheads="1"/>
          </p:cNvSpPr>
          <p:nvPr/>
        </p:nvSpPr>
        <p:spPr bwMode="auto">
          <a:xfrm rot="10800000" flipV="1">
            <a:off x="177800" y="333375"/>
            <a:ext cx="849947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B6BE5479-988D-4697-BCF0-F01E915CA9C2}" type="slidenum">
              <a:rPr lang="cs-CZ" smtClean="0"/>
              <a:pPr/>
              <a:t>20</a:t>
            </a:fld>
            <a:endParaRPr lang="cs-CZ" smtClean="0"/>
          </a:p>
        </p:txBody>
      </p:sp>
      <p:sp>
        <p:nvSpPr>
          <p:cNvPr id="33794" name="Text Box 2"/>
          <p:cNvSpPr txBox="1">
            <a:spLocks noChangeArrowheads="1"/>
          </p:cNvSpPr>
          <p:nvPr/>
        </p:nvSpPr>
        <p:spPr bwMode="auto">
          <a:xfrm>
            <a:off x="808038" y="684213"/>
            <a:ext cx="327183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33CC33"/>
                </a:solidFill>
              </a:rPr>
              <a:t>Which day is it?</a:t>
            </a:r>
          </a:p>
        </p:txBody>
      </p:sp>
      <p:pic>
        <p:nvPicPr>
          <p:cNvPr id="33795" name="Picture 3" descr="MC900089060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1916113"/>
            <a:ext cx="2916237" cy="283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796" name="Text Box 4"/>
          <p:cNvSpPr txBox="1">
            <a:spLocks noChangeArrowheads="1"/>
          </p:cNvSpPr>
          <p:nvPr/>
        </p:nvSpPr>
        <p:spPr bwMode="auto">
          <a:xfrm>
            <a:off x="1116013" y="4868863"/>
            <a:ext cx="906462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/>
              <a:t>Yes</a:t>
            </a:r>
          </a:p>
        </p:txBody>
      </p:sp>
      <p:sp>
        <p:nvSpPr>
          <p:cNvPr id="33797" name="Text Box 5"/>
          <p:cNvSpPr txBox="1">
            <a:spLocks noChangeArrowheads="1"/>
          </p:cNvSpPr>
          <p:nvPr/>
        </p:nvSpPr>
        <p:spPr bwMode="auto">
          <a:xfrm>
            <a:off x="6372225" y="4551363"/>
            <a:ext cx="725488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/>
              <a:t>No</a:t>
            </a:r>
          </a:p>
        </p:txBody>
      </p:sp>
      <p:pic>
        <p:nvPicPr>
          <p:cNvPr id="33798" name="Picture 6" descr="MC900251585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91163" y="1773238"/>
            <a:ext cx="2443162" cy="2735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799" name="Text Box 7"/>
          <p:cNvSpPr txBox="1">
            <a:spLocks noChangeArrowheads="1"/>
          </p:cNvSpPr>
          <p:nvPr/>
        </p:nvSpPr>
        <p:spPr bwMode="auto">
          <a:xfrm>
            <a:off x="3203575" y="5445125"/>
            <a:ext cx="2243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9933"/>
                </a:solidFill>
              </a:rPr>
              <a:t>Tuesday</a:t>
            </a:r>
          </a:p>
        </p:txBody>
      </p:sp>
      <p:sp>
        <p:nvSpPr>
          <p:cNvPr id="33800" name="Rectangle 9"/>
          <p:cNvSpPr>
            <a:spLocks noChangeArrowheads="1"/>
          </p:cNvSpPr>
          <p:nvPr/>
        </p:nvSpPr>
        <p:spPr bwMode="auto">
          <a:xfrm rot="10800000" flipV="1">
            <a:off x="177800" y="333375"/>
            <a:ext cx="849947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1B0E2DF3-77B7-467D-875F-C0F19EF769DC}" type="slidenum">
              <a:rPr lang="cs-CZ" smtClean="0"/>
              <a:pPr/>
              <a:t>21</a:t>
            </a:fld>
            <a:endParaRPr lang="cs-CZ" smtClean="0"/>
          </a:p>
        </p:txBody>
      </p:sp>
      <p:sp>
        <p:nvSpPr>
          <p:cNvPr id="34818" name="Text Box 4"/>
          <p:cNvSpPr txBox="1">
            <a:spLocks noChangeArrowheads="1"/>
          </p:cNvSpPr>
          <p:nvPr/>
        </p:nvSpPr>
        <p:spPr bwMode="auto">
          <a:xfrm>
            <a:off x="1042988" y="5229225"/>
            <a:ext cx="3627437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It is the weekend day.</a:t>
            </a:r>
          </a:p>
        </p:txBody>
      </p:sp>
      <p:sp>
        <p:nvSpPr>
          <p:cNvPr id="34819" name="Text Box 5"/>
          <p:cNvSpPr txBox="1">
            <a:spLocks noChangeArrowheads="1"/>
          </p:cNvSpPr>
          <p:nvPr/>
        </p:nvSpPr>
        <p:spPr bwMode="auto">
          <a:xfrm>
            <a:off x="808038" y="684213"/>
            <a:ext cx="327183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33CC33"/>
                </a:solidFill>
              </a:rPr>
              <a:t>Which day is it?</a:t>
            </a:r>
          </a:p>
        </p:txBody>
      </p:sp>
      <p:pic>
        <p:nvPicPr>
          <p:cNvPr id="34820" name="Picture 6" descr="MC900232717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1958975"/>
            <a:ext cx="3889375" cy="263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1" name="Picture 7" descr="MC900295902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97588" y="1916113"/>
            <a:ext cx="2222500" cy="316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822" name="Rectangle 7"/>
          <p:cNvSpPr>
            <a:spLocks noChangeArrowheads="1"/>
          </p:cNvSpPr>
          <p:nvPr/>
        </p:nvSpPr>
        <p:spPr bwMode="auto">
          <a:xfrm rot="10800000" flipV="1">
            <a:off x="177800" y="333375"/>
            <a:ext cx="849947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82CA5485-AC2A-4773-9EBB-9D7BDE8472AC}" type="slidenum">
              <a:rPr lang="cs-CZ" smtClean="0"/>
              <a:pPr/>
              <a:t>22</a:t>
            </a:fld>
            <a:endParaRPr lang="cs-CZ" smtClean="0"/>
          </a:p>
        </p:txBody>
      </p:sp>
      <p:sp>
        <p:nvSpPr>
          <p:cNvPr id="35842" name="Text Box 2"/>
          <p:cNvSpPr txBox="1">
            <a:spLocks noChangeArrowheads="1"/>
          </p:cNvSpPr>
          <p:nvPr/>
        </p:nvSpPr>
        <p:spPr bwMode="auto">
          <a:xfrm>
            <a:off x="1042988" y="5229225"/>
            <a:ext cx="3627437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It is the weekend day.</a:t>
            </a:r>
          </a:p>
        </p:txBody>
      </p:sp>
      <p:sp>
        <p:nvSpPr>
          <p:cNvPr id="35843" name="Text Box 3"/>
          <p:cNvSpPr txBox="1">
            <a:spLocks noChangeArrowheads="1"/>
          </p:cNvSpPr>
          <p:nvPr/>
        </p:nvSpPr>
        <p:spPr bwMode="auto">
          <a:xfrm>
            <a:off x="808038" y="684213"/>
            <a:ext cx="327183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33CC33"/>
                </a:solidFill>
              </a:rPr>
              <a:t>Which day is it?</a:t>
            </a:r>
          </a:p>
        </p:txBody>
      </p:sp>
      <p:pic>
        <p:nvPicPr>
          <p:cNvPr id="35844" name="Picture 4" descr="MC900232717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1958975"/>
            <a:ext cx="3889375" cy="263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45" name="Picture 5" descr="MC900295902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97588" y="1916113"/>
            <a:ext cx="2222500" cy="316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846" name="Text Box 6"/>
          <p:cNvSpPr txBox="1">
            <a:spLocks noChangeArrowheads="1"/>
          </p:cNvSpPr>
          <p:nvPr/>
        </p:nvSpPr>
        <p:spPr bwMode="auto">
          <a:xfrm>
            <a:off x="5867400" y="5661025"/>
            <a:ext cx="20161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66"/>
                </a:solidFill>
              </a:rPr>
              <a:t>Sunday</a:t>
            </a:r>
          </a:p>
        </p:txBody>
      </p:sp>
      <p:sp>
        <p:nvSpPr>
          <p:cNvPr id="35847" name="Rectangle 8"/>
          <p:cNvSpPr>
            <a:spLocks noChangeArrowheads="1"/>
          </p:cNvSpPr>
          <p:nvPr/>
        </p:nvSpPr>
        <p:spPr bwMode="auto">
          <a:xfrm rot="10800000" flipV="1">
            <a:off x="177800" y="333375"/>
            <a:ext cx="849947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0168D861-CB42-4A36-928B-F8B0C52AEF4C}" type="slidenum">
              <a:rPr lang="cs-CZ" smtClean="0"/>
              <a:pPr/>
              <a:t>23</a:t>
            </a:fld>
            <a:endParaRPr lang="cs-CZ" smtClean="0"/>
          </a:p>
        </p:txBody>
      </p:sp>
      <p:sp>
        <p:nvSpPr>
          <p:cNvPr id="36866" name="Text Box 4"/>
          <p:cNvSpPr txBox="1">
            <a:spLocks noChangeArrowheads="1"/>
          </p:cNvSpPr>
          <p:nvPr/>
        </p:nvSpPr>
        <p:spPr bwMode="auto">
          <a:xfrm>
            <a:off x="808038" y="684213"/>
            <a:ext cx="327183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33CC33"/>
                </a:solidFill>
              </a:rPr>
              <a:t>Which day is it?</a:t>
            </a:r>
          </a:p>
        </p:txBody>
      </p:sp>
      <p:pic>
        <p:nvPicPr>
          <p:cNvPr id="36867" name="Picture 5" descr="MC900251585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1773238"/>
            <a:ext cx="2443162" cy="2735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68" name="Picture 8" descr="MC900404657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51413" y="1484313"/>
            <a:ext cx="3111500" cy="3240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869" name="Rectangle 6"/>
          <p:cNvSpPr>
            <a:spLocks noChangeArrowheads="1"/>
          </p:cNvSpPr>
          <p:nvPr/>
        </p:nvSpPr>
        <p:spPr bwMode="auto">
          <a:xfrm rot="10800000" flipV="1">
            <a:off x="177800" y="333375"/>
            <a:ext cx="849947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1FE85B3B-67C7-4141-8CB2-605482922C88}" type="slidenum">
              <a:rPr lang="cs-CZ" smtClean="0"/>
              <a:pPr/>
              <a:t>24</a:t>
            </a:fld>
            <a:endParaRPr lang="cs-CZ" smtClean="0"/>
          </a:p>
        </p:txBody>
      </p:sp>
      <p:sp>
        <p:nvSpPr>
          <p:cNvPr id="37890" name="Text Box 2"/>
          <p:cNvSpPr txBox="1">
            <a:spLocks noChangeArrowheads="1"/>
          </p:cNvSpPr>
          <p:nvPr/>
        </p:nvSpPr>
        <p:spPr bwMode="auto">
          <a:xfrm>
            <a:off x="808038" y="684213"/>
            <a:ext cx="327183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33CC33"/>
                </a:solidFill>
              </a:rPr>
              <a:t>Which day is it?</a:t>
            </a:r>
          </a:p>
        </p:txBody>
      </p:sp>
      <p:pic>
        <p:nvPicPr>
          <p:cNvPr id="37891" name="Picture 3" descr="MC900251585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1773238"/>
            <a:ext cx="2443162" cy="2735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892" name="Picture 4" descr="MC900404657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51413" y="1484313"/>
            <a:ext cx="3111500" cy="3240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7893" name="Text Box 5"/>
          <p:cNvSpPr txBox="1">
            <a:spLocks noChangeArrowheads="1"/>
          </p:cNvSpPr>
          <p:nvPr/>
        </p:nvSpPr>
        <p:spPr bwMode="auto">
          <a:xfrm>
            <a:off x="2843213" y="5157788"/>
            <a:ext cx="24685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660066"/>
                </a:solidFill>
              </a:rPr>
              <a:t>Thursday</a:t>
            </a:r>
          </a:p>
        </p:txBody>
      </p:sp>
      <p:sp>
        <p:nvSpPr>
          <p:cNvPr id="37894" name="Rectangle 7"/>
          <p:cNvSpPr>
            <a:spLocks noChangeArrowheads="1"/>
          </p:cNvSpPr>
          <p:nvPr/>
        </p:nvSpPr>
        <p:spPr bwMode="auto">
          <a:xfrm rot="10800000" flipV="1">
            <a:off x="177800" y="333375"/>
            <a:ext cx="849947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Zástupný symbol pro číslo snímku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83600DE1-519E-486E-A9C7-D2682EF558E4}" type="slidenum">
              <a:rPr lang="cs-CZ" smtClean="0"/>
              <a:pPr/>
              <a:t>25</a:t>
            </a:fld>
            <a:endParaRPr lang="cs-CZ" smtClean="0"/>
          </a:p>
        </p:txBody>
      </p:sp>
      <p:graphicFrame>
        <p:nvGraphicFramePr>
          <p:cNvPr id="12290" name="Group 2"/>
          <p:cNvGraphicFramePr>
            <a:graphicFrameLocks noGrp="1"/>
          </p:cNvGraphicFramePr>
          <p:nvPr/>
        </p:nvGraphicFramePr>
        <p:xfrm>
          <a:off x="971550" y="1700213"/>
          <a:ext cx="7194550" cy="4489450"/>
        </p:xfrm>
        <a:graphic>
          <a:graphicData uri="http://schemas.openxmlformats.org/drawingml/2006/table">
            <a:tbl>
              <a:tblPr/>
              <a:tblGrid>
                <a:gridCol w="1682750"/>
                <a:gridCol w="2832100"/>
                <a:gridCol w="2679700"/>
              </a:tblGrid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neděle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pondělí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úterý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středa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čtvrtek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pátek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35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charset="-18"/>
                        </a:rPr>
                        <a:t>sobota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8948" name="Text Box 36"/>
          <p:cNvSpPr txBox="1">
            <a:spLocks noChangeArrowheads="1"/>
          </p:cNvSpPr>
          <p:nvPr/>
        </p:nvSpPr>
        <p:spPr bwMode="auto">
          <a:xfrm>
            <a:off x="735013" y="496888"/>
            <a:ext cx="14287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Pracovní list</a:t>
            </a:r>
          </a:p>
        </p:txBody>
      </p:sp>
      <p:sp>
        <p:nvSpPr>
          <p:cNvPr id="38949" name="Text Box 37"/>
          <p:cNvSpPr txBox="1">
            <a:spLocks noChangeArrowheads="1"/>
          </p:cNvSpPr>
          <p:nvPr/>
        </p:nvSpPr>
        <p:spPr bwMode="auto">
          <a:xfrm>
            <a:off x="2484438" y="765175"/>
            <a:ext cx="3475037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33CC33"/>
                </a:solidFill>
              </a:rPr>
              <a:t>Days of the week</a:t>
            </a:r>
          </a:p>
        </p:txBody>
      </p:sp>
      <p:sp>
        <p:nvSpPr>
          <p:cNvPr id="38950" name="Rectangle 39"/>
          <p:cNvSpPr>
            <a:spLocks noChangeArrowheads="1"/>
          </p:cNvSpPr>
          <p:nvPr/>
        </p:nvSpPr>
        <p:spPr bwMode="auto">
          <a:xfrm rot="10800000" flipV="1">
            <a:off x="177800" y="333375"/>
            <a:ext cx="849947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817</Words>
  <Application>Microsoft Office PowerPoint</Application>
  <PresentationFormat>Předvádění na obrazovce (4:3)</PresentationFormat>
  <Paragraphs>242</Paragraphs>
  <Slides>25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9" baseType="lpstr">
      <vt:lpstr>Arial</vt:lpstr>
      <vt:lpstr>Times New Roman</vt:lpstr>
      <vt:lpstr>Arial CE</vt:lpstr>
      <vt:lpstr>Výchozí návrh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</vt:vector>
  </TitlesOfParts>
  <Company>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41.styblovaha</dc:creator>
  <cp:lastModifiedBy>41.styblovaha</cp:lastModifiedBy>
  <cp:revision>4</cp:revision>
  <dcterms:created xsi:type="dcterms:W3CDTF">2013-03-04T13:01:30Z</dcterms:created>
  <dcterms:modified xsi:type="dcterms:W3CDTF">2013-03-15T11:48:24Z</dcterms:modified>
</cp:coreProperties>
</file>