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  <p:sldId id="264" r:id="rId12"/>
    <p:sldId id="268" r:id="rId13"/>
    <p:sldId id="267" r:id="rId14"/>
    <p:sldId id="269" r:id="rId15"/>
    <p:sldId id="270" r:id="rId16"/>
    <p:sldId id="271" r:id="rId17"/>
    <p:sldId id="272" r:id="rId18"/>
    <p:sldId id="274" r:id="rId19"/>
    <p:sldId id="275" r:id="rId20"/>
    <p:sldId id="273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2E440-6BBA-4CA8-A4F5-DD1D3F50029D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01D7C-0686-4871-B5E2-3F7CC2263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0D679-5B27-41FF-84B9-5736B01ED18E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9C7C8-0486-4ECD-9A66-0AF5AEF9C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62D97-7D83-4172-AAA5-1535229A67FE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EA0AC-45AD-4CE3-A5AD-44F7C73DD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6D4CA-7FA3-4ECB-B8ED-52ABCFE4115F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AD731-B3B3-4DC9-8871-E48C95AC24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B223E-BF6B-46AB-B0EC-788B12B0FA74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D261D-B9BA-4C04-B87F-94C8B8731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F8A5E-F977-4412-A1C4-FFCE94853AE3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82DA0-121F-4DD8-8283-5D589C6036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5BBF2-FA4F-4229-AFF9-B86F7FF6BB61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9F80B-87B0-4CCB-866B-3391974202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99797-3D91-469D-A0BA-690B64426C0A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A3B26-61BF-4EE2-A9BC-1AEB3F487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29F2F-6168-4AE1-BA80-BA6606FD9F12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3A69B-8F89-4B03-9935-B06730570A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31BF2-B86A-4EA9-B71D-6AAECB50B60D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4DE7C-ACA7-4BFF-92E9-C5B3FEBD89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C9AF8-E3DB-4A5B-9DF0-3CEDF1425033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8E05D-870D-4639-B648-8AF74BB54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03CDFD-B778-4B34-9113-1F5660844AC3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2DA593F-A4F4-4071-A943-734E0FFA1C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Rectangle 3"/>
          <p:cNvSpPr>
            <a:spLocks noChangeArrowheads="1"/>
          </p:cNvSpPr>
          <p:nvPr/>
        </p:nvSpPr>
        <p:spPr bwMode="auto">
          <a:xfrm>
            <a:off x="1973263" y="2547938"/>
            <a:ext cx="51974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Výukový materiál zpracován v rámci projektu </a:t>
            </a:r>
            <a:endParaRPr lang="cs-CZ" sz="900"/>
          </a:p>
          <a:p>
            <a:pPr algn="ctr" eaLnBrk="0" hangingPunct="0"/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EU peníze školám</a:t>
            </a:r>
            <a:endParaRPr lang="cs-CZ" sz="900"/>
          </a:p>
          <a:p>
            <a:pPr algn="ctr" eaLnBrk="0" hangingPunct="0"/>
            <a:endParaRPr lang="cs-CZ"/>
          </a:p>
        </p:txBody>
      </p:sp>
      <p:sp>
        <p:nvSpPr>
          <p:cNvPr id="13315" name="Rectangle 4"/>
          <p:cNvSpPr>
            <a:spLocks noChangeArrowheads="1"/>
          </p:cNvSpPr>
          <p:nvPr/>
        </p:nvSpPr>
        <p:spPr bwMode="auto">
          <a:xfrm>
            <a:off x="2192338" y="4640263"/>
            <a:ext cx="47593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1600">
                <a:cs typeface="Times New Roman" pitchFamily="18" charset="0"/>
              </a:rPr>
              <a:t>Registrační číslo projektu: </a:t>
            </a:r>
            <a:r>
              <a:rPr lang="cs-CZ" sz="1600">
                <a:solidFill>
                  <a:srgbClr val="000000"/>
                </a:solidFill>
                <a:cs typeface="Times New Roman" pitchFamily="18" charset="0"/>
              </a:rPr>
              <a:t>CZ.1.07/1.5.00/34.0233</a:t>
            </a: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6375" y="260350"/>
          <a:ext cx="5895975" cy="366713"/>
        </p:xfrm>
        <a:graphic>
          <a:graphicData uri="http://schemas.openxmlformats.org/drawingml/2006/table">
            <a:tbl>
              <a:tblPr/>
              <a:tblGrid>
                <a:gridCol w="939800"/>
                <a:gridCol w="1377950"/>
                <a:gridCol w="1350963"/>
                <a:gridCol w="2227262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Šablona:        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č.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VY_32_INOVACE_295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6375" y="908050"/>
          <a:ext cx="5895975" cy="1098550"/>
        </p:xfrm>
        <a:graphic>
          <a:graphicData uri="http://schemas.openxmlformats.org/drawingml/2006/table">
            <a:tbl>
              <a:tblPr/>
              <a:tblGrid>
                <a:gridCol w="2986088"/>
                <a:gridCol w="2909887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Jméno autora: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Drozdová Barbora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Třída/ročník: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II.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vytvoření: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1.1.2013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6375" y="2349500"/>
          <a:ext cx="5897563" cy="4387850"/>
        </p:xfrm>
        <a:graphic>
          <a:graphicData uri="http://schemas.openxmlformats.org/drawingml/2006/table">
            <a:tbl>
              <a:tblPr/>
              <a:tblGrid>
                <a:gridCol w="2532063"/>
                <a:gridCol w="3365500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Matematické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Matematika pro druhý ročník střední školy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Posloupnosti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Výstižný popis způsobu využití, případně metodické pokyny: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definice geometrické posloupnosti, graf,rekurentní vyjádření, n-tý člen, součet prvních n členů, příklad s řešením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geometrická posloupnost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výukový list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0" y="1484313"/>
            <a:ext cx="9144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9600" b="1" u="sng">
                <a:latin typeface="Calibri" pitchFamily="34" charset="0"/>
                <a:cs typeface="Times New Roman" pitchFamily="18" charset="0"/>
              </a:rPr>
              <a:t>Geometrická posloupnost</a:t>
            </a:r>
            <a:endParaRPr lang="cs-CZ" sz="96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1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4075" y="5229225"/>
            <a:ext cx="4392613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Rectangle 14"/>
          <p:cNvSpPr>
            <a:spLocks noChangeArrowheads="1"/>
          </p:cNvSpPr>
          <p:nvPr/>
        </p:nvSpPr>
        <p:spPr bwMode="auto">
          <a:xfrm>
            <a:off x="0" y="115888"/>
            <a:ext cx="914400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900"/>
          </a:p>
          <a:p>
            <a:pPr eaLnBrk="0" hangingPunct="0"/>
            <a:r>
              <a:rPr lang="cs-CZ" sz="4800" b="1" u="sng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Definice: </a:t>
            </a:r>
          </a:p>
          <a:p>
            <a:pPr eaLnBrk="0" hangingPunct="0"/>
            <a:endParaRPr lang="cs-CZ" sz="4800"/>
          </a:p>
          <a:p>
            <a:pPr eaLnBrk="0" hangingPunct="0"/>
            <a:r>
              <a:rPr lang="cs-CZ" sz="4800">
                <a:latin typeface="Calibri" pitchFamily="34" charset="0"/>
              </a:rPr>
              <a:t>posloupnost </a:t>
            </a:r>
            <a:endParaRPr lang="cs-CZ" sz="4800"/>
          </a:p>
        </p:txBody>
      </p:sp>
      <p:sp>
        <p:nvSpPr>
          <p:cNvPr id="16387" name="Rectangle 15"/>
          <p:cNvSpPr>
            <a:spLocks noChangeArrowheads="1"/>
          </p:cNvSpPr>
          <p:nvPr/>
        </p:nvSpPr>
        <p:spPr bwMode="auto">
          <a:xfrm>
            <a:off x="0" y="2420938"/>
            <a:ext cx="9144000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4800">
                <a:latin typeface="Calibri" pitchFamily="34" charset="0"/>
                <a:cs typeface="Times New Roman" pitchFamily="18" charset="0"/>
              </a:rPr>
              <a:t>se nazývá geometrická posloupnost, jestliže existuje číslo </a:t>
            </a:r>
            <a:r>
              <a:rPr lang="cs-CZ" sz="4800" b="1" i="1">
                <a:latin typeface="Calibri" pitchFamily="34" charset="0"/>
                <a:cs typeface="Times New Roman" pitchFamily="18" charset="0"/>
              </a:rPr>
              <a:t>q</a:t>
            </a:r>
            <a:r>
              <a:rPr lang="cs-CZ" sz="4800">
                <a:latin typeface="Calibri" pitchFamily="34" charset="0"/>
                <a:cs typeface="Times New Roman" pitchFamily="18" charset="0"/>
              </a:rPr>
              <a:t> tak, že pro všechna přirozená čísla </a:t>
            </a:r>
            <a:r>
              <a:rPr lang="cs-CZ" sz="4800" b="1" i="1">
                <a:latin typeface="Calibri" pitchFamily="34" charset="0"/>
                <a:cs typeface="Times New Roman" pitchFamily="18" charset="0"/>
              </a:rPr>
              <a:t>n</a:t>
            </a:r>
            <a:r>
              <a:rPr lang="cs-CZ" sz="4800">
                <a:latin typeface="Calibri" pitchFamily="34" charset="0"/>
                <a:cs typeface="Times New Roman" pitchFamily="18" charset="0"/>
              </a:rPr>
              <a:t> platí:</a:t>
            </a:r>
            <a:endParaRPr lang="cs-CZ" sz="4800"/>
          </a:p>
          <a:p>
            <a:pPr eaLnBrk="0" hangingPunct="0"/>
            <a:endParaRPr lang="cs-CZ"/>
          </a:p>
        </p:txBody>
      </p:sp>
      <p:sp>
        <p:nvSpPr>
          <p:cNvPr id="16388" name="Rectangle 18"/>
          <p:cNvSpPr>
            <a:spLocks noChangeArrowheads="1"/>
          </p:cNvSpPr>
          <p:nvPr/>
        </p:nvSpPr>
        <p:spPr bwMode="auto">
          <a:xfrm>
            <a:off x="0" y="6159500"/>
            <a:ext cx="4492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>
                <a:latin typeface="Calibri" pitchFamily="34" charset="0"/>
                <a:cs typeface="Times New Roman" pitchFamily="18" charset="0"/>
              </a:rPr>
              <a:t>     </a:t>
            </a:r>
            <a:endParaRPr lang="cs-CZ" sz="3600"/>
          </a:p>
        </p:txBody>
      </p:sp>
      <p:sp>
        <p:nvSpPr>
          <p:cNvPr id="16389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6390" name="Picture 19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6600" y="1844675"/>
            <a:ext cx="876300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1700213"/>
            <a:ext cx="2047875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3213100"/>
            <a:ext cx="2543175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0" y="847725"/>
            <a:ext cx="9144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buFontTx/>
              <a:buChar char="•"/>
            </a:pPr>
            <a:r>
              <a:rPr lang="cs-CZ" sz="4800">
                <a:latin typeface="Calibri" pitchFamily="34" charset="0"/>
                <a:cs typeface="Times New Roman" pitchFamily="18" charset="0"/>
              </a:rPr>
              <a:t>podíl každých dvou sousedních     členů </a:t>
            </a:r>
            <a:r>
              <a:rPr lang="cs-CZ" sz="4800">
                <a:latin typeface="Cambria Math" pitchFamily="18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4800">
                <a:latin typeface="Cambria Math" pitchFamily="18" charset="0"/>
                <a:ea typeface="Calibri" pitchFamily="34" charset="0"/>
                <a:cs typeface="Times New Roman" pitchFamily="18" charset="0"/>
              </a:rPr>
            </a:br>
            <a:endParaRPr lang="cs-CZ" sz="4800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1628775"/>
            <a:ext cx="74739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>
                <a:latin typeface="Calibri" pitchFamily="34" charset="0"/>
                <a:cs typeface="Times New Roman" pitchFamily="18" charset="0"/>
              </a:rPr>
              <a:t>                                                                          </a:t>
            </a:r>
            <a:r>
              <a:rPr lang="cs-CZ" sz="4800">
                <a:latin typeface="Calibri" pitchFamily="34" charset="0"/>
                <a:cs typeface="Times New Roman" pitchFamily="18" charset="0"/>
              </a:rPr>
              <a:t>je konstantní.</a:t>
            </a:r>
          </a:p>
          <a:p>
            <a:endParaRPr lang="cs-CZ" sz="4800"/>
          </a:p>
          <a:p>
            <a:pPr eaLnBrk="0" hangingPunct="0">
              <a:buFontTx/>
              <a:buChar char="•"/>
            </a:pPr>
            <a:r>
              <a:rPr lang="cs-CZ" sz="4800">
                <a:latin typeface="Calibri" pitchFamily="34" charset="0"/>
                <a:cs typeface="Times New Roman" pitchFamily="18" charset="0"/>
              </a:rPr>
              <a:t>číslo </a:t>
            </a:r>
            <a:endParaRPr lang="cs-CZ" sz="4800"/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0" y="3933825"/>
            <a:ext cx="914400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4800">
                <a:latin typeface="Calibri" pitchFamily="34" charset="0"/>
                <a:cs typeface="Times New Roman" pitchFamily="18" charset="0"/>
              </a:rPr>
              <a:t>se nazývá kvocient geometrické posloupnosti</a:t>
            </a:r>
            <a:endParaRPr lang="cs-CZ" sz="48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0" y="1052513"/>
            <a:ext cx="9144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4800" b="1" i="1" u="sng">
                <a:latin typeface="Calibri" pitchFamily="34" charset="0"/>
                <a:cs typeface="Times New Roman" pitchFamily="18" charset="0"/>
              </a:rPr>
              <a:t>Graf:</a:t>
            </a:r>
            <a:r>
              <a:rPr lang="cs-CZ" sz="4800">
                <a:latin typeface="Calibri" pitchFamily="34" charset="0"/>
                <a:cs typeface="Times New Roman" pitchFamily="18" charset="0"/>
              </a:rPr>
              <a:t> </a:t>
            </a:r>
          </a:p>
          <a:p>
            <a:endParaRPr lang="cs-CZ" sz="4800">
              <a:latin typeface="Calibri" pitchFamily="34" charset="0"/>
              <a:cs typeface="Times New Roman" pitchFamily="18" charset="0"/>
            </a:endParaRPr>
          </a:p>
          <a:p>
            <a:r>
              <a:rPr lang="cs-CZ" sz="4800">
                <a:latin typeface="Calibri" pitchFamily="34" charset="0"/>
                <a:cs typeface="Times New Roman" pitchFamily="18" charset="0"/>
              </a:rPr>
              <a:t>množina izolovaných bodů, které leží na exponenciále</a:t>
            </a:r>
            <a:endParaRPr lang="cs-CZ" sz="4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0" y="0"/>
            <a:ext cx="91440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i="1" u="sng">
                <a:latin typeface="Calibri" pitchFamily="34" charset="0"/>
                <a:cs typeface="Times New Roman" pitchFamily="18" charset="0"/>
              </a:rPr>
              <a:t>Příklad:</a:t>
            </a:r>
            <a:r>
              <a:rPr lang="cs-CZ" sz="4800" i="1">
                <a:latin typeface="Calibri" pitchFamily="34" charset="0"/>
                <a:cs typeface="Times New Roman" pitchFamily="18" charset="0"/>
              </a:rPr>
              <a:t> </a:t>
            </a:r>
          </a:p>
          <a:p>
            <a:endParaRPr lang="cs-CZ" sz="4800" i="1">
              <a:latin typeface="Calibri" pitchFamily="34" charset="0"/>
              <a:cs typeface="Times New Roman" pitchFamily="18" charset="0"/>
            </a:endParaRPr>
          </a:p>
          <a:p>
            <a:r>
              <a:rPr lang="cs-CZ" sz="4800" i="1">
                <a:latin typeface="Calibri" pitchFamily="34" charset="0"/>
                <a:cs typeface="Times New Roman" pitchFamily="18" charset="0"/>
              </a:rPr>
              <a:t>jsou dány členy geometrické posloupnosti:</a:t>
            </a:r>
            <a:endParaRPr lang="cs-CZ" sz="4800"/>
          </a:p>
        </p:txBody>
      </p:sp>
      <p:sp>
        <p:nvSpPr>
          <p:cNvPr id="1945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9459" name="Picture 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388" y="3573463"/>
            <a:ext cx="7100887" cy="1144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9461" name="Picture 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0825" y="4868863"/>
            <a:ext cx="8893175" cy="66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089025"/>
            <a:ext cx="57594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050" y="620713"/>
            <a:ext cx="3333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1"/>
          <p:cNvSpPr>
            <a:spLocks noChangeArrowheads="1"/>
          </p:cNvSpPr>
          <p:nvPr/>
        </p:nvSpPr>
        <p:spPr bwMode="auto">
          <a:xfrm>
            <a:off x="0" y="0"/>
            <a:ext cx="91440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i="1" u="sng">
                <a:latin typeface="Calibri" pitchFamily="34" charset="0"/>
                <a:cs typeface="Times New Roman" pitchFamily="18" charset="0"/>
              </a:rPr>
              <a:t>Příklad:</a:t>
            </a:r>
            <a:r>
              <a:rPr lang="cs-CZ" sz="4800" i="1">
                <a:latin typeface="Calibri" pitchFamily="34" charset="0"/>
                <a:cs typeface="Times New Roman" pitchFamily="18" charset="0"/>
              </a:rPr>
              <a:t> </a:t>
            </a:r>
          </a:p>
          <a:p>
            <a:endParaRPr lang="cs-CZ" sz="4800" i="1">
              <a:latin typeface="Calibri" pitchFamily="34" charset="0"/>
              <a:cs typeface="Times New Roman" pitchFamily="18" charset="0"/>
            </a:endParaRPr>
          </a:p>
          <a:p>
            <a:r>
              <a:rPr lang="cs-CZ" sz="4800" i="1">
                <a:latin typeface="Calibri" pitchFamily="34" charset="0"/>
                <a:cs typeface="Times New Roman" pitchFamily="18" charset="0"/>
              </a:rPr>
              <a:t>jsou dány členy geometrické posloupnosti</a:t>
            </a:r>
            <a:endParaRPr lang="cs-CZ" sz="4800">
              <a:latin typeface="Calibri" pitchFamily="34" charset="0"/>
            </a:endParaRP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1507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1338" y="5229225"/>
            <a:ext cx="83677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1509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188" y="3573463"/>
            <a:ext cx="6769100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089025"/>
            <a:ext cx="57594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050" y="620713"/>
            <a:ext cx="3333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Obdélník 1"/>
          <p:cNvSpPr>
            <a:spLocks noChangeArrowheads="1"/>
          </p:cNvSpPr>
          <p:nvPr/>
        </p:nvSpPr>
        <p:spPr bwMode="auto">
          <a:xfrm>
            <a:off x="0" y="260350"/>
            <a:ext cx="9144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i="1" u="sng">
                <a:latin typeface="Calibri" pitchFamily="34" charset="0"/>
                <a:cs typeface="Times New Roman" pitchFamily="18" charset="0"/>
              </a:rPr>
              <a:t>Příklad:</a:t>
            </a:r>
            <a:r>
              <a:rPr lang="cs-CZ" sz="4800" i="1">
                <a:latin typeface="Calibri" pitchFamily="34" charset="0"/>
                <a:cs typeface="Times New Roman" pitchFamily="18" charset="0"/>
              </a:rPr>
              <a:t> </a:t>
            </a:r>
          </a:p>
          <a:p>
            <a:endParaRPr lang="cs-CZ" sz="4800" i="1">
              <a:latin typeface="Calibri" pitchFamily="34" charset="0"/>
              <a:cs typeface="Times New Roman" pitchFamily="18" charset="0"/>
            </a:endParaRPr>
          </a:p>
          <a:p>
            <a:r>
              <a:rPr lang="cs-CZ" sz="4800" i="1">
                <a:latin typeface="Calibri" pitchFamily="34" charset="0"/>
                <a:cs typeface="Times New Roman" pitchFamily="18" charset="0"/>
              </a:rPr>
              <a:t>jsou dány členy geometrické posloupnosti:</a:t>
            </a:r>
            <a:endParaRPr lang="cs-CZ" sz="480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2988" y="3921125"/>
            <a:ext cx="5473700" cy="91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650" y="5084763"/>
            <a:ext cx="8059738" cy="979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3557" name="Rectangle 4"/>
          <p:cNvSpPr>
            <a:spLocks noChangeArrowheads="1"/>
          </p:cNvSpPr>
          <p:nvPr/>
        </p:nvSpPr>
        <p:spPr bwMode="auto">
          <a:xfrm>
            <a:off x="0" y="10763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3600" i="1">
                <a:latin typeface="Calibri" pitchFamily="34" charset="0"/>
                <a:cs typeface="Times New Roman" pitchFamily="18" charset="0"/>
              </a:rPr>
              <a:t> </a:t>
            </a:r>
            <a:endParaRPr lang="cs-CZ" sz="900"/>
          </a:p>
          <a:p>
            <a:pPr eaLnBrk="0" hangingPunct="0"/>
            <a:endParaRPr lang="cs-CZ"/>
          </a:p>
        </p:txBody>
      </p:sp>
      <p:sp>
        <p:nvSpPr>
          <p:cNvPr id="23558" name="Rectangle 5"/>
          <p:cNvSpPr>
            <a:spLocks noChangeArrowheads="1"/>
          </p:cNvSpPr>
          <p:nvPr/>
        </p:nvSpPr>
        <p:spPr bwMode="auto">
          <a:xfrm>
            <a:off x="0" y="21526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3600" b="1" i="1">
                <a:latin typeface="Calibri" pitchFamily="34" charset="0"/>
                <a:cs typeface="Times New Roman" pitchFamily="18" charset="0"/>
              </a:rPr>
              <a:t> </a:t>
            </a: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62050"/>
            <a:ext cx="5759450" cy="453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050" y="620713"/>
            <a:ext cx="3333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950" y="908050"/>
            <a:ext cx="15621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4652963"/>
            <a:ext cx="5011737" cy="123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765175"/>
            <a:ext cx="71485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4800">
                <a:latin typeface="Calibri" pitchFamily="34" charset="0"/>
                <a:cs typeface="Times New Roman" pitchFamily="18" charset="0"/>
              </a:rPr>
              <a:t>V geometrické posloupnosti</a:t>
            </a:r>
            <a:endParaRPr lang="cs-CZ" sz="4800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2420938"/>
            <a:ext cx="9144000" cy="184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4800">
                <a:latin typeface="Calibri" pitchFamily="34" charset="0"/>
                <a:cs typeface="Times New Roman" pitchFamily="18" charset="0"/>
              </a:rPr>
              <a:t> platí:</a:t>
            </a:r>
            <a:endParaRPr lang="cs-CZ" sz="4800"/>
          </a:p>
          <a:p>
            <a:pPr eaLnBrk="0" hangingPunct="0"/>
            <a:r>
              <a:rPr lang="cs-CZ" sz="4800">
                <a:latin typeface="Calibri" pitchFamily="34" charset="0"/>
                <a:cs typeface="Times New Roman" pitchFamily="18" charset="0"/>
              </a:rPr>
              <a:t>1)rekurentní definice      </a:t>
            </a:r>
            <a:endParaRPr lang="cs-CZ" sz="4800"/>
          </a:p>
          <a:p>
            <a:pPr eaLnBrk="0" hangingPunct="0"/>
            <a:endParaRPr lang="cs-CZ"/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0" y="15335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600" b="1">
                <a:latin typeface="Calibri" pitchFamily="34" charset="0"/>
                <a:cs typeface="Times New Roman" pitchFamily="18" charset="0"/>
              </a:rPr>
              <a:t> </a:t>
            </a: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ChangeArrowheads="1"/>
          </p:cNvSpPr>
          <p:nvPr/>
        </p:nvSpPr>
        <p:spPr bwMode="auto">
          <a:xfrm>
            <a:off x="0" y="1412875"/>
            <a:ext cx="709771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4800">
                <a:latin typeface="Calibri" pitchFamily="34" charset="0"/>
                <a:cs typeface="Times New Roman" pitchFamily="18" charset="0"/>
              </a:rPr>
              <a:t>2) n-tý člen posloupnosti je </a:t>
            </a:r>
            <a:endParaRPr lang="cs-CZ" sz="4800"/>
          </a:p>
          <a:p>
            <a:pPr eaLnBrk="0" hangingPunct="0"/>
            <a:r>
              <a:rPr lang="cs-CZ">
                <a:latin typeface="Calibri" pitchFamily="34" charset="0"/>
                <a:cs typeface="Times New Roman" pitchFamily="18" charset="0"/>
              </a:rPr>
              <a:t> </a:t>
            </a:r>
            <a:endParaRPr lang="cs-CZ"/>
          </a:p>
        </p:txBody>
      </p:sp>
      <p:pic>
        <p:nvPicPr>
          <p:cNvPr id="26626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6375" y="3573463"/>
            <a:ext cx="48799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952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1500" y="1341438"/>
            <a:ext cx="1728788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350" y="3573463"/>
            <a:ext cx="4992688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0" y="1341438"/>
            <a:ext cx="59690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4800">
                <a:latin typeface="Calibri" pitchFamily="34" charset="0"/>
                <a:cs typeface="Times New Roman" pitchFamily="18" charset="0"/>
              </a:rPr>
              <a:t>3)Pro libovolné členy    </a:t>
            </a:r>
            <a:endParaRPr lang="cs-CZ" sz="4800"/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0" y="9334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0" y="18669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800" b="1">
                <a:latin typeface="Calibri" pitchFamily="34" charset="0"/>
                <a:cs typeface="Times New Roman" pitchFamily="18" charset="0"/>
              </a:rPr>
              <a:t> </a:t>
            </a: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188" y="2133600"/>
            <a:ext cx="61880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650" y="4221163"/>
            <a:ext cx="5286375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0" y="333375"/>
            <a:ext cx="6308725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4800">
                <a:latin typeface="Calibri" pitchFamily="34" charset="0"/>
                <a:cs typeface="Times New Roman" pitchFamily="18" charset="0"/>
              </a:rPr>
              <a:t>4)součet prvních n členů</a:t>
            </a:r>
            <a:endParaRPr lang="cs-CZ" sz="4800"/>
          </a:p>
          <a:p>
            <a:pPr eaLnBrk="0" hangingPunct="0"/>
            <a:endParaRPr lang="cs-CZ" sz="4800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1209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800" b="1">
                <a:latin typeface="Calibri" pitchFamily="34" charset="0"/>
                <a:cs typeface="Times New Roman" pitchFamily="18" charset="0"/>
              </a:rPr>
              <a:t> </a:t>
            </a:r>
            <a:endParaRPr lang="cs-CZ" sz="900"/>
          </a:p>
          <a:p>
            <a:pPr eaLnBrk="0" hangingPunct="0"/>
            <a:endParaRPr lang="cs-CZ"/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0" y="21431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800" b="1">
                <a:latin typeface="Calibri" pitchFamily="34" charset="0"/>
                <a:cs typeface="Times New Roman" pitchFamily="18" charset="0"/>
              </a:rPr>
              <a:t> </a:t>
            </a:r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ChangeArrowheads="1"/>
          </p:cNvSpPr>
          <p:nvPr/>
        </p:nvSpPr>
        <p:spPr bwMode="auto">
          <a:xfrm>
            <a:off x="0" y="487363"/>
            <a:ext cx="9144000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4800">
                <a:latin typeface="Calibri" pitchFamily="34" charset="0"/>
                <a:cs typeface="Times New Roman" pitchFamily="18" charset="0"/>
              </a:rPr>
              <a:t>5)absolutní hodnota každého členu</a:t>
            </a:r>
            <a:r>
              <a:rPr lang="cs-CZ" sz="4800">
                <a:cs typeface="Times New Roman" pitchFamily="18" charset="0"/>
              </a:rPr>
              <a:t>, </a:t>
            </a:r>
            <a:r>
              <a:rPr lang="cs-CZ" sz="4800">
                <a:latin typeface="Calibri" pitchFamily="34" charset="0"/>
                <a:cs typeface="Times New Roman" pitchFamily="18" charset="0"/>
              </a:rPr>
              <a:t>mimo první člen</a:t>
            </a:r>
            <a:r>
              <a:rPr lang="cs-CZ" sz="4800">
                <a:cs typeface="Times New Roman" pitchFamily="18" charset="0"/>
              </a:rPr>
              <a:t>,</a:t>
            </a:r>
            <a:r>
              <a:rPr lang="cs-CZ" sz="4800">
                <a:latin typeface="Calibri" pitchFamily="34" charset="0"/>
                <a:cs typeface="Times New Roman" pitchFamily="18" charset="0"/>
              </a:rPr>
              <a:t> je geometrickým průměrem sousedních členů</a:t>
            </a:r>
            <a:endParaRPr lang="cs-CZ" sz="4800"/>
          </a:p>
          <a:p>
            <a:pPr eaLnBrk="0" hangingPunct="0"/>
            <a:endParaRPr lang="cs-CZ"/>
          </a:p>
        </p:txBody>
      </p:sp>
      <p:pic>
        <p:nvPicPr>
          <p:cNvPr id="29698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00113" y="4149725"/>
            <a:ext cx="6896100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0" y="10382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5"/>
          <p:cNvSpPr>
            <a:spLocks noChangeArrowheads="1"/>
          </p:cNvSpPr>
          <p:nvPr/>
        </p:nvSpPr>
        <p:spPr bwMode="auto">
          <a:xfrm>
            <a:off x="0" y="466725"/>
            <a:ext cx="72882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4800" i="1" u="sng">
                <a:latin typeface="Calibri" pitchFamily="34" charset="0"/>
                <a:cs typeface="Times New Roman" pitchFamily="18" charset="0"/>
              </a:rPr>
              <a:t>Příklad:</a:t>
            </a:r>
          </a:p>
          <a:p>
            <a:endParaRPr lang="cs-CZ" sz="4800"/>
          </a:p>
          <a:p>
            <a:pPr eaLnBrk="0" hangingPunct="0"/>
            <a:r>
              <a:rPr lang="cs-CZ" sz="4800">
                <a:latin typeface="Calibri" pitchFamily="34" charset="0"/>
                <a:cs typeface="Times New Roman" pitchFamily="18" charset="0"/>
              </a:rPr>
              <a:t>V geometrické posloupnosti </a:t>
            </a:r>
            <a:endParaRPr lang="cs-CZ" sz="4800"/>
          </a:p>
        </p:txBody>
      </p:sp>
      <p:pic>
        <p:nvPicPr>
          <p:cNvPr id="30722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388" y="2060575"/>
            <a:ext cx="904875" cy="62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Rectangle 6"/>
          <p:cNvSpPr>
            <a:spLocks noChangeArrowheads="1"/>
          </p:cNvSpPr>
          <p:nvPr/>
        </p:nvSpPr>
        <p:spPr bwMode="auto">
          <a:xfrm>
            <a:off x="0" y="2852738"/>
            <a:ext cx="9144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4800">
                <a:latin typeface="Calibri" pitchFamily="34" charset="0"/>
                <a:cs typeface="Times New Roman" pitchFamily="18" charset="0"/>
              </a:rPr>
              <a:t>jsou dány první dva členy: a₁=3 a a₂=-2. Napište jejich prvních šest členů.</a:t>
            </a:r>
            <a:endParaRPr lang="cs-CZ" sz="48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850" y="2492375"/>
            <a:ext cx="809625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6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388" y="3860800"/>
            <a:ext cx="6457950" cy="152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0" y="260350"/>
            <a:ext cx="1514475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3600" i="1" u="sng">
                <a:latin typeface="Calibri" pitchFamily="34" charset="0"/>
                <a:cs typeface="Times New Roman" pitchFamily="18" charset="0"/>
              </a:rPr>
              <a:t>Řešení:</a:t>
            </a:r>
            <a:endParaRPr lang="cs-CZ" sz="3600"/>
          </a:p>
          <a:p>
            <a:pPr eaLnBrk="0" hangingPunct="0"/>
            <a:r>
              <a:rPr lang="cs-CZ" sz="3600">
                <a:latin typeface="Calibri" pitchFamily="34" charset="0"/>
                <a:cs typeface="Times New Roman" pitchFamily="18" charset="0"/>
              </a:rPr>
              <a:t>a₁=3</a:t>
            </a:r>
            <a:endParaRPr lang="cs-CZ" sz="3600"/>
          </a:p>
          <a:p>
            <a:pPr eaLnBrk="0" hangingPunct="0"/>
            <a:r>
              <a:rPr lang="cs-CZ" sz="3600">
                <a:latin typeface="Calibri" pitchFamily="34" charset="0"/>
                <a:cs typeface="Times New Roman" pitchFamily="18" charset="0"/>
              </a:rPr>
              <a:t>a₂=-2</a:t>
            </a:r>
            <a:endParaRPr lang="cs-CZ" sz="3600"/>
          </a:p>
          <a:p>
            <a:pPr eaLnBrk="0" hangingPunct="0"/>
            <a:endParaRPr lang="cs-CZ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457200" y="9620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57200" y="2095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250825" y="1495425"/>
            <a:ext cx="87487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3600" u="sng">
                <a:latin typeface="Calibri" pitchFamily="34" charset="0"/>
                <a:cs typeface="Times New Roman" pitchFamily="18" charset="0"/>
              </a:rPr>
              <a:t>Literatura:</a:t>
            </a:r>
          </a:p>
          <a:p>
            <a:endParaRPr lang="cs-CZ" sz="3600"/>
          </a:p>
          <a:p>
            <a:pPr eaLnBrk="0" hangingPunct="0"/>
            <a:r>
              <a:rPr lang="cs-CZ" sz="3600">
                <a:latin typeface="Calibri" pitchFamily="34" charset="0"/>
                <a:cs typeface="Times New Roman" pitchFamily="18" charset="0"/>
              </a:rPr>
              <a:t>doc. RNDr. Emil CALDA, CSc.: Matematika pro netechnické obory SOŠ a SOU</a:t>
            </a:r>
            <a:endParaRPr lang="cs-CZ" sz="3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200</Words>
  <Application>Microsoft Office PowerPoint</Application>
  <PresentationFormat>On-screen Show (4:3)</PresentationFormat>
  <Paragraphs>75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Calibri</vt:lpstr>
      <vt:lpstr>Arial</vt:lpstr>
      <vt:lpstr>Times New Roman</vt:lpstr>
      <vt:lpstr>Cambria Math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9</cp:revision>
  <dcterms:modified xsi:type="dcterms:W3CDTF">2013-03-20T19:42:15Z</dcterms:modified>
</cp:coreProperties>
</file>