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6083300" cy="148748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1972570" y="2547863"/>
            <a:ext cx="5198859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Výukový materiál zpracován v rámci projektu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EU peníze školám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92182" y="4640451"/>
            <a:ext cx="4759637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 projektu: </a:t>
            </a:r>
            <a:r>
              <a:rPr kumimoji="0" lang="cs-CZ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CZ.1.07/1.5.00/34.0233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75656" y="260648"/>
          <a:ext cx="5896610" cy="365760"/>
        </p:xfrm>
        <a:graphic>
          <a:graphicData uri="http://schemas.openxmlformats.org/drawingml/2006/table">
            <a:tbl>
              <a:tblPr/>
              <a:tblGrid>
                <a:gridCol w="940435"/>
                <a:gridCol w="1378585"/>
                <a:gridCol w="1350645"/>
                <a:gridCol w="2226945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Šablona:        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III/2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č. materiálu: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VY_32_INOVACE_297 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475656" y="908720"/>
          <a:ext cx="5896610" cy="1097280"/>
        </p:xfrm>
        <a:graphic>
          <a:graphicData uri="http://schemas.openxmlformats.org/drawingml/2006/table">
            <a:tbl>
              <a:tblPr/>
              <a:tblGrid>
                <a:gridCol w="2987040"/>
                <a:gridCol w="29095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Jméno autora: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Mgr. Drozdová Barbora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Třída/ročník: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II.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Datum vytvoření: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1.1.2013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475656" y="2348880"/>
          <a:ext cx="5897880" cy="3657600"/>
        </p:xfrm>
        <a:graphic>
          <a:graphicData uri="http://schemas.openxmlformats.org/drawingml/2006/table">
            <a:tbl>
              <a:tblPr/>
              <a:tblGrid>
                <a:gridCol w="2532380"/>
                <a:gridCol w="3365500"/>
              </a:tblGrid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Vzdělávací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Matematické vzdělávání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Tematická oblast: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Matematika pro druhý ročník střední školy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Předmět: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Matematika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Posloupnosti</a:t>
                      </a:r>
                      <a:endParaRPr lang="cs-CZ" sz="16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Výstižný popis způsobu využití, případně metodické pokyny: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Slovní úlohy na geometrickou posloupnost </a:t>
                      </a:r>
                      <a:r>
                        <a:rPr lang="cs-CZ" sz="16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a jejich řešení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Klíčová slova: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Arial"/>
                          <a:ea typeface="Times New Roman"/>
                          <a:cs typeface="Times New Roman"/>
                        </a:rPr>
                        <a:t>geometrická posloupnost</a:t>
                      </a:r>
                      <a:endParaRPr lang="cs-CZ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89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Arial"/>
                          <a:ea typeface="Times New Roman"/>
                          <a:cs typeface="Times New Roman"/>
                        </a:rPr>
                        <a:t>Druh učebního materiálu:</a:t>
                      </a:r>
                      <a:endParaRPr lang="cs-CZ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Arial"/>
                          <a:ea typeface="Times New Roman"/>
                          <a:cs typeface="Times New Roman"/>
                        </a:rPr>
                        <a:t>výukový </a:t>
                      </a:r>
                      <a:r>
                        <a:rPr lang="cs-CZ" sz="1600" dirty="0">
                          <a:latin typeface="Arial"/>
                          <a:ea typeface="Times New Roman"/>
                          <a:cs typeface="Times New Roman"/>
                        </a:rPr>
                        <a:t>list</a:t>
                      </a:r>
                      <a:endParaRPr lang="cs-CZ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1628800"/>
            <a:ext cx="91440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9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Slovní úlohy na geometrickou posloupnost</a:t>
            </a:r>
            <a:endParaRPr kumimoji="0" lang="cs-CZ" sz="9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0" y="0"/>
            <a:ext cx="9144000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Příklad1: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5400" i="1" u="sng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5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Některé bakterie se množí dělením tak, že z jedné vzniknou dvě. Určete, kolik bakterií vznikne za 12 hodin, dochází-li k dělení vždy po třiceti minutách.</a:t>
            </a:r>
            <a:endParaRPr kumimoji="0" lang="cs-CZ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0" y="394692"/>
            <a:ext cx="9144000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Řešení1: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a₁=2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(na konci 1.půlhodiny máme už 2</a:t>
            </a:r>
            <a:r>
              <a:rPr kumimoji="0" lang="cs-CZ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bakterie)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q=2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a₂₄=?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a₂₄=a₁q²³=&gt;2.2²³=2²⁴=2⁴.2²⁰=16.(2¹⁰)²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Za 12 hodin vznikne víc jak 16 miliónů bakterií.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5" name="Picture 1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68758" y="1340768"/>
            <a:ext cx="575242" cy="693241"/>
          </a:xfrm>
          <a:prstGeom prst="rect">
            <a:avLst/>
          </a:prstGeom>
          <a:noFill/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4008" y="2492896"/>
            <a:ext cx="3024336" cy="929044"/>
          </a:xfrm>
          <a:prstGeom prst="rect">
            <a:avLst/>
          </a:prstGeom>
          <a:noFill/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4293096"/>
            <a:ext cx="2088232" cy="749307"/>
          </a:xfrm>
          <a:prstGeom prst="rect">
            <a:avLst/>
          </a:prstGeom>
          <a:noFill/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47664" y="5733256"/>
            <a:ext cx="2160240" cy="775144"/>
          </a:xfrm>
          <a:prstGeom prst="rect">
            <a:avLst/>
          </a:prstGeom>
          <a:noFill/>
        </p:spPr>
      </p:pic>
      <p:sp>
        <p:nvSpPr>
          <p:cNvPr id="8206" name="Rectangle 14"/>
          <p:cNvSpPr>
            <a:spLocks noChangeArrowheads="1"/>
          </p:cNvSpPr>
          <p:nvPr/>
        </p:nvSpPr>
        <p:spPr bwMode="auto">
          <a:xfrm>
            <a:off x="0" y="260648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Mění-li se počáteční hodnota </a:t>
            </a:r>
            <a:r>
              <a:rPr kumimoji="0" lang="cs-CZ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a₀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tak, že ve stejných časových obdobích vzrůstá (resp. klesá) o </a:t>
            </a:r>
            <a:r>
              <a:rPr kumimoji="0" lang="cs-CZ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p%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hodnoty předešlé, platí pro její hodnotu</a:t>
            </a: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>
            <a:off x="0" y="1916832"/>
            <a:ext cx="91440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 konci </a:t>
            </a:r>
            <a:r>
              <a:rPr kumimoji="0" lang="cs-CZ" sz="3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cs-CZ" sz="36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tého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období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251520" y="3645024"/>
            <a:ext cx="8995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kde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4211960" y="4221088"/>
            <a:ext cx="284380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jde-li o vzrůst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210" name="Rectangle 18"/>
          <p:cNvSpPr>
            <a:spLocks noChangeArrowheads="1"/>
          </p:cNvSpPr>
          <p:nvPr/>
        </p:nvSpPr>
        <p:spPr bwMode="auto">
          <a:xfrm>
            <a:off x="4211960" y="5805264"/>
            <a:ext cx="2991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jde-li o pokles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1218238"/>
            <a:ext cx="91440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Příklad2: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4400" i="1" u="sng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Na jakou částku vzroste vklad 100 000Kč uložený na 5let s úrokovou sazbou 2%?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4077072"/>
            <a:ext cx="7446248" cy="768474"/>
          </a:xfrm>
          <a:prstGeom prst="rect">
            <a:avLst/>
          </a:prstGeom>
          <a:noFill/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251520" y="0"/>
            <a:ext cx="802838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Řešení2: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a₀=100 000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p= 2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n=5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 flipV="1">
            <a:off x="323528" y="3284984"/>
            <a:ext cx="864096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_____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107504" y="5517232"/>
            <a:ext cx="9144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Při 2% složeném úrokování vzroste uložená částka 100 000Kč na 110 408Kč.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15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2852936"/>
            <a:ext cx="949893" cy="5252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179512" y="1052736"/>
            <a:ext cx="874846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Příklad3: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Město má 90 000 obyvatel. Jejich počet se každoročně zvyšuje o 1,3%. Určete počet obyvatel města za 15 let.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7544" y="3933056"/>
            <a:ext cx="2952328" cy="667007"/>
          </a:xfrm>
          <a:prstGeom prst="rect">
            <a:avLst/>
          </a:prstGeom>
          <a:noFill/>
        </p:spPr>
      </p:pic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536" y="4717790"/>
            <a:ext cx="5760640" cy="708012"/>
          </a:xfrm>
          <a:prstGeom prst="rect">
            <a:avLst/>
          </a:prstGeom>
          <a:noFill/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51520" y="188640"/>
            <a:ext cx="2090637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Řešení3: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i="1" u="sng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a₀=90 000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n=15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p=1,3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a₁₅=?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5522749"/>
            <a:ext cx="9144000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městě bude za 15 let asi 110 000 obyvatel.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" y="1290826"/>
            <a:ext cx="903649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Příklad4: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 městě žilo 80 000 obyvatel. Během 10-ti let se počet zvýšil na 98 000 obyvatel. Určete průměrný roční přírůstek obyvatel v procentech.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3933056"/>
            <a:ext cx="3237964" cy="731540"/>
          </a:xfrm>
          <a:prstGeom prst="rect">
            <a:avLst/>
          </a:prstGeom>
          <a:noFill/>
        </p:spPr>
      </p:pic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4653136"/>
            <a:ext cx="7510989" cy="864096"/>
          </a:xfrm>
          <a:prstGeom prst="rect">
            <a:avLst/>
          </a:prstGeom>
          <a:noFill/>
        </p:spPr>
      </p:pic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251520" y="188640"/>
            <a:ext cx="209063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Řešení4: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a₀=80 000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467544" y="2060848"/>
            <a:ext cx="172819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n=10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p=?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1838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0" y="5546939"/>
            <a:ext cx="6766083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Průměrný roční přírůstek je 2,05%.</a:t>
            </a:r>
            <a:r>
              <a:rPr kumimoji="0" lang="cs-CZ" sz="3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528" y="1988840"/>
            <a:ext cx="1944216" cy="478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268760"/>
            <a:ext cx="8964488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Literatura: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doc. RNDr. Emil CALDA, CSc.: Matematika pro netechnické obory SOŠ a SOU</a:t>
            </a:r>
            <a:endParaRPr kumimoji="0" lang="cs-CZ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280</Words>
  <Application>Microsoft Office PowerPoint</Application>
  <PresentationFormat>Předvádění na obrazovce (4:3)</PresentationFormat>
  <Paragraphs>82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Admin</cp:lastModifiedBy>
  <cp:revision>5</cp:revision>
  <dcterms:modified xsi:type="dcterms:W3CDTF">2013-03-20T14:22:36Z</dcterms:modified>
</cp:coreProperties>
</file>