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6" r:id="rId4"/>
    <p:sldId id="266" r:id="rId5"/>
    <p:sldId id="267" r:id="rId6"/>
    <p:sldId id="268" r:id="rId7"/>
    <p:sldId id="271" r:id="rId8"/>
    <p:sldId id="272" r:id="rId9"/>
    <p:sldId id="259" r:id="rId10"/>
    <p:sldId id="262" r:id="rId11"/>
    <p:sldId id="273" r:id="rId12"/>
    <p:sldId id="275" r:id="rId13"/>
    <p:sldId id="276" r:id="rId14"/>
    <p:sldId id="278" r:id="rId15"/>
    <p:sldId id="263" r:id="rId16"/>
    <p:sldId id="279" r:id="rId17"/>
    <p:sldId id="280" r:id="rId18"/>
    <p:sldId id="265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85F363B-B447-4F61-89BE-4C12D01938FD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0B9EBF-58E9-44B9-82F1-42E174853F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5C7D0D-7757-4DB0-9634-D536729ED8D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23E0B3-9666-47F7-99D8-E11AB5341EC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F263E-BFE3-4B2C-B4BA-12A1AAA24316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68E27-4CDF-4FD8-9F43-50D420033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B8C22-7E49-4336-9D51-A3CD9F109FE5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0E193-77B7-4ABD-8392-C9BB1CC06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CFD2D-3CDC-4958-8D26-089B0564176C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FF25F-2128-4F73-878A-2B98FEF87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3F556-9A41-4023-A99C-FBDD1ABD0D9C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059EF-2771-4E07-80FA-F44E0B000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2DD21-FD51-41A4-8DD4-D96B78CC4F0E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FAB48-4264-4C47-A337-138A24A1D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65E35-9117-40BE-BDF9-2D7CFE759D93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E99CC-7A72-4AAA-B120-8069B4BBF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016B5-AEC8-40B6-B662-F4F6A4B44208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55CA3-35C1-4875-BDC6-507D2D125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3DE74-DAE7-4ACC-9E37-CC1E0F550CDC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01215-DF69-46A0-BC0D-2BD0918A2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7F05E-AE27-448B-9670-595F493608CE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72704-7084-4272-8C4D-54BE31646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A4614-717C-4033-A58A-DE5DDDC9BDBE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7EC5E-3DC3-4FDA-8C1A-0A84FB69A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90185-38E6-4262-A908-2AB5D62BFEE5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EF6A0-5574-4B10-B4C6-6FFFF1666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305F0F-9E10-4E95-A511-AE02DDB2B486}" type="datetimeFigureOut">
              <a:rPr lang="cs-CZ"/>
              <a:pPr>
                <a:defRPr/>
              </a:pPr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756F61-F61D-44DF-A78D-36F96EDD0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dravotn%C3%AD_rizika_kou%C5%99en%C3%A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psr.cz/nikotin/" TargetMode="External"/><Relationship Id="rId2" Type="http://schemas.openxmlformats.org/officeDocument/2006/relationships/hyperlink" Target="http://www.kurakovaplice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9/Hazard_T.svg/500px-Hazard_T.svg.png" TargetMode="External"/><Relationship Id="rId3" Type="http://schemas.openxmlformats.org/officeDocument/2006/relationships/hyperlink" Target="http://commons.wikimedia.org/wiki/File:Thorax_Lung_3d_from_ct_scans.jpg" TargetMode="External"/><Relationship Id="rId7" Type="http://schemas.openxmlformats.org/officeDocument/2006/relationships/hyperlink" Target="http://commons.wikimedia.org/wiki/File:Cigarette_smoke.jpg" TargetMode="External"/><Relationship Id="rId12" Type="http://schemas.openxmlformats.org/officeDocument/2006/relationships/hyperlink" Target="http://commons.wikimedia.org/wiki/File:XR_chest_-_pneumonia_with_abscess_and_caverns_-_d0.jpg" TargetMode="External"/><Relationship Id="rId2" Type="http://schemas.openxmlformats.org/officeDocument/2006/relationships/hyperlink" Target="http://commons.wikimedia.org/wiki/File:Papierosa_1_ubt_0069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unhillEarlyMorningPipeMurrays.jpg" TargetMode="External"/><Relationship Id="rId11" Type="http://schemas.openxmlformats.org/officeDocument/2006/relationships/hyperlink" Target="http://commons.wikimedia.org/wiki/File:Streptococcus_pneumoniae.jpg" TargetMode="External"/><Relationship Id="rId5" Type="http://schemas.openxmlformats.org/officeDocument/2006/relationships/hyperlink" Target="http://commons.wikimedia.org/wiki/File:Tobacco.jpg" TargetMode="External"/><Relationship Id="rId10" Type="http://schemas.openxmlformats.org/officeDocument/2006/relationships/hyperlink" Target="http://www.cepsr.cz/nikotin/" TargetMode="External"/><Relationship Id="rId4" Type="http://schemas.openxmlformats.org/officeDocument/2006/relationships/hyperlink" Target="http://commons.wikimedia.org/wiki/File:Influenza_A_-_late_passage.jpg" TargetMode="External"/><Relationship Id="rId9" Type="http://schemas.openxmlformats.org/officeDocument/2006/relationships/hyperlink" Target="http://commons.wikimedia.org/wiki/File:Hazard_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52" name="TextovéPole 3"/>
          <p:cNvSpPr txBox="1">
            <a:spLocks noChangeArrowheads="1"/>
          </p:cNvSpPr>
          <p:nvPr/>
        </p:nvSpPr>
        <p:spPr bwMode="auto">
          <a:xfrm>
            <a:off x="1042988" y="4508500"/>
            <a:ext cx="7273925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Název DUM:  VY_32_INOVACE_XII_3_11_ONEMOCNĚNÍ DÝCHACÍCH CEST</a:t>
            </a:r>
            <a:r>
              <a:rPr lang="cs-CZ">
                <a:latin typeface="Calibri" pitchFamily="34" charset="0"/>
              </a:rPr>
              <a:t> 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Šablona číslo:      XII         Sada číslo:  3              Pořadové číslo DUM: 11 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Autor:  Mgr. Kateřina Zikmundová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646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Anotace: </a:t>
            </a:r>
            <a:r>
              <a:rPr lang="cs-CZ">
                <a:latin typeface="Calibri" pitchFamily="34" charset="0"/>
              </a:rPr>
              <a:t>Výklad na téma onemocnění dýchacích cest a škodlivost kouření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Očekávaný výstup</a:t>
            </a:r>
            <a:r>
              <a:rPr lang="cs-CZ" sz="1600" b="1">
                <a:latin typeface="Calibri" pitchFamily="34" charset="0"/>
              </a:rPr>
              <a:t>: </a:t>
            </a:r>
            <a:r>
              <a:rPr lang="cs-CZ">
                <a:latin typeface="Calibri" pitchFamily="34" charset="0"/>
              </a:rPr>
              <a:t>Žák zná stavbu dýchací soustavy, uvede  příčiny onemocnění dýchacích cest, uvědomuje si nutnost prevence a následné léčby respiračních onemocnění, chápe škodlivost kouření pro lidský organismus.</a:t>
            </a:r>
          </a:p>
          <a:p>
            <a:r>
              <a:rPr lang="cs-CZ" b="1">
                <a:latin typeface="Calibri" pitchFamily="34" charset="0"/>
              </a:rPr>
              <a:t>Druh učebního materiálu: </a:t>
            </a:r>
            <a:r>
              <a:rPr lang="cs-CZ">
                <a:latin typeface="Calibri" pitchFamily="34" charset="0"/>
              </a:rPr>
              <a:t>prezentace</a:t>
            </a:r>
          </a:p>
          <a:p>
            <a:r>
              <a:rPr lang="cs-CZ" b="1">
                <a:latin typeface="Calibri" pitchFamily="34" charset="0"/>
              </a:rPr>
              <a:t>Typická věková skupina: </a:t>
            </a:r>
            <a:r>
              <a:rPr lang="cs-CZ">
                <a:latin typeface="Calibri" pitchFamily="34" charset="0"/>
              </a:rPr>
              <a:t>8. ročník, 13 – 14 let </a:t>
            </a:r>
          </a:p>
          <a:p>
            <a:r>
              <a:rPr lang="cs-CZ" b="1">
                <a:latin typeface="Calibri" pitchFamily="34" charset="0"/>
              </a:rPr>
              <a:t>Klíčová slova: </a:t>
            </a:r>
            <a:r>
              <a:rPr lang="cs-CZ">
                <a:latin typeface="Calibri" pitchFamily="34" charset="0"/>
              </a:rPr>
              <a:t>kapénková infekce, hygiena, epidemie, chřipka, tuberkulóza, zápal plic, kouření cigaret, nikotin, oxid uhelnatý, astma, dehet, rakovinotvorné látky, aktivní kuřák, pasivní kouření, tabák</a:t>
            </a:r>
          </a:p>
          <a:p>
            <a:r>
              <a:rPr lang="cs-CZ" b="1">
                <a:latin typeface="Calibri" pitchFamily="34" charset="0"/>
              </a:rPr>
              <a:t>Pomůcky a materiál: </a:t>
            </a:r>
            <a:r>
              <a:rPr lang="cs-CZ">
                <a:latin typeface="Calibri" pitchFamily="34" charset="0"/>
              </a:rPr>
              <a:t>prezentace, interaktivní tabule</a:t>
            </a:r>
          </a:p>
          <a:p>
            <a:r>
              <a:rPr lang="cs-CZ" b="1">
                <a:latin typeface="Calibri" pitchFamily="34" charset="0"/>
              </a:rPr>
              <a:t>Potřebný čas pro výuku DUM: </a:t>
            </a:r>
            <a:r>
              <a:rPr lang="cs-CZ">
                <a:latin typeface="Calibri" pitchFamily="34" charset="0"/>
              </a:rPr>
              <a:t>45 min.</a:t>
            </a:r>
          </a:p>
          <a:p>
            <a:r>
              <a:rPr lang="cs-CZ" b="1">
                <a:latin typeface="Calibri" pitchFamily="34" charset="0"/>
              </a:rPr>
              <a:t>Metodické zhodnocení a popis práce s digitálním učebním materiálem: </a:t>
            </a:r>
            <a:r>
              <a:rPr lang="cs-CZ">
                <a:latin typeface="Calibri" pitchFamily="34" charset="0"/>
              </a:rPr>
              <a:t>Učitel podrobně vysvětlí příčiny, průběh i následky onemocnění dýchacích cest, upozorní na nutnost prevence, hygieny, léčby a zdůrazní škodlivost kouření pro lidský organismus. Žáci aktivně doplňují  a odpovídají na zadané otázky s využitím interaktivní tabule.</a:t>
            </a:r>
          </a:p>
          <a:p>
            <a:r>
              <a:rPr lang="cs-CZ" b="1">
                <a:latin typeface="Calibri" pitchFamily="34" charset="0"/>
              </a:rPr>
              <a:t>    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Onemocnění dýchacích cest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223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Škodlivost kouření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Onemocnění dýchacích cest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785225" cy="4852988"/>
          </a:xfrm>
        </p:spPr>
        <p:txBody>
          <a:bodyPr/>
          <a:lstStyle/>
          <a:p>
            <a:r>
              <a:rPr lang="cs-CZ" sz="2800" b="1" smtClean="0"/>
              <a:t>přenos kapénkovou infekcí</a:t>
            </a:r>
          </a:p>
          <a:p>
            <a:pPr lvl="1">
              <a:buFont typeface="Wingdings" pitchFamily="2" charset="2"/>
              <a:buChar char="Ø"/>
            </a:pPr>
            <a:r>
              <a:rPr lang="cs-CZ" b="1" smtClean="0"/>
              <a:t>kapénky</a:t>
            </a:r>
            <a:r>
              <a:rPr lang="cs-CZ" smtClean="0"/>
              <a:t> – drobné kapičky slin, hlenu </a:t>
            </a:r>
            <a:r>
              <a:rPr lang="cs-CZ" smtClean="0">
                <a:latin typeface="Arial" charset="0"/>
              </a:rPr>
              <a:t>                                 </a:t>
            </a:r>
            <a:r>
              <a:rPr lang="cs-CZ" smtClean="0"/>
              <a:t>a choroboplodných zárodků</a:t>
            </a:r>
          </a:p>
          <a:p>
            <a:pPr lvl="1">
              <a:buFont typeface="Wingdings" pitchFamily="2" charset="2"/>
              <a:buChar char="Ø"/>
            </a:pPr>
            <a:r>
              <a:rPr lang="cs-CZ" b="1" smtClean="0"/>
              <a:t>přenos do vzduchu</a:t>
            </a:r>
            <a:r>
              <a:rPr lang="cs-CZ" b="1" smtClean="0">
                <a:latin typeface="Arial" charset="0"/>
              </a:rPr>
              <a:t> </a:t>
            </a:r>
            <a:r>
              <a:rPr lang="cs-CZ" smtClean="0"/>
              <a:t>– při kýchání, kašlání, mluvení</a:t>
            </a:r>
          </a:p>
          <a:p>
            <a:pPr lvl="1">
              <a:buFont typeface="Wingdings" pitchFamily="2" charset="2"/>
              <a:buChar char="Ø"/>
            </a:pPr>
            <a:r>
              <a:rPr lang="cs-CZ" b="1" smtClean="0"/>
              <a:t>jemné kapénky </a:t>
            </a:r>
            <a:r>
              <a:rPr lang="cs-CZ" smtClean="0"/>
              <a:t>– ve vzduchu se vznášejí</a:t>
            </a:r>
          </a:p>
          <a:p>
            <a:pPr lvl="1">
              <a:buFont typeface="Wingdings" pitchFamily="2" charset="2"/>
              <a:buChar char="Ø"/>
            </a:pPr>
            <a:r>
              <a:rPr lang="cs-CZ" b="1" smtClean="0"/>
              <a:t>větší kapénky </a:t>
            </a:r>
            <a:r>
              <a:rPr lang="cs-CZ" smtClean="0"/>
              <a:t>– klesají k zemi, vyschnou a mísí </a:t>
            </a:r>
            <a:br>
              <a:rPr lang="cs-CZ" smtClean="0"/>
            </a:br>
            <a:r>
              <a:rPr lang="cs-CZ" smtClean="0"/>
              <a:t>se s prachem</a:t>
            </a:r>
          </a:p>
          <a:p>
            <a:pPr lvl="1">
              <a:buFont typeface="Wingdings" pitchFamily="2" charset="2"/>
              <a:buChar char="Ø"/>
            </a:pPr>
            <a:r>
              <a:rPr lang="cs-CZ" b="1" smtClean="0"/>
              <a:t>příjemce </a:t>
            </a:r>
            <a:r>
              <a:rPr lang="cs-CZ" smtClean="0"/>
              <a:t>– osoba, která kapénky vdechne, choroboplodné zárodky se začnou množit a propukne onemocnění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Epidemie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/>
              <a:t>onemocnění většího počtu lidí ve stejné době</a:t>
            </a:r>
          </a:p>
          <a:p>
            <a:r>
              <a:rPr lang="cs-CZ" sz="2800" smtClean="0"/>
              <a:t>nejčastější je epidemie </a:t>
            </a:r>
            <a:r>
              <a:rPr lang="cs-CZ" sz="2800" b="1" smtClean="0"/>
              <a:t>chřipky</a:t>
            </a:r>
          </a:p>
          <a:p>
            <a:pPr lvl="2">
              <a:buFont typeface="Calibri" pitchFamily="34" charset="0"/>
              <a:buChar char="-"/>
            </a:pPr>
            <a:r>
              <a:rPr lang="cs-CZ" sz="2800" smtClean="0"/>
              <a:t>postihuje dýchací ústrojí</a:t>
            </a:r>
          </a:p>
          <a:p>
            <a:pPr lvl="2">
              <a:buFont typeface="Calibri" pitchFamily="34" charset="0"/>
              <a:buChar char="-"/>
            </a:pPr>
            <a:r>
              <a:rPr lang="cs-CZ" sz="2800" smtClean="0"/>
              <a:t>znamená zátěž pro celý organismus</a:t>
            </a:r>
          </a:p>
          <a:p>
            <a:pPr lvl="2">
              <a:buFont typeface="Calibri" pitchFamily="34" charset="0"/>
              <a:buChar char="-"/>
            </a:pPr>
            <a:r>
              <a:rPr lang="cs-CZ" sz="2800" smtClean="0"/>
              <a:t>původcem je </a:t>
            </a:r>
            <a:r>
              <a:rPr lang="cs-CZ" sz="2800" b="1" smtClean="0"/>
              <a:t>vir</a:t>
            </a:r>
            <a:r>
              <a:rPr lang="cs-CZ" sz="2800" smtClean="0"/>
              <a:t>, žije v buňkách a často zmutuje</a:t>
            </a:r>
          </a:p>
          <a:p>
            <a:pPr lvl="2">
              <a:buFont typeface="Calibri" pitchFamily="34" charset="0"/>
              <a:buChar char="-"/>
            </a:pPr>
            <a:r>
              <a:rPr lang="cs-CZ" sz="2800" smtClean="0"/>
              <a:t>nesmí se podceňovat</a:t>
            </a:r>
          </a:p>
          <a:p>
            <a:pPr lvl="2">
              <a:buFont typeface="Calibri" pitchFamily="34" charset="0"/>
              <a:buChar char="-"/>
            </a:pPr>
            <a:r>
              <a:rPr lang="cs-CZ" sz="2800" smtClean="0"/>
              <a:t>zanedbání  -  komplikace – nemoc srdce, kloubů</a:t>
            </a:r>
          </a:p>
          <a:p>
            <a:pPr lvl="1">
              <a:buFont typeface="Arial" charset="0"/>
              <a:buNone/>
            </a:pPr>
            <a:r>
              <a:rPr lang="cs-CZ" b="1" smtClean="0"/>
              <a:t>léčba:</a:t>
            </a:r>
            <a:r>
              <a:rPr lang="cs-CZ" smtClean="0"/>
              <a:t> klid, léky, dostatek tekutin a vitamínů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endParaRPr lang="cs-CZ" sz="2800" smtClean="0"/>
          </a:p>
        </p:txBody>
      </p:sp>
      <p:pic>
        <p:nvPicPr>
          <p:cNvPr id="11266" name="Picture 2" descr="File:Influenza A - late passag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2276475"/>
            <a:ext cx="12795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Závažná infekční onemocnění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/>
              <a:t>zánět (zápal) plic</a:t>
            </a:r>
          </a:p>
          <a:p>
            <a:pPr>
              <a:buFont typeface="Arial" charset="0"/>
              <a:buNone/>
            </a:pPr>
            <a:r>
              <a:rPr lang="cs-CZ" sz="2800" smtClean="0"/>
              <a:t>		původce bakterie nebo viry</a:t>
            </a:r>
          </a:p>
          <a:p>
            <a:r>
              <a:rPr lang="cs-CZ" sz="2800" b="1" smtClean="0"/>
              <a:t>plicní forma tuberkulózy </a:t>
            </a:r>
            <a:r>
              <a:rPr lang="cs-CZ" sz="2800" smtClean="0"/>
              <a:t>– v současnosti opět přibývá nemocných</a:t>
            </a:r>
          </a:p>
        </p:txBody>
      </p:sp>
      <p:pic>
        <p:nvPicPr>
          <p:cNvPr id="10242" name="Picture 2" descr="File:Streptococcus pneumonia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4076700"/>
            <a:ext cx="3097212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 descr="File:XR chest - pneumonia with abscess and caverns - d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4076700"/>
            <a:ext cx="2474913" cy="224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Obdélník 6"/>
          <p:cNvSpPr>
            <a:spLocks noChangeArrowheads="1"/>
          </p:cNvSpPr>
          <p:nvPr/>
        </p:nvSpPr>
        <p:spPr bwMode="auto">
          <a:xfrm>
            <a:off x="250825" y="6381750"/>
            <a:ext cx="439261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Oboustranný zápal plic viditelný pod rentgenem</a:t>
            </a:r>
          </a:p>
        </p:txBody>
      </p:sp>
      <p:sp>
        <p:nvSpPr>
          <p:cNvPr id="21510" name="Obdélník 7"/>
          <p:cNvSpPr>
            <a:spLocks noChangeArrowheads="1"/>
          </p:cNvSpPr>
          <p:nvPr/>
        </p:nvSpPr>
        <p:spPr bwMode="auto">
          <a:xfrm>
            <a:off x="5867400" y="6237288"/>
            <a:ext cx="10810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streptokok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Kouření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příčina četných chorob</a:t>
            </a:r>
          </a:p>
          <a:p>
            <a:r>
              <a:rPr lang="cs-CZ" smtClean="0"/>
              <a:t>škodlivý zvyk – </a:t>
            </a:r>
            <a:r>
              <a:rPr lang="cs-CZ" u="sng" smtClean="0"/>
              <a:t>zlozvyk</a:t>
            </a:r>
          </a:p>
          <a:p>
            <a:r>
              <a:rPr lang="cs-CZ" smtClean="0"/>
              <a:t>ohrožuje nekuřáky, dělá z nich </a:t>
            </a:r>
            <a:r>
              <a:rPr lang="cs-CZ" u="sng" smtClean="0"/>
              <a:t>pasivní kuřáky</a:t>
            </a:r>
          </a:p>
          <a:p>
            <a:r>
              <a:rPr lang="cs-CZ" smtClean="0"/>
              <a:t>je častou příčinou </a:t>
            </a:r>
            <a:r>
              <a:rPr lang="cs-CZ" u="sng" smtClean="0"/>
              <a:t>rakoviny plic</a:t>
            </a:r>
          </a:p>
          <a:p>
            <a:r>
              <a:rPr lang="cs-CZ" smtClean="0"/>
              <a:t>je nejnebezpečnější pro mladého člověka</a:t>
            </a:r>
          </a:p>
          <a:p>
            <a:pPr>
              <a:buFont typeface="Arial" charset="0"/>
              <a:buNone/>
            </a:pPr>
            <a:r>
              <a:rPr lang="cs-CZ" smtClean="0"/>
              <a:t>					pro těhotné ženy</a:t>
            </a:r>
          </a:p>
          <a:p>
            <a:pPr>
              <a:buFont typeface="Arial" charset="0"/>
              <a:buNone/>
            </a:pPr>
            <a:r>
              <a:rPr lang="cs-CZ" smtClean="0"/>
              <a:t>					pro kojící matky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plíce kuřáka			plíce nekuřáka</a:t>
            </a:r>
          </a:p>
        </p:txBody>
      </p:sp>
      <p:pic>
        <p:nvPicPr>
          <p:cNvPr id="6146" name="Picture 2" descr="File:Thorax Lung 3d from ct scan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2781300"/>
            <a:ext cx="302418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 descr="Ku&amp;rcaron;ákova plíc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2636838"/>
            <a:ext cx="2566987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Pomůcka aktivního kuřáka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r>
              <a:rPr lang="cs-CZ" sz="2800" b="1" smtClean="0"/>
              <a:t>cigareta</a:t>
            </a:r>
            <a:r>
              <a:rPr lang="cs-CZ" sz="2800" smtClean="0"/>
              <a:t> – zlozvyk, náhrada řešení, psychická podpora, 			závislost</a:t>
            </a:r>
          </a:p>
        </p:txBody>
      </p:sp>
      <p:pic>
        <p:nvPicPr>
          <p:cNvPr id="7170" name="Picture 2" descr="File:Papierosa 1 ubt 0069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36838"/>
            <a:ext cx="5184775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Cigareta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z tabákových listů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kouř vdechovaný kuřákem obsahuje </a:t>
            </a:r>
            <a:r>
              <a:rPr lang="cs-CZ" sz="2800" b="1" dirty="0" smtClean="0"/>
              <a:t>nikotin</a:t>
            </a:r>
            <a:r>
              <a:rPr lang="cs-CZ" sz="2800" dirty="0" smtClean="0"/>
              <a:t>, </a:t>
            </a:r>
            <a:r>
              <a:rPr lang="cs-CZ" sz="2800" b="1" dirty="0" smtClean="0"/>
              <a:t>oxid</a:t>
            </a:r>
            <a:r>
              <a:rPr lang="cs-CZ" sz="2800" dirty="0" smtClean="0"/>
              <a:t> </a:t>
            </a:r>
            <a:r>
              <a:rPr lang="cs-CZ" sz="2800" b="1" dirty="0" smtClean="0"/>
              <a:t>uhelnatý</a:t>
            </a:r>
            <a:r>
              <a:rPr lang="cs-CZ" sz="2800" dirty="0" smtClean="0"/>
              <a:t>, </a:t>
            </a:r>
            <a:r>
              <a:rPr lang="cs-CZ" sz="2800" b="1" dirty="0" smtClean="0"/>
              <a:t>dehtové </a:t>
            </a:r>
            <a:r>
              <a:rPr lang="cs-CZ" sz="2800" dirty="0" smtClean="0"/>
              <a:t>i </a:t>
            </a:r>
            <a:r>
              <a:rPr lang="cs-CZ" sz="2800" b="1" dirty="0" smtClean="0"/>
              <a:t>rakovinotvorné látky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u="sng" dirty="0" smtClean="0"/>
              <a:t>vdechovaný kouř a usazeniny </a:t>
            </a:r>
            <a:r>
              <a:rPr lang="cs-CZ" sz="2800" dirty="0" smtClean="0"/>
              <a:t>z něho vzniklé snižují aktivitu řasinek, hlen se hromadí v plicích a ty jsou méně odolné vůči infekcím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u="sng" dirty="0" smtClean="0"/>
              <a:t>nikotin</a:t>
            </a:r>
            <a:r>
              <a:rPr lang="cs-CZ" sz="2800" dirty="0" smtClean="0"/>
              <a:t> způsobuje zúžení cév, snižuje prokrvování orgánů, zvyšuje nebezpečí srdečního infarktu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u="sng" dirty="0" smtClean="0"/>
              <a:t>oxid uhelnatý </a:t>
            </a:r>
            <a:r>
              <a:rPr lang="cs-CZ" sz="2800" dirty="0" smtClean="0"/>
              <a:t>v tabákovém kouři se váže na krevní barvivo hemoglobin, snižuje množství navázaného kyslíku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93662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Tabák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</p:spPr>
        <p:txBody>
          <a:bodyPr/>
          <a:lstStyle/>
          <a:p>
            <a:r>
              <a:rPr lang="cs-CZ" smtClean="0"/>
              <a:t>POCHÁZÍ Z AMERIKY</a:t>
            </a:r>
          </a:p>
          <a:p>
            <a:endParaRPr lang="cs-CZ" smtClean="0"/>
          </a:p>
          <a:p>
            <a:r>
              <a:rPr lang="cs-CZ" smtClean="0"/>
              <a:t>PĚSTOVÁNÍ</a:t>
            </a:r>
          </a:p>
          <a:p>
            <a:pPr lvl="1"/>
            <a:r>
              <a:rPr lang="cs-CZ" smtClean="0"/>
              <a:t>v 117 zemích světa</a:t>
            </a:r>
          </a:p>
          <a:p>
            <a:pPr lvl="1"/>
            <a:r>
              <a:rPr lang="cs-CZ" smtClean="0"/>
              <a:t>33 milionů pěstitelů</a:t>
            </a:r>
          </a:p>
          <a:p>
            <a:pPr lvl="1"/>
            <a:r>
              <a:rPr lang="cs-CZ" smtClean="0"/>
              <a:t>Německo, Slovensko a Polsko. </a:t>
            </a:r>
          </a:p>
          <a:p>
            <a:pPr lvl="1"/>
            <a:r>
              <a:rPr lang="cs-CZ" smtClean="0"/>
              <a:t>Česko do roku 1994</a:t>
            </a:r>
          </a:p>
          <a:p>
            <a:pPr lvl="1"/>
            <a:r>
              <a:rPr lang="cs-CZ" smtClean="0"/>
              <a:t>současnost: velcí pěstitelé: Čína, Indie,Brazílie, Zimbabwe, Malawi, Kamerun</a:t>
            </a:r>
          </a:p>
          <a:p>
            <a:pPr lvl="1"/>
            <a:endParaRPr lang="cs-CZ" smtClean="0"/>
          </a:p>
          <a:p>
            <a:pPr lvl="1"/>
            <a:endParaRPr lang="cs-CZ" smtClean="0"/>
          </a:p>
          <a:p>
            <a:endParaRPr lang="cs-CZ" smtClean="0"/>
          </a:p>
        </p:txBody>
      </p:sp>
      <p:pic>
        <p:nvPicPr>
          <p:cNvPr id="26627" name="Picture 2" descr="File:Tobacc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0"/>
            <a:ext cx="1892300" cy="280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Tabák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VYUŽITÍ</a:t>
            </a:r>
          </a:p>
          <a:p>
            <a:pPr lvl="1">
              <a:lnSpc>
                <a:spcPct val="80000"/>
              </a:lnSpc>
            </a:pPr>
            <a:r>
              <a:rPr lang="cs-CZ" sz="2400" smtClean="0"/>
              <a:t>průmyslové zpracování</a:t>
            </a:r>
          </a:p>
          <a:p>
            <a:pPr lvl="2">
              <a:lnSpc>
                <a:spcPct val="80000"/>
              </a:lnSpc>
            </a:pPr>
            <a:r>
              <a:rPr lang="cs-CZ" smtClean="0"/>
              <a:t>tabákové listy: tabákový průmysl, chemický průmysl </a:t>
            </a:r>
          </a:p>
          <a:p>
            <a:pPr lvl="2">
              <a:lnSpc>
                <a:spcPct val="80000"/>
              </a:lnSpc>
            </a:pPr>
            <a:r>
              <a:rPr lang="cs-CZ" smtClean="0"/>
              <a:t>listy: výroba nikotinu, kyseliny jablečné, kyseliny citrónové a chlorofylu</a:t>
            </a:r>
          </a:p>
          <a:p>
            <a:pPr lvl="2">
              <a:lnSpc>
                <a:spcPct val="80000"/>
              </a:lnSpc>
            </a:pPr>
            <a:r>
              <a:rPr lang="cs-CZ" smtClean="0"/>
              <a:t>tabákové květy: důležitá surovina pro kosmetický průmysl</a:t>
            </a:r>
          </a:p>
          <a:p>
            <a:pPr lvl="2">
              <a:lnSpc>
                <a:spcPct val="80000"/>
              </a:lnSpc>
            </a:pPr>
            <a:r>
              <a:rPr lang="cs-CZ" smtClean="0"/>
              <a:t>tabákové semeno:  vylisovaný olej  -  surovina 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pro výrobu laků a fermeže</a:t>
            </a:r>
          </a:p>
          <a:p>
            <a:pPr lvl="2">
              <a:lnSpc>
                <a:spcPct val="80000"/>
              </a:lnSpc>
            </a:pPr>
            <a:r>
              <a:rPr lang="cs-CZ" smtClean="0"/>
              <a:t>zbytky semen: krmivo pro zemědělská zvířata </a:t>
            </a:r>
          </a:p>
          <a:p>
            <a:pPr lvl="2">
              <a:lnSpc>
                <a:spcPct val="80000"/>
              </a:lnSpc>
            </a:pPr>
            <a:r>
              <a:rPr lang="cs-CZ" smtClean="0"/>
              <a:t>stvol: surovina pro výrobu celulosy nebo topiva</a:t>
            </a:r>
          </a:p>
          <a:p>
            <a:pPr lvl="2"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900" smtClean="0"/>
              <a:t>ZDROJ PENĚZ</a:t>
            </a:r>
            <a:endParaRPr lang="pl-PL" sz="29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700" smtClean="0"/>
          </a:p>
          <a:p>
            <a:pPr lvl="1">
              <a:lnSpc>
                <a:spcPct val="80000"/>
              </a:lnSpc>
            </a:pPr>
            <a:endParaRPr lang="cs-CZ" sz="2400" smtClean="0"/>
          </a:p>
          <a:p>
            <a:pPr>
              <a:lnSpc>
                <a:spcPct val="80000"/>
              </a:lnSpc>
            </a:pPr>
            <a:endParaRPr lang="cs-CZ" sz="2700" smtClean="0"/>
          </a:p>
        </p:txBody>
      </p:sp>
      <p:pic>
        <p:nvPicPr>
          <p:cNvPr id="32770" name="Picture 2" descr="File:DunhillEarlyMorningPipeMurray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333375"/>
            <a:ext cx="233997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ZDRAVOTNÍ RIZIKA KOUŘENÍ WIKIPEDIE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>
              <a:hlinkClick r:id="rId2"/>
            </a:endParaRPr>
          </a:p>
          <a:p>
            <a:endParaRPr lang="cs-CZ" smtClean="0">
              <a:hlinkClick r:id="rId2"/>
            </a:endParaRPr>
          </a:p>
          <a:p>
            <a:r>
              <a:rPr lang="cs-CZ" smtClean="0">
                <a:hlinkClick r:id="rId2"/>
              </a:rPr>
              <a:t>http://cs.wikipedia.org/wiki/Zdravotn%C3%AD_rizika_kou%C5%99en%C3%AD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r>
              <a:rPr lang="cs-CZ" sz="2200" b="1" smtClean="0"/>
              <a:t>smrtelná dávka čistého nikotinu je cca 60 mg</a:t>
            </a:r>
          </a:p>
          <a:p>
            <a:r>
              <a:rPr lang="cs-CZ" sz="2200" b="1" smtClean="0"/>
              <a:t>návyková psychoaktivní látka </a:t>
            </a:r>
            <a:r>
              <a:rPr lang="cs-CZ" sz="2200" smtClean="0"/>
              <a:t>- fyzická a psychická závislost</a:t>
            </a:r>
          </a:p>
          <a:p>
            <a:endParaRPr lang="cs-CZ" sz="2200" smtClean="0"/>
          </a:p>
          <a:p>
            <a:r>
              <a:rPr lang="cs-CZ" sz="2200" smtClean="0"/>
              <a:t>při odvykaní nejde o nedostatek vůle se nebo o poruchu osobnosti, ale o progresivní, chronické a recidivující </a:t>
            </a:r>
            <a:r>
              <a:rPr lang="cs-CZ" sz="2200" b="1" smtClean="0"/>
              <a:t>onemocnění</a:t>
            </a:r>
          </a:p>
          <a:p>
            <a:pPr>
              <a:buFont typeface="Arial" charset="0"/>
              <a:buNone/>
            </a:pPr>
            <a:endParaRPr lang="cs-CZ" sz="800" smtClean="0"/>
          </a:p>
          <a:p>
            <a:r>
              <a:rPr lang="cs-CZ" sz="2200" u="sng" smtClean="0"/>
              <a:t>odvykání</a:t>
            </a:r>
          </a:p>
          <a:p>
            <a:pPr lvl="1"/>
            <a:r>
              <a:rPr lang="cs-CZ" sz="2200" smtClean="0"/>
              <a:t>stavy úzkosti	</a:t>
            </a:r>
          </a:p>
          <a:p>
            <a:pPr lvl="1"/>
            <a:r>
              <a:rPr lang="cs-CZ" sz="2200" smtClean="0"/>
              <a:t>deprese</a:t>
            </a:r>
          </a:p>
          <a:p>
            <a:pPr lvl="1" algn="just"/>
            <a:r>
              <a:rPr lang="cs-CZ" sz="2200" smtClean="0"/>
              <a:t>nespavost</a:t>
            </a:r>
          </a:p>
          <a:p>
            <a:endParaRPr lang="cs-CZ" sz="800" smtClean="0"/>
          </a:p>
          <a:p>
            <a:r>
              <a:rPr lang="cs-CZ" sz="2200" u="sng" smtClean="0"/>
              <a:t>možnosti odvykání</a:t>
            </a:r>
          </a:p>
          <a:p>
            <a:pPr lvl="1"/>
            <a:r>
              <a:rPr lang="cs-CZ" sz="2200" smtClean="0"/>
              <a:t>náplasti, žvýkačky, elektrické cigarety </a:t>
            </a:r>
          </a:p>
          <a:p>
            <a:pPr lvl="1"/>
            <a:r>
              <a:rPr lang="cs-CZ" sz="2200" smtClean="0"/>
              <a:t>odvykací poradny</a:t>
            </a:r>
          </a:p>
        </p:txBody>
      </p:sp>
      <p:pic>
        <p:nvPicPr>
          <p:cNvPr id="34818" name="Picture 2" descr="File:Cigarette smok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4365625"/>
            <a:ext cx="2449512" cy="185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4" descr="http://upload.wikimedia.org/wikipedia/commons/thumb/3/39/Hazard_T.svg/500px-Hazard_T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260350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6" descr="File:Hazard N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01013" y="404813"/>
            <a:ext cx="7921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2" name="Obdélník 6"/>
          <p:cNvSpPr>
            <a:spLocks noChangeArrowheads="1"/>
          </p:cNvSpPr>
          <p:nvPr/>
        </p:nvSpPr>
        <p:spPr bwMode="auto">
          <a:xfrm>
            <a:off x="2987675" y="3500438"/>
            <a:ext cx="457200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800100" lvl="1" indent="-342900">
              <a:buFont typeface="Calibri" pitchFamily="34" charset="0"/>
              <a:buChar char="-"/>
            </a:pPr>
            <a:r>
              <a:rPr lang="cs-CZ" sz="2200">
                <a:latin typeface="Calibri" pitchFamily="34" charset="0"/>
              </a:rPr>
              <a:t>podráždění</a:t>
            </a:r>
          </a:p>
          <a:p>
            <a:pPr marL="800100" lvl="1" indent="-342900">
              <a:buFont typeface="Calibri" pitchFamily="34" charset="0"/>
              <a:buChar char="-"/>
            </a:pPr>
            <a:r>
              <a:rPr lang="cs-CZ" sz="2200">
                <a:latin typeface="Calibri" pitchFamily="34" charset="0"/>
              </a:rPr>
              <a:t>snížená soustředěnost</a:t>
            </a:r>
          </a:p>
          <a:p>
            <a:pPr marL="800100" lvl="1" indent="-342900">
              <a:buFont typeface="Calibri" pitchFamily="34" charset="0"/>
              <a:buChar char="-"/>
            </a:pPr>
            <a:r>
              <a:rPr lang="cs-CZ" sz="2200">
                <a:latin typeface="Calibri" pitchFamily="34" charset="0"/>
              </a:rPr>
              <a:t>bolesti hlavy</a:t>
            </a: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6948488" y="0"/>
            <a:ext cx="12827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 i="1"/>
              <a:t>Vysoce</a:t>
            </a:r>
            <a:r>
              <a:rPr lang="cs-CZ" sz="1400" i="1"/>
              <a:t> toxický</a:t>
            </a:r>
            <a:endParaRPr lang="cs-CZ" sz="1400"/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7848600" y="1196975"/>
            <a:ext cx="1295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200" i="1"/>
              <a:t>Nebezpečný </a:t>
            </a:r>
          </a:p>
          <a:p>
            <a:r>
              <a:rPr lang="cs-CZ" sz="1200" i="1"/>
              <a:t>pro životní prostředí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Podrobné informace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713787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hlinkClick r:id="rId2"/>
              </a:rPr>
              <a:t>www.kurakovaplice.cz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>
                <a:hlinkClick r:id="rId3"/>
              </a:rPr>
              <a:t>http://www.cepsr.cz/nikotin/</a:t>
            </a:r>
            <a:r>
              <a:rPr lang="cs-CZ" smtClean="0"/>
              <a:t> - důvod přestat kouřit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229600" cy="4824413"/>
          </a:xfrm>
        </p:spPr>
        <p:txBody>
          <a:bodyPr rtlCol="0">
            <a:normAutofit fontScale="92500" lnSpcReduction="10000"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dirty="0" smtClean="0"/>
              <a:t>Onemocnění většího počtu lidí v určité době:</a:t>
            </a:r>
            <a:br>
              <a:rPr lang="cs-CZ" sz="3000" dirty="0" smtClean="0"/>
            </a:br>
            <a:endParaRPr lang="cs-CZ" sz="3000" u="sng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dirty="0" smtClean="0"/>
              <a:t>Nejčastější příčina onemocnění dýchacích cest:</a:t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endParaRPr lang="cs-CZ" sz="3000" u="sng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dirty="0" smtClean="0"/>
              <a:t>Závažné infekční onemocnění: </a:t>
            </a:r>
            <a:endParaRPr lang="cs-CZ" sz="3000" u="sng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dirty="0" smtClean="0"/>
              <a:t>Která rostlina se využívá ke kouření? </a:t>
            </a:r>
            <a:br>
              <a:rPr lang="cs-CZ" sz="3000" dirty="0" smtClean="0"/>
            </a:br>
            <a:endParaRPr lang="cs-CZ" sz="3000" u="sng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dirty="0" smtClean="0"/>
              <a:t>Co obsahuje vdechovaný kouř?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u="sng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7380288" y="1557338"/>
            <a:ext cx="1547812" cy="5222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epidemie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900113" y="2924175"/>
            <a:ext cx="2849562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kapénková infekce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508625" y="3573463"/>
            <a:ext cx="3413125" cy="5222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zápal plic, tuberkulóza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443663" y="4149725"/>
            <a:ext cx="996950" cy="5222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tabák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55650" y="5589588"/>
            <a:ext cx="7993063" cy="5222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nikotin, oxid uhelnatý, dehtové a rakovinotvorné látky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 2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Odkud pochází tabák? </a:t>
            </a:r>
            <a:endParaRPr lang="cs-CZ" u="sng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Ve kterém průmyslu se využívají tabákové květy? </a:t>
            </a:r>
            <a:endParaRPr lang="cs-CZ" u="sng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Jaká je smrtelná dávka nikotinu? </a:t>
            </a:r>
            <a:endParaRPr lang="cs-CZ" u="sng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Jak se jmenuje návyková psychoaktivní látka? 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u="sng" smtClean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způsobuje nikotin? </a:t>
            </a:r>
            <a:endParaRPr lang="cs-CZ" u="sng" smtClean="0"/>
          </a:p>
          <a:p>
            <a:pPr marL="514350" indent="-514350">
              <a:buFont typeface="Arial" charset="0"/>
              <a:buNone/>
            </a:pPr>
            <a:endParaRPr lang="cs-CZ" u="sng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u="sng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116013" y="5516563"/>
            <a:ext cx="6567487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fyzickou a psychickou závislost, onemocnění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116013" y="4508500"/>
            <a:ext cx="1187450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nikotin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443663" y="3284538"/>
            <a:ext cx="1087437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60 mg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268538" y="2708275"/>
            <a:ext cx="2343150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v kosmetickém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5076825" y="1700213"/>
            <a:ext cx="1639888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/>
              <a:t>z Ameriky</a:t>
            </a:r>
            <a:endParaRPr lang="cs-CZ" sz="28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2"/>
              </a:rPr>
              <a:t>http://commons.wikimedia.org/wiki/File:Papierosa_1_ubt_0069.jpeg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3"/>
              </a:rPr>
              <a:t>http://commons.wikimedia.org/wiki/File:Thorax_Lung_3d_from_ct_scans.jpg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4"/>
              </a:rPr>
              <a:t>http://commons.wikimedia.org/wiki/File:Influenza_A_-_late_passage.jpg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5"/>
              </a:rPr>
              <a:t>http://commons.wikimedia.org/wiki/File:Tobacco.jpg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6"/>
              </a:rPr>
              <a:t>http://commons.wikimedia.org/wiki/File:DunhillEarlyMorningPipeMurrays.jpg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7"/>
              </a:rPr>
              <a:t>http://commons.wikimedia.org/wiki/File:Cigarette_smoke.jpg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8"/>
              </a:rPr>
              <a:t>http://upload.wikimedia.org/wikipedia/commons/thumb/3/39/Hazard_T.svg/500px-Hazard_T.svg.png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9"/>
              </a:rPr>
              <a:t>http://commons.wikimedia.org/wiki/File:Hazard_N.svg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10"/>
              </a:rPr>
              <a:t>http://www.</a:t>
            </a:r>
            <a:r>
              <a:rPr lang="cs-CZ" sz="2000" dirty="0" err="1" smtClean="0">
                <a:hlinkClick r:id="rId10"/>
              </a:rPr>
              <a:t>cepsr.cz</a:t>
            </a:r>
            <a:r>
              <a:rPr lang="cs-CZ" sz="2000" dirty="0" smtClean="0">
                <a:hlinkClick r:id="rId10"/>
              </a:rPr>
              <a:t>/nikotin/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11"/>
              </a:rPr>
              <a:t>http://commons.wikimedia.org/wiki/File:Streptococcus_pneumoniae.jpg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hlinkClick r:id="rId12"/>
              </a:rPr>
              <a:t>http://commons.wikimedia.org/wiki/File:XR_chest_-_pneumonia_with_abscess_and_caverns_-_d0.jpg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662</Words>
  <Application>Microsoft Office PowerPoint</Application>
  <PresentationFormat>On-screen Show (4:3)</PresentationFormat>
  <Paragraphs>163</Paragraphs>
  <Slides>18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Calibri</vt:lpstr>
      <vt:lpstr>Arial</vt:lpstr>
      <vt:lpstr>Times New Roman</vt:lpstr>
      <vt:lpstr>Wingdings</vt:lpstr>
      <vt:lpstr>Motiv sady Office</vt:lpstr>
      <vt:lpstr>Snímek 1</vt:lpstr>
      <vt:lpstr>Snímek 2</vt:lpstr>
      <vt:lpstr>Onemocnění dýchacích cest</vt:lpstr>
      <vt:lpstr>Onemocnění dýchacích cest</vt:lpstr>
      <vt:lpstr>Epidemie</vt:lpstr>
      <vt:lpstr>Závažná infekční onemocnění</vt:lpstr>
      <vt:lpstr>Kouření</vt:lpstr>
      <vt:lpstr>Obrázky</vt:lpstr>
      <vt:lpstr>Pomůcka aktivního kuřáka</vt:lpstr>
      <vt:lpstr>Cigareta</vt:lpstr>
      <vt:lpstr>Tabák</vt:lpstr>
      <vt:lpstr>Tabák</vt:lpstr>
      <vt:lpstr> ZDRAVOTNÍ RIZIKA KOUŘENÍ WIKIPEDIE </vt:lpstr>
      <vt:lpstr>Nikotin</vt:lpstr>
      <vt:lpstr>Podrobné informace</vt:lpstr>
      <vt:lpstr>Otázky 1</vt:lpstr>
      <vt:lpstr>Otázky 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DUM</cp:lastModifiedBy>
  <cp:revision>64</cp:revision>
  <dcterms:created xsi:type="dcterms:W3CDTF">2013-03-10T17:18:44Z</dcterms:created>
  <dcterms:modified xsi:type="dcterms:W3CDTF">2013-03-20T20:22:43Z</dcterms:modified>
</cp:coreProperties>
</file>