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71" r:id="rId11"/>
    <p:sldId id="268" r:id="rId12"/>
    <p:sldId id="269" r:id="rId13"/>
    <p:sldId id="275" r:id="rId14"/>
    <p:sldId id="272" r:id="rId15"/>
    <p:sldId id="274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6765" autoAdjust="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CEB7A6-0C27-4173-93C2-F15E5A88DA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DE696-D977-4B8B-B2B9-151AE9EEFA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686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38F2F-EC90-48C9-BA7B-EC2ACA7664D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1FD7F9-B1C2-4759-90FA-20A888AF7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2.jpeg"/><Relationship Id="rId7" Type="http://schemas.openxmlformats.org/officeDocument/2006/relationships/image" Target="../media/image23.jpeg"/><Relationship Id="rId12" Type="http://schemas.openxmlformats.org/officeDocument/2006/relationships/image" Target="../media/image1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6.jpeg"/><Relationship Id="rId5" Type="http://schemas.openxmlformats.org/officeDocument/2006/relationships/image" Target="../media/image12.jpeg"/><Relationship Id="rId10" Type="http://schemas.openxmlformats.org/officeDocument/2006/relationships/image" Target="../media/image25.jpeg"/><Relationship Id="rId4" Type="http://schemas.openxmlformats.org/officeDocument/2006/relationships/image" Target="../media/image10.jpeg"/><Relationship Id="rId9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2.jpeg"/><Relationship Id="rId7" Type="http://schemas.openxmlformats.org/officeDocument/2006/relationships/image" Target="../media/image23.jpeg"/><Relationship Id="rId12" Type="http://schemas.openxmlformats.org/officeDocument/2006/relationships/image" Target="../media/image1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6.jpeg"/><Relationship Id="rId5" Type="http://schemas.openxmlformats.org/officeDocument/2006/relationships/image" Target="../media/image12.jpeg"/><Relationship Id="rId10" Type="http://schemas.openxmlformats.org/officeDocument/2006/relationships/image" Target="../media/image25.jpeg"/><Relationship Id="rId4" Type="http://schemas.openxmlformats.org/officeDocument/2006/relationships/image" Target="../media/image10.jpeg"/><Relationship Id="rId9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2.jpeg"/><Relationship Id="rId7" Type="http://schemas.openxmlformats.org/officeDocument/2006/relationships/image" Target="../media/image23.jpeg"/><Relationship Id="rId12" Type="http://schemas.openxmlformats.org/officeDocument/2006/relationships/image" Target="../media/image1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6.jpeg"/><Relationship Id="rId5" Type="http://schemas.openxmlformats.org/officeDocument/2006/relationships/image" Target="../media/image12.jpeg"/><Relationship Id="rId10" Type="http://schemas.openxmlformats.org/officeDocument/2006/relationships/image" Target="../media/image25.jpeg"/><Relationship Id="rId4" Type="http://schemas.openxmlformats.org/officeDocument/2006/relationships/image" Target="../media/image10.jpeg"/><Relationship Id="rId9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obil%C3%AD&amp;ex=1" TargetMode="External"/><Relationship Id="rId13" Type="http://schemas.openxmlformats.org/officeDocument/2006/relationships/hyperlink" Target="http://office.microsoft.com/cs-cz/images/results.aspx?qu=zahradn%C3%ADk&amp;ex=1" TargetMode="External"/><Relationship Id="rId18" Type="http://schemas.openxmlformats.org/officeDocument/2006/relationships/hyperlink" Target="http://office.microsoft.com/cs-cz/images/results.aspx?qu=sladkosti&amp;ex=1" TargetMode="External"/><Relationship Id="rId3" Type="http://schemas.openxmlformats.org/officeDocument/2006/relationships/hyperlink" Target="http://office.microsoft.com/cs-cz/images/results.aspx?qu=zelenina&amp;ex=1" TargetMode="External"/><Relationship Id="rId7" Type="http://schemas.openxmlformats.org/officeDocument/2006/relationships/hyperlink" Target="http://office.microsoft.com/cs-cz/images/results.aspx?qu=mrkev&amp;ex=1" TargetMode="External"/><Relationship Id="rId12" Type="http://schemas.openxmlformats.org/officeDocument/2006/relationships/hyperlink" Target="http://office.microsoft.com/cs-cz/images/results.aspx?qu=sport&amp;ex=1" TargetMode="External"/><Relationship Id="rId17" Type="http://schemas.openxmlformats.org/officeDocument/2006/relationships/hyperlink" Target="http://office.microsoft.com/cs-cz/images/results.aspx?qu=sal%C3%A1m&amp;ex=1" TargetMode="External"/><Relationship Id="rId2" Type="http://schemas.openxmlformats.org/officeDocument/2006/relationships/hyperlink" Target="http://office.microsoft.com/cs-cz/images/results.aspx?qu=myt%C3%AD&amp;ex=1" TargetMode="External"/><Relationship Id="rId16" Type="http://schemas.openxmlformats.org/officeDocument/2006/relationships/hyperlink" Target="http://office.microsoft.com/cs-cz/images/results.aspx?qu=sod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l%C3%A9ko&amp;ex=1" TargetMode="External"/><Relationship Id="rId11" Type="http://schemas.openxmlformats.org/officeDocument/2006/relationships/hyperlink" Target="http://office.microsoft.com/cs-cz/images/results.aspx?qu=hru%C5%A1ka&amp;ex=1" TargetMode="External"/><Relationship Id="rId5" Type="http://schemas.openxmlformats.org/officeDocument/2006/relationships/hyperlink" Target="http://office.microsoft.com/cs-cz/images/results.aspx?qu=v%C3%BD%C5%BEiva&amp;ex=1" TargetMode="External"/><Relationship Id="rId15" Type="http://schemas.openxmlformats.org/officeDocument/2006/relationships/hyperlink" Target="http://office.microsoft.com/cs-cz/images/results.aspx?qu=vl%C3%A1knina&amp;ex=1" TargetMode="External"/><Relationship Id="rId10" Type="http://schemas.openxmlformats.org/officeDocument/2006/relationships/hyperlink" Target="http://office.microsoft.com/cs-cz/images/results.aspx?qu=jablko&amp;ex=1" TargetMode="External"/><Relationship Id="rId4" Type="http://schemas.openxmlformats.org/officeDocument/2006/relationships/hyperlink" Target="http://office.microsoft.com/cs-cz/images/results.aspx?qu=pitn%C3%A1+voda&amp;ex=1" TargetMode="External"/><Relationship Id="rId9" Type="http://schemas.openxmlformats.org/officeDocument/2006/relationships/hyperlink" Target="http://office.microsoft.com/cs-cz/images/results.aspx?qu=citrusy&amp;ex=1" TargetMode="External"/><Relationship Id="rId14" Type="http://schemas.openxmlformats.org/officeDocument/2006/relationships/hyperlink" Target="http://office.microsoft.com/cs-cz/images/results.aspx?qu=vod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VY_32_INOVACE_XII_3_12_METABOLISMUS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Sada číslo:     3        Pořadové číslo DUM</a:t>
            </a:r>
            <a:r>
              <a:rPr lang="cs-CZ" b="1" smtClean="0"/>
              <a:t>: 12  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Autor: Mgr. Kateřina Zikmundová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žáků s metabolismem, základní látkovou přeměnou, zdrojem energie, základními živinami, energetickou hodnotou potravin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si uvědomuje význam  metabolismu pro život,  uvede základní živiny, které jsou zdrojem energie, chápe energetickou hodnotu potravin, zná základní vitamíny rozpustné v tucích nebo ve vodě, vysvětlí nutnost  příjmu dostatečného množství tekutin i minerálních látek.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8. ročník, 13 – 14 let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metabolismus, základní látková přeměna, celková látková přeměna, energie chemická, energie mechanická, sacharidy, cukry, bílkoviny, tuky, minerální látky, vláknina, voda, vitamíny, obezita, bulimie, mentální anorexie, podvýživa, hygiena potravy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45 minut</a:t>
            </a:r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Žáci si formou prezentace rozšíří znalosti o látkové přeměně - metabolismu,  seznámí se s energetickou hodnotou potravin, pochopí význam zdravé výživy i vitamínů, správně  vyberou zdravé potraviny.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  <a:ln w="3810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METABOLISMUS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Metabolismus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0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= přeměna látek a energií </a:t>
            </a:r>
          </a:p>
          <a:p>
            <a:r>
              <a:rPr lang="cs-CZ" sz="2400" dirty="0" smtClean="0"/>
              <a:t>zdrojem energie je potrava rozložená na </a:t>
            </a:r>
            <a:r>
              <a:rPr lang="cs-CZ" sz="2400" u="sng" dirty="0" smtClean="0"/>
              <a:t>základní živiny</a:t>
            </a:r>
          </a:p>
          <a:p>
            <a:pPr lvl="1"/>
            <a:r>
              <a:rPr lang="cs-CZ" sz="2000" dirty="0" smtClean="0"/>
              <a:t>sacharidy (cukry)</a:t>
            </a:r>
          </a:p>
          <a:p>
            <a:pPr lvl="1"/>
            <a:r>
              <a:rPr lang="cs-CZ" sz="2000" dirty="0" smtClean="0"/>
              <a:t>bílkoviny</a:t>
            </a:r>
          </a:p>
          <a:p>
            <a:pPr lvl="1"/>
            <a:r>
              <a:rPr lang="cs-CZ" sz="2000" dirty="0" smtClean="0"/>
              <a:t>tuky</a:t>
            </a:r>
          </a:p>
          <a:p>
            <a:r>
              <a:rPr lang="cs-CZ" sz="2400" dirty="0" smtClean="0"/>
              <a:t>důležitou složkou je </a:t>
            </a:r>
            <a:r>
              <a:rPr lang="cs-CZ" sz="2400" u="sng" dirty="0" smtClean="0"/>
              <a:t>voda, minerální látky, vitamíny</a:t>
            </a:r>
          </a:p>
          <a:p>
            <a:r>
              <a:rPr lang="cs-CZ" sz="2400" dirty="0" smtClean="0"/>
              <a:t>energie chemická se mění na mechanickou (pohyb)</a:t>
            </a:r>
          </a:p>
          <a:p>
            <a:r>
              <a:rPr lang="cs-CZ" sz="2400" dirty="0" smtClean="0"/>
              <a:t>energie se uvolňuje nebo spotřebovává</a:t>
            </a:r>
          </a:p>
          <a:p>
            <a:r>
              <a:rPr lang="cs-CZ" sz="2400" b="1" dirty="0" smtClean="0"/>
              <a:t>příjem a výdej energie má být v rovnováze</a:t>
            </a:r>
          </a:p>
          <a:p>
            <a:r>
              <a:rPr lang="cs-CZ" sz="2400" dirty="0" smtClean="0"/>
              <a:t>energetická potřeba organismu závisí na věku, pohlaví, výšce, hmotnosti a činnosti jedince</a:t>
            </a:r>
            <a:endParaRPr lang="cs-CZ" sz="2400" dirty="0"/>
          </a:p>
          <a:p>
            <a:pPr>
              <a:buNone/>
            </a:pPr>
            <a:endParaRPr lang="cs-CZ" dirty="0"/>
          </a:p>
        </p:txBody>
      </p:sp>
      <p:pic>
        <p:nvPicPr>
          <p:cNvPr id="16388" name="Picture 4" descr="cákanec,Fotografie,kalu&amp;zcaron;e,kapající,kapi&amp;ccaron;ky,kapky,NVTOfficeClips,okapávající voda,tekutina,voda"/>
          <p:cNvPicPr>
            <a:picLocks noChangeAspect="1" noChangeArrowheads="1"/>
          </p:cNvPicPr>
          <p:nvPr/>
        </p:nvPicPr>
        <p:blipFill>
          <a:blip r:embed="rId2" cstate="print"/>
          <a:srcRect t="13957" b="11607"/>
          <a:stretch>
            <a:fillRect/>
          </a:stretch>
        </p:blipFill>
        <p:spPr bwMode="auto">
          <a:xfrm>
            <a:off x="7380312" y="3573016"/>
            <a:ext cx="1368152" cy="101839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átková přeměna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507288" cy="452596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základní látková přeměna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= minimální množství energie nezbytné k životu </a:t>
            </a:r>
            <a:br>
              <a:rPr lang="cs-CZ" sz="2800" dirty="0" smtClean="0"/>
            </a:br>
            <a:r>
              <a:rPr lang="cs-CZ" sz="2800" dirty="0" smtClean="0"/>
              <a:t>(činnost srdce, dýchání, peristaltika střev)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/>
              <a:t>celková látková přeměna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= množství energie nutné k vykonávání fyzické činnosti </a:t>
            </a:r>
            <a:br>
              <a:rPr lang="cs-CZ" sz="2800" dirty="0" smtClean="0"/>
            </a:br>
            <a:r>
              <a:rPr lang="cs-CZ" sz="2800" dirty="0" smtClean="0"/>
              <a:t>(práce, sport)</a:t>
            </a:r>
            <a:endParaRPr lang="cs-CZ" sz="2800" dirty="0"/>
          </a:p>
        </p:txBody>
      </p:sp>
      <p:pic>
        <p:nvPicPr>
          <p:cNvPr id="15364" name="Picture 4" descr="b&amp;ecaron;h na ly&amp;zcaron;ích,chladno,klasické ly&amp;zcaron;ování,lidé,ly&amp;zcaron;ování,pohyby,ro&amp;ccaron;ní období,rovnováhy,sportovní oble&amp;ccaron;ení,sporty,zábava,zima,zimní sporty"/>
          <p:cNvPicPr>
            <a:picLocks noChangeAspect="1" noChangeArrowheads="1"/>
          </p:cNvPicPr>
          <p:nvPr/>
        </p:nvPicPr>
        <p:blipFill>
          <a:blip r:embed="rId2" cstate="print"/>
          <a:srcRect t="16283" b="13933"/>
          <a:stretch>
            <a:fillRect/>
          </a:stretch>
        </p:blipFill>
        <p:spPr bwMode="auto">
          <a:xfrm>
            <a:off x="3059832" y="4797152"/>
            <a:ext cx="2520280" cy="1758743"/>
          </a:xfrm>
          <a:prstGeom prst="rect">
            <a:avLst/>
          </a:prstGeom>
          <a:noFill/>
        </p:spPr>
      </p:pic>
      <p:pic>
        <p:nvPicPr>
          <p:cNvPr id="15366" name="Picture 6" descr="domácnost,motyky,nástroje,okopávání,osoby,p&amp;rcaron;íroda,rostliny,zahradníci,zahradnické nástroje,zahradnictví,&amp;zcaron;elezá&amp;rcaron;ství"/>
          <p:cNvPicPr>
            <a:picLocks noChangeAspect="1" noChangeArrowheads="1"/>
          </p:cNvPicPr>
          <p:nvPr/>
        </p:nvPicPr>
        <p:blipFill>
          <a:blip r:embed="rId3" cstate="print"/>
          <a:srcRect l="11631" r="13934"/>
          <a:stretch>
            <a:fillRect/>
          </a:stretch>
        </p:blipFill>
        <p:spPr bwMode="auto">
          <a:xfrm>
            <a:off x="6588224" y="4797152"/>
            <a:ext cx="1296144" cy="174128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Základní živiny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TUKY</a:t>
            </a:r>
          </a:p>
          <a:p>
            <a:pPr lvl="1"/>
            <a:r>
              <a:rPr lang="cs-CZ" u="sng" dirty="0" smtClean="0"/>
              <a:t>největší</a:t>
            </a:r>
            <a:r>
              <a:rPr lang="cs-CZ" dirty="0" smtClean="0"/>
              <a:t> energetická hodnota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/>
              <a:t>SACHARIDY (CUKRY)</a:t>
            </a:r>
          </a:p>
          <a:p>
            <a:pPr lvl="1"/>
            <a:r>
              <a:rPr lang="cs-CZ" u="sng" dirty="0" smtClean="0"/>
              <a:t>nejdostupnější </a:t>
            </a:r>
            <a:r>
              <a:rPr lang="cs-CZ" dirty="0" smtClean="0"/>
              <a:t>energetická hodnota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b="1" dirty="0" smtClean="0"/>
              <a:t>BÍLKOVINY</a:t>
            </a:r>
          </a:p>
          <a:p>
            <a:pPr lvl="1"/>
            <a:r>
              <a:rPr lang="cs-CZ" u="sng" dirty="0" smtClean="0"/>
              <a:t>nejhodnotnější</a:t>
            </a:r>
            <a:r>
              <a:rPr lang="cs-CZ" dirty="0" smtClean="0"/>
              <a:t> a nezbytná živina rostlinného </a:t>
            </a:r>
            <a:br>
              <a:rPr lang="cs-CZ" dirty="0" smtClean="0"/>
            </a:br>
            <a:r>
              <a:rPr lang="cs-CZ" dirty="0" smtClean="0"/>
              <a:t>i živočišného původu</a:t>
            </a:r>
          </a:p>
          <a:p>
            <a:pPr lvl="1"/>
            <a:r>
              <a:rPr lang="cs-CZ" dirty="0" smtClean="0"/>
              <a:t>neukládají se do zásoby</a:t>
            </a:r>
          </a:p>
          <a:p>
            <a:pPr lvl="1"/>
            <a:r>
              <a:rPr lang="cs-CZ" dirty="0" smtClean="0"/>
              <a:t>jsou nenahraditelné</a:t>
            </a:r>
          </a:p>
          <a:p>
            <a:pPr lvl="1"/>
            <a:r>
              <a:rPr lang="cs-CZ" dirty="0" smtClean="0"/>
              <a:t>nesmějí ve stravě chybět</a:t>
            </a:r>
            <a:endParaRPr lang="cs-CZ" dirty="0"/>
          </a:p>
        </p:txBody>
      </p:sp>
      <p:pic>
        <p:nvPicPr>
          <p:cNvPr id="4" name="Picture 2" descr="dámy,léka&amp;rcaron;ství,lidé,metafory,ovoce,pilulky,rovnováhy,stolování,váhy,vyvá&amp;zcaron;ení,vý&amp;zcaron;iva,zdravotnictví,&amp;zcaron;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700808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851920" y="3429000"/>
            <a:ext cx="5040560" cy="288031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Energetická hodnota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je uváděna na obalech výrobků</a:t>
            </a:r>
          </a:p>
          <a:p>
            <a:r>
              <a:rPr lang="cs-CZ" sz="2800" b="1" dirty="0" smtClean="0"/>
              <a:t>na 100 g produktu v jednotkách kilojoulech (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)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správný poměr živin </a:t>
            </a:r>
          </a:p>
          <a:p>
            <a:pPr lvl="1"/>
            <a:r>
              <a:rPr lang="cs-CZ" sz="2400" dirty="0" smtClean="0"/>
              <a:t>bílkoviny 10 -15 %</a:t>
            </a:r>
          </a:p>
          <a:p>
            <a:pPr lvl="1"/>
            <a:r>
              <a:rPr lang="cs-CZ" sz="2400" dirty="0" smtClean="0"/>
              <a:t>tuky 20 – 30 %</a:t>
            </a:r>
          </a:p>
          <a:p>
            <a:pPr lvl="1"/>
            <a:r>
              <a:rPr lang="cs-CZ" sz="2400" dirty="0" smtClean="0"/>
              <a:t>sacharidy 50 – 65 %</a:t>
            </a:r>
            <a:endParaRPr lang="cs-CZ" sz="2400" dirty="0"/>
          </a:p>
        </p:txBody>
      </p:sp>
      <p:pic>
        <p:nvPicPr>
          <p:cNvPr id="4" name="Obrázek 3" descr="skenování0009.jpg"/>
          <p:cNvPicPr>
            <a:picLocks noChangeAspect="1"/>
          </p:cNvPicPr>
          <p:nvPr/>
        </p:nvPicPr>
        <p:blipFill>
          <a:blip r:embed="rId2" cstate="print"/>
          <a:srcRect l="3007" t="54599" r="24815" b="18552"/>
          <a:stretch>
            <a:fillRect/>
          </a:stretch>
        </p:blipFill>
        <p:spPr>
          <a:xfrm>
            <a:off x="3923928" y="3501008"/>
            <a:ext cx="4968552" cy="26467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Metabolismus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důležitá složka potravy je </a:t>
            </a:r>
            <a:r>
              <a:rPr lang="cs-CZ" sz="3000" b="1" dirty="0" smtClean="0"/>
              <a:t>vláknina</a:t>
            </a:r>
            <a:r>
              <a:rPr lang="cs-CZ" sz="3000" dirty="0" smtClean="0"/>
              <a:t> </a:t>
            </a:r>
          </a:p>
          <a:p>
            <a:r>
              <a:rPr lang="cs-CZ" sz="3000" dirty="0" smtClean="0"/>
              <a:t>množství </a:t>
            </a:r>
            <a:r>
              <a:rPr lang="cs-CZ" sz="3000" b="1" dirty="0" smtClean="0"/>
              <a:t>vody denně 2 litry</a:t>
            </a:r>
          </a:p>
          <a:p>
            <a:r>
              <a:rPr lang="cs-CZ" sz="3000" b="1" dirty="0" smtClean="0"/>
              <a:t>minerální látky </a:t>
            </a:r>
            <a:r>
              <a:rPr lang="cs-CZ" sz="3000" dirty="0" smtClean="0"/>
              <a:t>– podílejí se na </a:t>
            </a:r>
            <a:r>
              <a:rPr lang="cs-CZ" sz="3000" u="sng" dirty="0" smtClean="0"/>
              <a:t>stavbě kostí</a:t>
            </a:r>
            <a:r>
              <a:rPr lang="cs-CZ" sz="3000" dirty="0" smtClean="0"/>
              <a:t>, </a:t>
            </a:r>
            <a:r>
              <a:rPr lang="cs-CZ" sz="3000" u="sng" dirty="0" smtClean="0"/>
              <a:t>zubů</a:t>
            </a:r>
            <a:r>
              <a:rPr lang="cs-CZ" sz="3000" dirty="0" smtClean="0"/>
              <a:t>, jsou </a:t>
            </a:r>
            <a:r>
              <a:rPr lang="cs-CZ" sz="3000" u="sng" dirty="0" smtClean="0"/>
              <a:t>součástí krve</a:t>
            </a:r>
            <a:r>
              <a:rPr lang="cs-CZ" sz="3000" dirty="0" smtClean="0"/>
              <a:t>, ovlivňují </a:t>
            </a:r>
            <a:r>
              <a:rPr lang="cs-CZ" sz="3000" u="sng" dirty="0" smtClean="0"/>
              <a:t>činnost svalů</a:t>
            </a:r>
            <a:r>
              <a:rPr lang="cs-CZ" sz="3000" dirty="0" smtClean="0"/>
              <a:t>, </a:t>
            </a:r>
            <a:r>
              <a:rPr lang="cs-CZ" sz="3000" u="sng" dirty="0" smtClean="0"/>
              <a:t>nervové soustavy </a:t>
            </a:r>
            <a:r>
              <a:rPr lang="cs-CZ" sz="3000" dirty="0" smtClean="0"/>
              <a:t>a </a:t>
            </a:r>
            <a:r>
              <a:rPr lang="cs-CZ" sz="3000" u="sng" dirty="0" smtClean="0"/>
              <a:t>trávení</a:t>
            </a:r>
            <a:endParaRPr lang="cs-CZ" sz="3000" u="sng" dirty="0"/>
          </a:p>
          <a:p>
            <a:pPr lvl="1"/>
            <a:r>
              <a:rPr lang="cs-CZ" dirty="0" smtClean="0"/>
              <a:t>vápník (Ca)</a:t>
            </a:r>
          </a:p>
          <a:p>
            <a:pPr lvl="1"/>
            <a:r>
              <a:rPr lang="cs-CZ" dirty="0" smtClean="0"/>
              <a:t>sodík (Na) </a:t>
            </a:r>
          </a:p>
          <a:p>
            <a:pPr lvl="1"/>
            <a:r>
              <a:rPr lang="cs-CZ" dirty="0" smtClean="0"/>
              <a:t>draslík (K)</a:t>
            </a:r>
          </a:p>
          <a:p>
            <a:pPr lvl="1"/>
            <a:r>
              <a:rPr lang="cs-CZ" dirty="0" smtClean="0"/>
              <a:t>fosfor (P)</a:t>
            </a:r>
          </a:p>
          <a:p>
            <a:pPr lvl="1"/>
            <a:r>
              <a:rPr lang="cs-CZ" dirty="0" smtClean="0"/>
              <a:t>železo (</a:t>
            </a:r>
            <a:r>
              <a:rPr lang="cs-CZ" dirty="0" err="1" smtClean="0"/>
              <a:t>Fe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3074" name="Picture 2" descr="bor&amp;uring;vky,crunchy,diety,fit,fitness,Fotolia,granola,jídla,jíst,l&amp;zcaron;íce,mandle,mísy,mléko,nalít,obiloviny,oves,ovoce,potrava,rána,snídan&amp;ecaron;,tu&amp;ccaron;né,vlákniny,vlo&amp;ccaron;ky,wellness,zdravé"/>
          <p:cNvPicPr>
            <a:picLocks noChangeAspect="1" noChangeArrowheads="1"/>
          </p:cNvPicPr>
          <p:nvPr/>
        </p:nvPicPr>
        <p:blipFill>
          <a:blip r:embed="rId2" cstate="print"/>
          <a:srcRect t="11631" b="18586"/>
          <a:stretch>
            <a:fillRect/>
          </a:stretch>
        </p:blipFill>
        <p:spPr bwMode="auto">
          <a:xfrm>
            <a:off x="4932040" y="4005064"/>
            <a:ext cx="3095625" cy="21602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275856" y="3501008"/>
            <a:ext cx="5544616" cy="302433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1340768"/>
            <a:ext cx="5616624" cy="20882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pic>
        <p:nvPicPr>
          <p:cNvPr id="6" name="Zástupný symbol pro obsah 5" descr="skenování00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00" t="20254" r="6546" b="8544"/>
          <a:stretch>
            <a:fillRect/>
          </a:stretch>
        </p:blipFill>
        <p:spPr>
          <a:xfrm rot="10800000">
            <a:off x="755576" y="1484784"/>
            <a:ext cx="5112568" cy="1800200"/>
          </a:xfrm>
        </p:spPr>
      </p:pic>
      <p:pic>
        <p:nvPicPr>
          <p:cNvPr id="7" name="Obrázek 6" descr="skenování0008.jpg"/>
          <p:cNvPicPr>
            <a:picLocks noChangeAspect="1"/>
          </p:cNvPicPr>
          <p:nvPr/>
        </p:nvPicPr>
        <p:blipFill>
          <a:blip r:embed="rId3" cstate="print"/>
          <a:srcRect l="2538" t="502" r="5197" b="2427"/>
          <a:stretch>
            <a:fillRect/>
          </a:stretch>
        </p:blipFill>
        <p:spPr>
          <a:xfrm rot="10800000">
            <a:off x="3419872" y="3573016"/>
            <a:ext cx="5112568" cy="28803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084168" y="1340768"/>
            <a:ext cx="189539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rozpustné v tucích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725144"/>
            <a:ext cx="190064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rozpustné ve vodě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Vitamíny v potravinách</a:t>
            </a:r>
            <a:endParaRPr lang="cs-CZ" dirty="0"/>
          </a:p>
        </p:txBody>
      </p:sp>
      <p:pic>
        <p:nvPicPr>
          <p:cNvPr id="5" name="Picture 2" descr="vápník,mlé&amp;ccaron;né výrobky,fotolia,sklenice,zdravé,laktóza,mléko,br&amp;ccaron;ka,vitamíny"/>
          <p:cNvPicPr>
            <a:picLocks noChangeAspect="1" noChangeArrowheads="1"/>
          </p:cNvPicPr>
          <p:nvPr/>
        </p:nvPicPr>
        <p:blipFill>
          <a:blip r:embed="rId2" cstate="print"/>
          <a:srcRect t="20935" r="13934" b="20912"/>
          <a:stretch>
            <a:fillRect/>
          </a:stretch>
        </p:blipFill>
        <p:spPr bwMode="auto">
          <a:xfrm>
            <a:off x="251520" y="1412776"/>
            <a:ext cx="2664296" cy="1800200"/>
          </a:xfrm>
          <a:prstGeom prst="rect">
            <a:avLst/>
          </a:prstGeom>
          <a:noFill/>
        </p:spPr>
      </p:pic>
      <p:pic>
        <p:nvPicPr>
          <p:cNvPr id="29700" name="Picture 4" descr="bedny,brukve,&amp;ccaron;erstvé,cukety,fotografie,Fotolia,jídlo,koše,lilky,mrkve,odr&amp;uring;dy,plodiny,potrava,prodávání,prodej,raj&amp;ccaron;ata,r&amp;uring;zné,sklize&amp;ncaron;,stánky,trhy,zelenina,zelné trhy"/>
          <p:cNvPicPr>
            <a:picLocks noChangeAspect="1" noChangeArrowheads="1"/>
          </p:cNvPicPr>
          <p:nvPr/>
        </p:nvPicPr>
        <p:blipFill>
          <a:blip r:embed="rId3" cstate="print"/>
          <a:srcRect t="18609" b="18586"/>
          <a:stretch>
            <a:fillRect/>
          </a:stretch>
        </p:blipFill>
        <p:spPr bwMode="auto">
          <a:xfrm>
            <a:off x="2123728" y="4581128"/>
            <a:ext cx="3095625" cy="1944216"/>
          </a:xfrm>
          <a:prstGeom prst="rect">
            <a:avLst/>
          </a:prstGeom>
          <a:noFill/>
        </p:spPr>
      </p:pic>
      <p:pic>
        <p:nvPicPr>
          <p:cNvPr id="29704" name="Picture 8" descr="citrus,citrusové ovoce,domácnosti,fotografie,nádobí,ovoce,plodiny,pomeran&amp;ccaron;e,p&amp;rcaron;íroda,rostliny,talí&amp;rcaron;e,zem&amp;ecaron;d&amp;ecaron;lství"/>
          <p:cNvPicPr>
            <a:picLocks noChangeAspect="1" noChangeArrowheads="1"/>
          </p:cNvPicPr>
          <p:nvPr/>
        </p:nvPicPr>
        <p:blipFill>
          <a:blip r:embed="rId4" cstate="print"/>
          <a:srcRect l="10451" r="10461"/>
          <a:stretch>
            <a:fillRect/>
          </a:stretch>
        </p:blipFill>
        <p:spPr bwMode="auto">
          <a:xfrm>
            <a:off x="251520" y="3356992"/>
            <a:ext cx="1800200" cy="2276195"/>
          </a:xfrm>
          <a:prstGeom prst="rect">
            <a:avLst/>
          </a:prstGeom>
          <a:noFill/>
        </p:spPr>
      </p:pic>
      <p:pic>
        <p:nvPicPr>
          <p:cNvPr id="29706" name="Picture 10" descr="citrus,citrusové ovoce,domácnosti,fotografie,koše,ovoce,plodiny,pomeran&amp;ccaron;e,p&amp;rcaron;íroda,rostliny,talí&amp;rcaron;e,zem&amp;ecaron;d&amp;ecaron;lství"/>
          <p:cNvPicPr>
            <a:picLocks noChangeAspect="1" noChangeArrowheads="1"/>
          </p:cNvPicPr>
          <p:nvPr/>
        </p:nvPicPr>
        <p:blipFill>
          <a:blip r:embed="rId5" cstate="print"/>
          <a:srcRect l="11631" r="13934"/>
          <a:stretch>
            <a:fillRect/>
          </a:stretch>
        </p:blipFill>
        <p:spPr bwMode="auto">
          <a:xfrm>
            <a:off x="5364088" y="4005064"/>
            <a:ext cx="1728192" cy="2321719"/>
          </a:xfrm>
          <a:prstGeom prst="rect">
            <a:avLst/>
          </a:prstGeom>
          <a:noFill/>
        </p:spPr>
      </p:pic>
      <p:pic>
        <p:nvPicPr>
          <p:cNvPr id="29710" name="Picture 14" descr="fotografie,hrušky,ovoce,plody,potraviny"/>
          <p:cNvPicPr>
            <a:picLocks noChangeAspect="1" noChangeArrowheads="1"/>
          </p:cNvPicPr>
          <p:nvPr/>
        </p:nvPicPr>
        <p:blipFill>
          <a:blip r:embed="rId6" cstate="print"/>
          <a:srcRect t="17457" b="20912"/>
          <a:stretch>
            <a:fillRect/>
          </a:stretch>
        </p:blipFill>
        <p:spPr bwMode="auto">
          <a:xfrm>
            <a:off x="2267744" y="2924944"/>
            <a:ext cx="2232248" cy="1375765"/>
          </a:xfrm>
          <a:prstGeom prst="rect">
            <a:avLst/>
          </a:prstGeom>
          <a:noFill/>
        </p:spPr>
      </p:pic>
      <p:pic>
        <p:nvPicPr>
          <p:cNvPr id="29708" name="Picture 12" descr="fotografie,jablka,jablka Gravenstein,jídlo,ovoce,plodiny"/>
          <p:cNvPicPr>
            <a:picLocks noChangeAspect="1" noChangeArrowheads="1"/>
          </p:cNvPicPr>
          <p:nvPr/>
        </p:nvPicPr>
        <p:blipFill>
          <a:blip r:embed="rId7" cstate="print"/>
          <a:srcRect l="18609" r="18586"/>
          <a:stretch>
            <a:fillRect/>
          </a:stretch>
        </p:blipFill>
        <p:spPr bwMode="auto">
          <a:xfrm>
            <a:off x="3923928" y="1340768"/>
            <a:ext cx="1584176" cy="2522361"/>
          </a:xfrm>
          <a:prstGeom prst="rect">
            <a:avLst/>
          </a:prstGeom>
          <a:noFill/>
        </p:spPr>
      </p:pic>
      <p:pic>
        <p:nvPicPr>
          <p:cNvPr id="29712" name="Picture 16" descr="pozadí,pe&amp;ccaron;ení,va&amp;rcaron;ené,snídan&amp;ecaron;,kartony,va&amp;rcaron;ení,kucha&amp;rcaron;i,potrava,tucty,jídla,vají&amp;ccaron;ka,jídlo,Fotolia,&amp;ccaron;erstvé,zdravé,p&amp;rcaron;ísady,Fotografie,bílkoviny,syrové,sko&amp;rcaron;ápky"/>
          <p:cNvPicPr>
            <a:picLocks noChangeAspect="1" noChangeArrowheads="1"/>
          </p:cNvPicPr>
          <p:nvPr/>
        </p:nvPicPr>
        <p:blipFill>
          <a:blip r:embed="rId8" cstate="print"/>
          <a:srcRect t="16283" b="13933"/>
          <a:stretch>
            <a:fillRect/>
          </a:stretch>
        </p:blipFill>
        <p:spPr bwMode="auto">
          <a:xfrm>
            <a:off x="5724128" y="1412776"/>
            <a:ext cx="2016224" cy="1406995"/>
          </a:xfrm>
          <a:prstGeom prst="rect">
            <a:avLst/>
          </a:prstGeom>
          <a:noFill/>
        </p:spPr>
      </p:pic>
      <p:pic>
        <p:nvPicPr>
          <p:cNvPr id="29702" name="Picture 6" descr="fotografie,obilí,pozadí,p&amp;rcaron;íroda,pšenice,rostliny,trávníky,zem&amp;ecaron;d&amp;ecaron;lství"/>
          <p:cNvPicPr>
            <a:picLocks noChangeAspect="1" noChangeArrowheads="1"/>
          </p:cNvPicPr>
          <p:nvPr/>
        </p:nvPicPr>
        <p:blipFill>
          <a:blip r:embed="rId9" cstate="print"/>
          <a:srcRect l="16283" r="6955"/>
          <a:stretch>
            <a:fillRect/>
          </a:stretch>
        </p:blipFill>
        <p:spPr bwMode="auto">
          <a:xfrm>
            <a:off x="7020272" y="2924944"/>
            <a:ext cx="1944216" cy="253278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Poruchy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r>
              <a:rPr lang="cs-CZ" u="sng" dirty="0" smtClean="0"/>
              <a:t>OBEZITA</a:t>
            </a:r>
          </a:p>
          <a:p>
            <a:pPr lvl="1"/>
            <a:r>
              <a:rPr lang="cs-CZ" dirty="0" smtClean="0"/>
              <a:t>větší příjem živin, zejména tuků a cukrů</a:t>
            </a:r>
            <a:endParaRPr lang="cs-CZ" dirty="0"/>
          </a:p>
          <a:p>
            <a:r>
              <a:rPr lang="cs-CZ" u="sng" dirty="0" smtClean="0"/>
              <a:t>PODVÝŽIVA</a:t>
            </a:r>
          </a:p>
          <a:p>
            <a:pPr lvl="1"/>
            <a:r>
              <a:rPr lang="cs-CZ" dirty="0" smtClean="0"/>
              <a:t>nedostatek živin</a:t>
            </a:r>
          </a:p>
          <a:p>
            <a:r>
              <a:rPr lang="cs-CZ" u="sng" dirty="0" smtClean="0"/>
              <a:t>MENTÁLNÍ ANOREXIE</a:t>
            </a:r>
          </a:p>
          <a:p>
            <a:pPr lvl="1"/>
            <a:r>
              <a:rPr lang="cs-CZ" dirty="0" smtClean="0"/>
              <a:t>úmyslné odmítání potravy s cílem snížit hmotnost</a:t>
            </a:r>
          </a:p>
          <a:p>
            <a:pPr lvl="1"/>
            <a:r>
              <a:rPr lang="cs-CZ" dirty="0" smtClean="0"/>
              <a:t>psychologický podklad</a:t>
            </a:r>
          </a:p>
          <a:p>
            <a:r>
              <a:rPr lang="cs-CZ" u="sng" dirty="0" smtClean="0"/>
              <a:t>BULIMIE</a:t>
            </a:r>
          </a:p>
          <a:p>
            <a:pPr lvl="1"/>
            <a:r>
              <a:rPr lang="cs-CZ" dirty="0" smtClean="0"/>
              <a:t>přejídání a záměrné odstranění potravy zvracením</a:t>
            </a:r>
          </a:p>
          <a:p>
            <a:pPr lvl="1"/>
            <a:r>
              <a:rPr lang="cs-CZ" dirty="0" smtClean="0"/>
              <a:t>psychologický podklad</a:t>
            </a:r>
          </a:p>
          <a:p>
            <a:pPr lvl="1"/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Hygiena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čistota</a:t>
            </a:r>
          </a:p>
          <a:p>
            <a:r>
              <a:rPr lang="cs-CZ" dirty="0" smtClean="0"/>
              <a:t>dodržování pravidel hygieny při skladování, upravování, připravování a prodeji potravin</a:t>
            </a:r>
          </a:p>
          <a:p>
            <a:endParaRPr lang="cs-CZ" dirty="0"/>
          </a:p>
          <a:p>
            <a:r>
              <a:rPr lang="cs-CZ" dirty="0" smtClean="0"/>
              <a:t>před jídlem si mýt ruce</a:t>
            </a:r>
          </a:p>
          <a:p>
            <a:r>
              <a:rPr lang="cs-CZ" dirty="0" smtClean="0"/>
              <a:t>omývat zeleninu a ovoce</a:t>
            </a:r>
          </a:p>
          <a:p>
            <a:r>
              <a:rPr lang="cs-CZ" dirty="0" smtClean="0"/>
              <a:t>používat jen pitnou vodu</a:t>
            </a:r>
            <a:endParaRPr lang="cs-CZ" dirty="0"/>
          </a:p>
        </p:txBody>
      </p:sp>
      <p:pic>
        <p:nvPicPr>
          <p:cNvPr id="26626" name="Picture 2" descr="domácnosti,fotografie,hygiena,kohoutky,mýdla,mytí rukou,osobní hygiena,pé&amp;ccaron;e o vzhled,ruce,ru&amp;ccaron;ní mytí,zdravotní pé&amp;ccaron;e"/>
          <p:cNvPicPr>
            <a:picLocks noChangeAspect="1" noChangeArrowheads="1"/>
          </p:cNvPicPr>
          <p:nvPr/>
        </p:nvPicPr>
        <p:blipFill>
          <a:blip r:embed="rId2" cstate="print"/>
          <a:srcRect l="13957" r="13934" b="27890"/>
          <a:stretch>
            <a:fillRect/>
          </a:stretch>
        </p:blipFill>
        <p:spPr bwMode="auto">
          <a:xfrm>
            <a:off x="7380312" y="3284984"/>
            <a:ext cx="1296144" cy="1296144"/>
          </a:xfrm>
          <a:prstGeom prst="rect">
            <a:avLst/>
          </a:prstGeom>
          <a:noFill/>
        </p:spPr>
      </p:pic>
      <p:pic>
        <p:nvPicPr>
          <p:cNvPr id="26628" name="Picture 4" descr="cedníky,domácnosti,fotografie,hlávkové saláty,okurky,oplachování,papriky,papriky velkoplodé,plodiny,raj&amp;ccaron;ata,saláty,sítko,t&amp;rcaron;eš&amp;ncaron;ovitá raj&amp;ccaron;ata,t&amp;rcaron;eš&amp;ncaron;ovité raj&amp;ccaron;e,va&amp;rcaron;ení,voda,zelenina,zelenina (listová)"/>
          <p:cNvPicPr>
            <a:picLocks noChangeAspect="1" noChangeArrowheads="1"/>
          </p:cNvPicPr>
          <p:nvPr/>
        </p:nvPicPr>
        <p:blipFill>
          <a:blip r:embed="rId3" cstate="print"/>
          <a:srcRect l="11631" r="11607"/>
          <a:stretch>
            <a:fillRect/>
          </a:stretch>
        </p:blipFill>
        <p:spPr bwMode="auto">
          <a:xfrm>
            <a:off x="5364088" y="3861048"/>
            <a:ext cx="1491867" cy="1943497"/>
          </a:xfrm>
          <a:prstGeom prst="rect">
            <a:avLst/>
          </a:prstGeom>
          <a:noFill/>
        </p:spPr>
      </p:pic>
      <p:pic>
        <p:nvPicPr>
          <p:cNvPr id="26630" name="Picture 6" descr="brýle,fotografie,lidé,nápoje,pití,pitná voda,potraviny,rty,sklenice vody,skleni&amp;ccaron;ky,voda,vodní skla"/>
          <p:cNvPicPr>
            <a:picLocks noChangeAspect="1" noChangeArrowheads="1"/>
          </p:cNvPicPr>
          <p:nvPr/>
        </p:nvPicPr>
        <p:blipFill>
          <a:blip r:embed="rId4" cstate="print"/>
          <a:srcRect t="18609" b="18586"/>
          <a:stretch>
            <a:fillRect/>
          </a:stretch>
        </p:blipFill>
        <p:spPr bwMode="auto">
          <a:xfrm>
            <a:off x="6948264" y="5157192"/>
            <a:ext cx="2016224" cy="126629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Elipsa 26"/>
          <p:cNvSpPr/>
          <p:nvPr/>
        </p:nvSpPr>
        <p:spPr>
          <a:xfrm>
            <a:off x="3491880" y="1484784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236296" y="5157192"/>
            <a:ext cx="1584176" cy="151216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300192" y="2276872"/>
            <a:ext cx="1872208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987824" y="4941168"/>
            <a:ext cx="1800200" cy="158417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267744" y="3140968"/>
            <a:ext cx="1800200" cy="151216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79512" y="3573016"/>
            <a:ext cx="1332656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860032" y="4797152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355976" y="3140968"/>
            <a:ext cx="2016224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380312" y="3645024"/>
            <a:ext cx="1584176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971600" y="5013176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899592" y="2348880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Zakroužkuj, co 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258654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modrá: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zdravé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1556792"/>
            <a:ext cx="326557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červená: nezdravé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22" name="Picture 2" descr="cheeseburgery,hamburgery,limonády,nápoje,pití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869160"/>
            <a:ext cx="1224136" cy="1224136"/>
          </a:xfrm>
          <a:prstGeom prst="rect">
            <a:avLst/>
          </a:prstGeom>
          <a:noFill/>
        </p:spPr>
      </p:pic>
      <p:pic>
        <p:nvPicPr>
          <p:cNvPr id="30724" name="Picture 4" descr="hamburgery,hranolky,limonády,nápoje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157192"/>
            <a:ext cx="1224136" cy="1224136"/>
          </a:xfrm>
          <a:prstGeom prst="rect">
            <a:avLst/>
          </a:prstGeom>
          <a:noFill/>
        </p:spPr>
      </p:pic>
      <p:pic>
        <p:nvPicPr>
          <p:cNvPr id="8" name="Picture 2" descr="vápník,mlé&amp;ccaron;né výrobky,fotolia,sklenice,zdravé,laktóza,mléko,br&amp;ccaron;ka,vitamíny"/>
          <p:cNvPicPr>
            <a:picLocks noChangeAspect="1" noChangeArrowheads="1"/>
          </p:cNvPicPr>
          <p:nvPr/>
        </p:nvPicPr>
        <p:blipFill>
          <a:blip r:embed="rId4" cstate="print"/>
          <a:srcRect l="9304" t="25587" r="58130" b="20912"/>
          <a:stretch>
            <a:fillRect/>
          </a:stretch>
        </p:blipFill>
        <p:spPr bwMode="auto">
          <a:xfrm>
            <a:off x="3491880" y="5013176"/>
            <a:ext cx="876619" cy="1440160"/>
          </a:xfrm>
          <a:prstGeom prst="rect">
            <a:avLst/>
          </a:prstGeom>
          <a:noFill/>
        </p:spPr>
      </p:pic>
      <p:pic>
        <p:nvPicPr>
          <p:cNvPr id="9" name="Picture 8" descr="citrus,citrusové ovoce,domácnosti,fotografie,nádobí,ovoce,plodiny,pomeran&amp;ccaron;e,p&amp;rcaron;íroda,rostliny,talí&amp;rcaron;e,zem&amp;ecaron;d&amp;ecaron;lství"/>
          <p:cNvPicPr>
            <a:picLocks noChangeAspect="1" noChangeArrowheads="1"/>
          </p:cNvPicPr>
          <p:nvPr/>
        </p:nvPicPr>
        <p:blipFill>
          <a:blip r:embed="rId5" cstate="print"/>
          <a:srcRect l="32596" t="56943" r="23115"/>
          <a:stretch>
            <a:fillRect/>
          </a:stretch>
        </p:blipFill>
        <p:spPr bwMode="auto">
          <a:xfrm>
            <a:off x="323528" y="3789040"/>
            <a:ext cx="1008112" cy="980051"/>
          </a:xfrm>
          <a:prstGeom prst="rect">
            <a:avLst/>
          </a:prstGeom>
          <a:noFill/>
        </p:spPr>
      </p:pic>
      <p:pic>
        <p:nvPicPr>
          <p:cNvPr id="10" name="Picture 6" descr="fotografie,obilí,pozadí,p&amp;rcaron;íroda,pšenice,rostliny,trávníky,zem&amp;ecaron;d&amp;ecaron;lství"/>
          <p:cNvPicPr>
            <a:picLocks noChangeAspect="1" noChangeArrowheads="1"/>
          </p:cNvPicPr>
          <p:nvPr/>
        </p:nvPicPr>
        <p:blipFill>
          <a:blip r:embed="rId6" cstate="print"/>
          <a:srcRect l="16283" r="6955"/>
          <a:stretch>
            <a:fillRect/>
          </a:stretch>
        </p:blipFill>
        <p:spPr bwMode="auto">
          <a:xfrm>
            <a:off x="2627784" y="3256574"/>
            <a:ext cx="1008112" cy="1313295"/>
          </a:xfrm>
          <a:prstGeom prst="rect">
            <a:avLst/>
          </a:prstGeom>
          <a:noFill/>
        </p:spPr>
      </p:pic>
      <p:pic>
        <p:nvPicPr>
          <p:cNvPr id="30726" name="Picture 6" descr="feferonky,klobásy,masa,no&amp;zcaron;e,párky,potraviny,&amp;rcaron;ezy,salámy,stolování"/>
          <p:cNvPicPr>
            <a:picLocks noChangeAspect="1" noChangeArrowheads="1"/>
          </p:cNvPicPr>
          <p:nvPr/>
        </p:nvPicPr>
        <p:blipFill>
          <a:blip r:embed="rId7" cstate="print"/>
          <a:srcRect t="20935" b="20912"/>
          <a:stretch>
            <a:fillRect/>
          </a:stretch>
        </p:blipFill>
        <p:spPr bwMode="auto">
          <a:xfrm>
            <a:off x="4499992" y="3356992"/>
            <a:ext cx="1656184" cy="963121"/>
          </a:xfrm>
          <a:prstGeom prst="rect">
            <a:avLst/>
          </a:prstGeom>
          <a:noFill/>
        </p:spPr>
      </p:pic>
      <p:pic>
        <p:nvPicPr>
          <p:cNvPr id="12" name="Picture 12" descr="fotografie,jablka,jablka Gravenstein,jídlo,ovoce,plodiny"/>
          <p:cNvPicPr>
            <a:picLocks noChangeAspect="1" noChangeArrowheads="1"/>
          </p:cNvPicPr>
          <p:nvPr/>
        </p:nvPicPr>
        <p:blipFill>
          <a:blip r:embed="rId8" cstate="print"/>
          <a:srcRect l="18609" t="37112" r="18586"/>
          <a:stretch>
            <a:fillRect/>
          </a:stretch>
        </p:blipFill>
        <p:spPr bwMode="auto">
          <a:xfrm>
            <a:off x="7452320" y="5301208"/>
            <a:ext cx="1224608" cy="1226217"/>
          </a:xfrm>
          <a:prstGeom prst="rect">
            <a:avLst/>
          </a:prstGeom>
          <a:noFill/>
        </p:spPr>
      </p:pic>
      <p:pic>
        <p:nvPicPr>
          <p:cNvPr id="30728" name="Picture 8" descr="&amp;ccaron;okoládové sladkosti,&amp;ccaron;okolády,cukroví,fotografie,pohošt&amp;ecaron;ní,potraviny,ty&amp;ccaron;inky"/>
          <p:cNvPicPr>
            <a:picLocks noChangeAspect="1" noChangeArrowheads="1"/>
          </p:cNvPicPr>
          <p:nvPr/>
        </p:nvPicPr>
        <p:blipFill>
          <a:blip r:embed="rId9" cstate="print"/>
          <a:srcRect l="12504" t="18756" r="12473"/>
          <a:stretch>
            <a:fillRect/>
          </a:stretch>
        </p:blipFill>
        <p:spPr bwMode="auto">
          <a:xfrm>
            <a:off x="1187624" y="2492896"/>
            <a:ext cx="996753" cy="1079401"/>
          </a:xfrm>
          <a:prstGeom prst="rect">
            <a:avLst/>
          </a:prstGeom>
          <a:noFill/>
        </p:spPr>
      </p:pic>
      <p:pic>
        <p:nvPicPr>
          <p:cNvPr id="30730" name="Picture 10" descr="cukrová lízátka,cukrovinka,cukrovinky,dovolená,dýn&amp;ecaron;,Halloween,hostiny,jack-o'-lantern,jídlo,lízátka,o&amp;rcaron;íznuté fotky,o&amp;rcaron;íznuté obrázky,oslavy,PNG,pr&amp;uring;hledné pozadí,sladkosti,zvláštní p&amp;rcaron;íle&amp;zcaron;itosti"/>
          <p:cNvPicPr>
            <a:picLocks noChangeAspect="1" noChangeArrowheads="1"/>
          </p:cNvPicPr>
          <p:nvPr/>
        </p:nvPicPr>
        <p:blipFill>
          <a:blip r:embed="rId10" cstate="print"/>
          <a:srcRect l="23261" t="25587" r="23238" b="25564"/>
          <a:stretch>
            <a:fillRect/>
          </a:stretch>
        </p:blipFill>
        <p:spPr bwMode="auto">
          <a:xfrm>
            <a:off x="7524328" y="3789040"/>
            <a:ext cx="1296144" cy="1183436"/>
          </a:xfrm>
          <a:prstGeom prst="rect">
            <a:avLst/>
          </a:prstGeom>
          <a:noFill/>
        </p:spPr>
      </p:pic>
      <p:pic>
        <p:nvPicPr>
          <p:cNvPr id="30732" name="Picture 12" descr="bouchání,lahve,limonády,nápoje,plechovky,potraviny,slámy,sody,stolování"/>
          <p:cNvPicPr>
            <a:picLocks noChangeAspect="1" noChangeArrowheads="1"/>
          </p:cNvPicPr>
          <p:nvPr/>
        </p:nvPicPr>
        <p:blipFill>
          <a:blip r:embed="rId11" cstate="print"/>
          <a:srcRect l="2326" r="2303"/>
          <a:stretch>
            <a:fillRect/>
          </a:stretch>
        </p:blipFill>
        <p:spPr bwMode="auto">
          <a:xfrm>
            <a:off x="3707904" y="1628800"/>
            <a:ext cx="1080120" cy="1132546"/>
          </a:xfrm>
          <a:prstGeom prst="rect">
            <a:avLst/>
          </a:prstGeom>
          <a:noFill/>
        </p:spPr>
      </p:pic>
      <p:pic>
        <p:nvPicPr>
          <p:cNvPr id="17" name="Picture 4" descr="bedny,brukve,&amp;ccaron;erstvé,cukety,fotografie,Fotolia,jídlo,koše,lilky,mrkve,odr&amp;uring;dy,plodiny,potrava,prodávání,prodej,raj&amp;ccaron;ata,r&amp;uring;zné,sklize&amp;ncaron;,stánky,trhy,zelenina,zelné trhy"/>
          <p:cNvPicPr>
            <a:picLocks noChangeAspect="1" noChangeArrowheads="1"/>
          </p:cNvPicPr>
          <p:nvPr/>
        </p:nvPicPr>
        <p:blipFill>
          <a:blip r:embed="rId12" cstate="print"/>
          <a:srcRect l="32566" t="46522" b="18586"/>
          <a:stretch>
            <a:fillRect/>
          </a:stretch>
        </p:blipFill>
        <p:spPr bwMode="auto">
          <a:xfrm>
            <a:off x="6516216" y="2564904"/>
            <a:ext cx="1512168" cy="782425"/>
          </a:xfrm>
          <a:prstGeom prst="rect">
            <a:avLst/>
          </a:prstGeom>
          <a:noFill/>
        </p:spPr>
      </p:pic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Správná</a:t>
            </a:r>
            <a:r>
              <a:rPr kumimoji="0" lang="cs-CZ" sz="4400" b="0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volba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0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9000"/>
                            </p:stCondLst>
                            <p:childTnLst>
                              <p:par>
                                <p:cTn id="7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0"/>
                            </p:stCondLst>
                            <p:childTnLst>
                              <p:par>
                                <p:cTn id="8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6" grpId="0" animBg="1"/>
      <p:bldP spid="25" grpId="0" animBg="1"/>
      <p:bldP spid="24" grpId="0" animBg="1"/>
      <p:bldP spid="23" grpId="0" animBg="1"/>
      <p:bldP spid="22" grpId="0" animBg="1"/>
      <p:bldP spid="19" grpId="0" animBg="1"/>
      <p:bldP spid="20" grpId="0" animBg="1"/>
      <p:bldP spid="21" grpId="0" animBg="1"/>
      <p:bldP spid="18" grpId="0" animBg="1"/>
      <p:bldP spid="16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Zkus sám: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258654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modrá: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zdravé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1556792"/>
            <a:ext cx="326557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červená: nezdravé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22" name="Picture 2" descr="cheeseburgery,hamburgery,limonády,nápoje,pití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869160"/>
            <a:ext cx="1224136" cy="1224136"/>
          </a:xfrm>
          <a:prstGeom prst="rect">
            <a:avLst/>
          </a:prstGeom>
          <a:noFill/>
        </p:spPr>
      </p:pic>
      <p:pic>
        <p:nvPicPr>
          <p:cNvPr id="30724" name="Picture 4" descr="hamburgery,hranolky,limonády,nápoje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157192"/>
            <a:ext cx="1224136" cy="1224136"/>
          </a:xfrm>
          <a:prstGeom prst="rect">
            <a:avLst/>
          </a:prstGeom>
          <a:noFill/>
        </p:spPr>
      </p:pic>
      <p:pic>
        <p:nvPicPr>
          <p:cNvPr id="8" name="Picture 2" descr="vápník,mlé&amp;ccaron;né výrobky,fotolia,sklenice,zdravé,laktóza,mléko,br&amp;ccaron;ka,vitamíny"/>
          <p:cNvPicPr>
            <a:picLocks noChangeAspect="1" noChangeArrowheads="1"/>
          </p:cNvPicPr>
          <p:nvPr/>
        </p:nvPicPr>
        <p:blipFill>
          <a:blip r:embed="rId4" cstate="print"/>
          <a:srcRect l="9304" t="25587" r="58130" b="20912"/>
          <a:stretch>
            <a:fillRect/>
          </a:stretch>
        </p:blipFill>
        <p:spPr bwMode="auto">
          <a:xfrm>
            <a:off x="3491880" y="5013176"/>
            <a:ext cx="876619" cy="1440160"/>
          </a:xfrm>
          <a:prstGeom prst="rect">
            <a:avLst/>
          </a:prstGeom>
          <a:noFill/>
        </p:spPr>
      </p:pic>
      <p:pic>
        <p:nvPicPr>
          <p:cNvPr id="9" name="Picture 8" descr="citrus,citrusové ovoce,domácnosti,fotografie,nádobí,ovoce,plodiny,pomeran&amp;ccaron;e,p&amp;rcaron;íroda,rostliny,talí&amp;rcaron;e,zem&amp;ecaron;d&amp;ecaron;lství"/>
          <p:cNvPicPr>
            <a:picLocks noChangeAspect="1" noChangeArrowheads="1"/>
          </p:cNvPicPr>
          <p:nvPr/>
        </p:nvPicPr>
        <p:blipFill>
          <a:blip r:embed="rId5" cstate="print"/>
          <a:srcRect l="32596" t="56943" r="23115"/>
          <a:stretch>
            <a:fillRect/>
          </a:stretch>
        </p:blipFill>
        <p:spPr bwMode="auto">
          <a:xfrm>
            <a:off x="323528" y="3789040"/>
            <a:ext cx="1008112" cy="980051"/>
          </a:xfrm>
          <a:prstGeom prst="rect">
            <a:avLst/>
          </a:prstGeom>
          <a:noFill/>
        </p:spPr>
      </p:pic>
      <p:pic>
        <p:nvPicPr>
          <p:cNvPr id="10" name="Picture 6" descr="fotografie,obilí,pozadí,p&amp;rcaron;íroda,pšenice,rostliny,trávníky,zem&amp;ecaron;d&amp;ecaron;lství"/>
          <p:cNvPicPr>
            <a:picLocks noChangeAspect="1" noChangeArrowheads="1"/>
          </p:cNvPicPr>
          <p:nvPr/>
        </p:nvPicPr>
        <p:blipFill>
          <a:blip r:embed="rId6" cstate="print"/>
          <a:srcRect l="16283" r="6955"/>
          <a:stretch>
            <a:fillRect/>
          </a:stretch>
        </p:blipFill>
        <p:spPr bwMode="auto">
          <a:xfrm>
            <a:off x="2627784" y="3256574"/>
            <a:ext cx="1008112" cy="1313295"/>
          </a:xfrm>
          <a:prstGeom prst="rect">
            <a:avLst/>
          </a:prstGeom>
          <a:noFill/>
        </p:spPr>
      </p:pic>
      <p:pic>
        <p:nvPicPr>
          <p:cNvPr id="30726" name="Picture 6" descr="feferonky,klobásy,masa,no&amp;zcaron;e,párky,potraviny,&amp;rcaron;ezy,salámy,stolování"/>
          <p:cNvPicPr>
            <a:picLocks noChangeAspect="1" noChangeArrowheads="1"/>
          </p:cNvPicPr>
          <p:nvPr/>
        </p:nvPicPr>
        <p:blipFill>
          <a:blip r:embed="rId7" cstate="print"/>
          <a:srcRect t="20935" b="20912"/>
          <a:stretch>
            <a:fillRect/>
          </a:stretch>
        </p:blipFill>
        <p:spPr bwMode="auto">
          <a:xfrm>
            <a:off x="4499992" y="3356992"/>
            <a:ext cx="1656184" cy="963121"/>
          </a:xfrm>
          <a:prstGeom prst="rect">
            <a:avLst/>
          </a:prstGeom>
          <a:noFill/>
        </p:spPr>
      </p:pic>
      <p:pic>
        <p:nvPicPr>
          <p:cNvPr id="12" name="Picture 12" descr="fotografie,jablka,jablka Gravenstein,jídlo,ovoce,plodiny"/>
          <p:cNvPicPr>
            <a:picLocks noChangeAspect="1" noChangeArrowheads="1"/>
          </p:cNvPicPr>
          <p:nvPr/>
        </p:nvPicPr>
        <p:blipFill>
          <a:blip r:embed="rId8" cstate="print"/>
          <a:srcRect l="18609" t="37112" r="18586"/>
          <a:stretch>
            <a:fillRect/>
          </a:stretch>
        </p:blipFill>
        <p:spPr bwMode="auto">
          <a:xfrm>
            <a:off x="7452320" y="5301208"/>
            <a:ext cx="1224608" cy="1226217"/>
          </a:xfrm>
          <a:prstGeom prst="rect">
            <a:avLst/>
          </a:prstGeom>
          <a:noFill/>
        </p:spPr>
      </p:pic>
      <p:pic>
        <p:nvPicPr>
          <p:cNvPr id="30728" name="Picture 8" descr="&amp;ccaron;okoládové sladkosti,&amp;ccaron;okolády,cukroví,fotografie,pohošt&amp;ecaron;ní,potraviny,ty&amp;ccaron;inky"/>
          <p:cNvPicPr>
            <a:picLocks noChangeAspect="1" noChangeArrowheads="1"/>
          </p:cNvPicPr>
          <p:nvPr/>
        </p:nvPicPr>
        <p:blipFill>
          <a:blip r:embed="rId9" cstate="print"/>
          <a:srcRect l="12504" t="18756" r="12473"/>
          <a:stretch>
            <a:fillRect/>
          </a:stretch>
        </p:blipFill>
        <p:spPr bwMode="auto">
          <a:xfrm>
            <a:off x="1187624" y="2492896"/>
            <a:ext cx="996753" cy="1079401"/>
          </a:xfrm>
          <a:prstGeom prst="rect">
            <a:avLst/>
          </a:prstGeom>
          <a:noFill/>
        </p:spPr>
      </p:pic>
      <p:pic>
        <p:nvPicPr>
          <p:cNvPr id="30730" name="Picture 10" descr="cukrová lízátka,cukrovinka,cukrovinky,dovolená,dýn&amp;ecaron;,Halloween,hostiny,jack-o'-lantern,jídlo,lízátka,o&amp;rcaron;íznuté fotky,o&amp;rcaron;íznuté obrázky,oslavy,PNG,pr&amp;uring;hledné pozadí,sladkosti,zvláštní p&amp;rcaron;íle&amp;zcaron;itosti"/>
          <p:cNvPicPr>
            <a:picLocks noChangeAspect="1" noChangeArrowheads="1"/>
          </p:cNvPicPr>
          <p:nvPr/>
        </p:nvPicPr>
        <p:blipFill>
          <a:blip r:embed="rId10" cstate="print"/>
          <a:srcRect l="23261" t="25587" r="23238" b="25564"/>
          <a:stretch>
            <a:fillRect/>
          </a:stretch>
        </p:blipFill>
        <p:spPr bwMode="auto">
          <a:xfrm>
            <a:off x="7524328" y="3789040"/>
            <a:ext cx="1296144" cy="1183436"/>
          </a:xfrm>
          <a:prstGeom prst="rect">
            <a:avLst/>
          </a:prstGeom>
          <a:noFill/>
        </p:spPr>
      </p:pic>
      <p:pic>
        <p:nvPicPr>
          <p:cNvPr id="30732" name="Picture 12" descr="bouchání,lahve,limonády,nápoje,plechovky,potraviny,slámy,sody,stolování"/>
          <p:cNvPicPr>
            <a:picLocks noChangeAspect="1" noChangeArrowheads="1"/>
          </p:cNvPicPr>
          <p:nvPr/>
        </p:nvPicPr>
        <p:blipFill>
          <a:blip r:embed="rId11" cstate="print"/>
          <a:srcRect l="2326" r="2303"/>
          <a:stretch>
            <a:fillRect/>
          </a:stretch>
        </p:blipFill>
        <p:spPr bwMode="auto">
          <a:xfrm>
            <a:off x="3707904" y="1628800"/>
            <a:ext cx="1080120" cy="1132546"/>
          </a:xfrm>
          <a:prstGeom prst="rect">
            <a:avLst/>
          </a:prstGeom>
          <a:noFill/>
        </p:spPr>
      </p:pic>
      <p:pic>
        <p:nvPicPr>
          <p:cNvPr id="17" name="Picture 4" descr="bedny,brukve,&amp;ccaron;erstvé,cukety,fotografie,Fotolia,jídlo,koše,lilky,mrkve,odr&amp;uring;dy,plodiny,potrava,prodávání,prodej,raj&amp;ccaron;ata,r&amp;uring;zné,sklize&amp;ncaron;,stánky,trhy,zelenina,zelné trhy"/>
          <p:cNvPicPr>
            <a:picLocks noChangeAspect="1" noChangeArrowheads="1"/>
          </p:cNvPicPr>
          <p:nvPr/>
        </p:nvPicPr>
        <p:blipFill>
          <a:blip r:embed="rId12" cstate="print"/>
          <a:srcRect l="32566" t="46522" b="18586"/>
          <a:stretch>
            <a:fillRect/>
          </a:stretch>
        </p:blipFill>
        <p:spPr bwMode="auto">
          <a:xfrm>
            <a:off x="6516216" y="2564904"/>
            <a:ext cx="1512168" cy="78242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Elipsa 26"/>
          <p:cNvSpPr/>
          <p:nvPr/>
        </p:nvSpPr>
        <p:spPr>
          <a:xfrm>
            <a:off x="3491880" y="1484784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236296" y="5157192"/>
            <a:ext cx="1584176" cy="151216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300192" y="2276872"/>
            <a:ext cx="1872208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987824" y="4941168"/>
            <a:ext cx="1800200" cy="158417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267744" y="3140968"/>
            <a:ext cx="1800200" cy="151216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79512" y="3573016"/>
            <a:ext cx="1332656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860032" y="4797152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355976" y="3140968"/>
            <a:ext cx="2016224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380312" y="3645024"/>
            <a:ext cx="1584176" cy="151216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971600" y="5013176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899592" y="2348880"/>
            <a:ext cx="1584176" cy="14401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258654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modrá: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zdravé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1556792"/>
            <a:ext cx="326557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červená: nezdravé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22" name="Picture 2" descr="cheeseburgery,hamburgery,limonády,nápoje,pití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869160"/>
            <a:ext cx="1224136" cy="1224136"/>
          </a:xfrm>
          <a:prstGeom prst="rect">
            <a:avLst/>
          </a:prstGeom>
          <a:noFill/>
        </p:spPr>
      </p:pic>
      <p:pic>
        <p:nvPicPr>
          <p:cNvPr id="30724" name="Picture 4" descr="hamburgery,hranolky,limonády,nápoje,rychlá ob&amp;ccaron;erstvení,sendvi&amp;ccaron;e,sod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157192"/>
            <a:ext cx="1224136" cy="1224136"/>
          </a:xfrm>
          <a:prstGeom prst="rect">
            <a:avLst/>
          </a:prstGeom>
          <a:noFill/>
        </p:spPr>
      </p:pic>
      <p:pic>
        <p:nvPicPr>
          <p:cNvPr id="8" name="Picture 2" descr="vápník,mlé&amp;ccaron;né výrobky,fotolia,sklenice,zdravé,laktóza,mléko,br&amp;ccaron;ka,vitamíny"/>
          <p:cNvPicPr>
            <a:picLocks noChangeAspect="1" noChangeArrowheads="1"/>
          </p:cNvPicPr>
          <p:nvPr/>
        </p:nvPicPr>
        <p:blipFill>
          <a:blip r:embed="rId4" cstate="print"/>
          <a:srcRect l="9304" t="25587" r="58130" b="20912"/>
          <a:stretch>
            <a:fillRect/>
          </a:stretch>
        </p:blipFill>
        <p:spPr bwMode="auto">
          <a:xfrm>
            <a:off x="3491880" y="5013176"/>
            <a:ext cx="876619" cy="1440160"/>
          </a:xfrm>
          <a:prstGeom prst="rect">
            <a:avLst/>
          </a:prstGeom>
          <a:noFill/>
        </p:spPr>
      </p:pic>
      <p:pic>
        <p:nvPicPr>
          <p:cNvPr id="9" name="Picture 8" descr="citrus,citrusové ovoce,domácnosti,fotografie,nádobí,ovoce,plodiny,pomeran&amp;ccaron;e,p&amp;rcaron;íroda,rostliny,talí&amp;rcaron;e,zem&amp;ecaron;d&amp;ecaron;lství"/>
          <p:cNvPicPr>
            <a:picLocks noChangeAspect="1" noChangeArrowheads="1"/>
          </p:cNvPicPr>
          <p:nvPr/>
        </p:nvPicPr>
        <p:blipFill>
          <a:blip r:embed="rId5" cstate="print"/>
          <a:srcRect l="32596" t="56943" r="23115"/>
          <a:stretch>
            <a:fillRect/>
          </a:stretch>
        </p:blipFill>
        <p:spPr bwMode="auto">
          <a:xfrm>
            <a:off x="323528" y="3789040"/>
            <a:ext cx="1008112" cy="980051"/>
          </a:xfrm>
          <a:prstGeom prst="rect">
            <a:avLst/>
          </a:prstGeom>
          <a:noFill/>
        </p:spPr>
      </p:pic>
      <p:pic>
        <p:nvPicPr>
          <p:cNvPr id="10" name="Picture 6" descr="fotografie,obilí,pozadí,p&amp;rcaron;íroda,pšenice,rostliny,trávníky,zem&amp;ecaron;d&amp;ecaron;lství"/>
          <p:cNvPicPr>
            <a:picLocks noChangeAspect="1" noChangeArrowheads="1"/>
          </p:cNvPicPr>
          <p:nvPr/>
        </p:nvPicPr>
        <p:blipFill>
          <a:blip r:embed="rId6" cstate="print"/>
          <a:srcRect l="16283" r="6955"/>
          <a:stretch>
            <a:fillRect/>
          </a:stretch>
        </p:blipFill>
        <p:spPr bwMode="auto">
          <a:xfrm>
            <a:off x="2627784" y="3256574"/>
            <a:ext cx="1008112" cy="1313295"/>
          </a:xfrm>
          <a:prstGeom prst="rect">
            <a:avLst/>
          </a:prstGeom>
          <a:noFill/>
        </p:spPr>
      </p:pic>
      <p:pic>
        <p:nvPicPr>
          <p:cNvPr id="30726" name="Picture 6" descr="feferonky,klobásy,masa,no&amp;zcaron;e,párky,potraviny,&amp;rcaron;ezy,salámy,stolování"/>
          <p:cNvPicPr>
            <a:picLocks noChangeAspect="1" noChangeArrowheads="1"/>
          </p:cNvPicPr>
          <p:nvPr/>
        </p:nvPicPr>
        <p:blipFill>
          <a:blip r:embed="rId7" cstate="print"/>
          <a:srcRect t="20935" b="20912"/>
          <a:stretch>
            <a:fillRect/>
          </a:stretch>
        </p:blipFill>
        <p:spPr bwMode="auto">
          <a:xfrm>
            <a:off x="4499992" y="3356992"/>
            <a:ext cx="1656184" cy="963121"/>
          </a:xfrm>
          <a:prstGeom prst="rect">
            <a:avLst/>
          </a:prstGeom>
          <a:noFill/>
        </p:spPr>
      </p:pic>
      <p:pic>
        <p:nvPicPr>
          <p:cNvPr id="12" name="Picture 12" descr="fotografie,jablka,jablka Gravenstein,jídlo,ovoce,plodiny"/>
          <p:cNvPicPr>
            <a:picLocks noChangeAspect="1" noChangeArrowheads="1"/>
          </p:cNvPicPr>
          <p:nvPr/>
        </p:nvPicPr>
        <p:blipFill>
          <a:blip r:embed="rId8" cstate="print"/>
          <a:srcRect l="18609" t="37112" r="18586"/>
          <a:stretch>
            <a:fillRect/>
          </a:stretch>
        </p:blipFill>
        <p:spPr bwMode="auto">
          <a:xfrm>
            <a:off x="7452320" y="5301208"/>
            <a:ext cx="1224608" cy="1226217"/>
          </a:xfrm>
          <a:prstGeom prst="rect">
            <a:avLst/>
          </a:prstGeom>
          <a:noFill/>
        </p:spPr>
      </p:pic>
      <p:pic>
        <p:nvPicPr>
          <p:cNvPr id="30728" name="Picture 8" descr="&amp;ccaron;okoládové sladkosti,&amp;ccaron;okolády,cukroví,fotografie,pohošt&amp;ecaron;ní,potraviny,ty&amp;ccaron;inky"/>
          <p:cNvPicPr>
            <a:picLocks noChangeAspect="1" noChangeArrowheads="1"/>
          </p:cNvPicPr>
          <p:nvPr/>
        </p:nvPicPr>
        <p:blipFill>
          <a:blip r:embed="rId9" cstate="print"/>
          <a:srcRect l="12504" t="18756" r="12473"/>
          <a:stretch>
            <a:fillRect/>
          </a:stretch>
        </p:blipFill>
        <p:spPr bwMode="auto">
          <a:xfrm>
            <a:off x="1187624" y="2492896"/>
            <a:ext cx="996753" cy="1079401"/>
          </a:xfrm>
          <a:prstGeom prst="rect">
            <a:avLst/>
          </a:prstGeom>
          <a:noFill/>
        </p:spPr>
      </p:pic>
      <p:pic>
        <p:nvPicPr>
          <p:cNvPr id="30730" name="Picture 10" descr="cukrová lízátka,cukrovinka,cukrovinky,dovolená,dýn&amp;ecaron;,Halloween,hostiny,jack-o'-lantern,jídlo,lízátka,o&amp;rcaron;íznuté fotky,o&amp;rcaron;íznuté obrázky,oslavy,PNG,pr&amp;uring;hledné pozadí,sladkosti,zvláštní p&amp;rcaron;íle&amp;zcaron;itosti"/>
          <p:cNvPicPr>
            <a:picLocks noChangeAspect="1" noChangeArrowheads="1"/>
          </p:cNvPicPr>
          <p:nvPr/>
        </p:nvPicPr>
        <p:blipFill>
          <a:blip r:embed="rId10" cstate="print"/>
          <a:srcRect l="23261" t="25587" r="23238" b="25564"/>
          <a:stretch>
            <a:fillRect/>
          </a:stretch>
        </p:blipFill>
        <p:spPr bwMode="auto">
          <a:xfrm>
            <a:off x="7524328" y="3789040"/>
            <a:ext cx="1296144" cy="1183436"/>
          </a:xfrm>
          <a:prstGeom prst="rect">
            <a:avLst/>
          </a:prstGeom>
          <a:noFill/>
        </p:spPr>
      </p:pic>
      <p:pic>
        <p:nvPicPr>
          <p:cNvPr id="30732" name="Picture 12" descr="bouchání,lahve,limonády,nápoje,plechovky,potraviny,slámy,sody,stolování"/>
          <p:cNvPicPr>
            <a:picLocks noChangeAspect="1" noChangeArrowheads="1"/>
          </p:cNvPicPr>
          <p:nvPr/>
        </p:nvPicPr>
        <p:blipFill>
          <a:blip r:embed="rId11" cstate="print"/>
          <a:srcRect l="2326" r="2303"/>
          <a:stretch>
            <a:fillRect/>
          </a:stretch>
        </p:blipFill>
        <p:spPr bwMode="auto">
          <a:xfrm>
            <a:off x="3707904" y="1628800"/>
            <a:ext cx="1080120" cy="1132546"/>
          </a:xfrm>
          <a:prstGeom prst="rect">
            <a:avLst/>
          </a:prstGeom>
          <a:noFill/>
        </p:spPr>
      </p:pic>
      <p:pic>
        <p:nvPicPr>
          <p:cNvPr id="17" name="Picture 4" descr="bedny,brukve,&amp;ccaron;erstvé,cukety,fotografie,Fotolia,jídlo,koše,lilky,mrkve,odr&amp;uring;dy,plodiny,potrava,prodávání,prodej,raj&amp;ccaron;ata,r&amp;uring;zné,sklize&amp;ncaron;,stánky,trhy,zelenina,zelné trhy"/>
          <p:cNvPicPr>
            <a:picLocks noChangeAspect="1" noChangeArrowheads="1"/>
          </p:cNvPicPr>
          <p:nvPr/>
        </p:nvPicPr>
        <p:blipFill>
          <a:blip r:embed="rId12" cstate="print"/>
          <a:srcRect l="32566" t="46522" b="18586"/>
          <a:stretch>
            <a:fillRect/>
          </a:stretch>
        </p:blipFill>
        <p:spPr bwMode="auto">
          <a:xfrm>
            <a:off x="6516216" y="2564904"/>
            <a:ext cx="1512168" cy="78242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sz="1700" dirty="0" smtClean="0">
                <a:hlinkClick r:id="rId2"/>
              </a:rPr>
              <a:t>http://office.</a:t>
            </a:r>
            <a:r>
              <a:rPr lang="cs-CZ" sz="1700" dirty="0" err="1" smtClean="0">
                <a:hlinkClick r:id="rId2"/>
              </a:rPr>
              <a:t>microsoft.com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cs</a:t>
            </a:r>
            <a:r>
              <a:rPr lang="cs-CZ" sz="1700" dirty="0" smtClean="0">
                <a:hlinkClick r:id="rId2"/>
              </a:rPr>
              <a:t>-</a:t>
            </a:r>
            <a:r>
              <a:rPr lang="cs-CZ" sz="1700" dirty="0" err="1" smtClean="0">
                <a:hlinkClick r:id="rId2"/>
              </a:rPr>
              <a:t>cz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images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results.aspx</a:t>
            </a:r>
            <a:r>
              <a:rPr lang="cs-CZ" sz="1700" dirty="0" smtClean="0">
                <a:hlinkClick r:id="rId2"/>
              </a:rPr>
              <a:t>?</a:t>
            </a:r>
            <a:r>
              <a:rPr lang="cs-CZ" sz="1700" dirty="0" err="1" smtClean="0">
                <a:hlinkClick r:id="rId2"/>
              </a:rPr>
              <a:t>qu</a:t>
            </a:r>
            <a:r>
              <a:rPr lang="cs-CZ" sz="1700" dirty="0" smtClean="0">
                <a:hlinkClick r:id="rId2"/>
              </a:rPr>
              <a:t>=myt%C3%AD&amp;ex=1#</a:t>
            </a:r>
            <a:r>
              <a:rPr lang="cs-CZ" sz="1700" dirty="0" err="1" smtClean="0">
                <a:hlinkClick r:id="rId2"/>
              </a:rPr>
              <a:t>ai</a:t>
            </a:r>
            <a:r>
              <a:rPr lang="cs-CZ" sz="1700" dirty="0" smtClean="0">
                <a:hlinkClick r:id="rId2"/>
              </a:rPr>
              <a:t>:MP900424432|</a:t>
            </a:r>
            <a:endParaRPr lang="cs-CZ" sz="1700" dirty="0" smtClean="0"/>
          </a:p>
          <a:p>
            <a:r>
              <a:rPr lang="cs-CZ" sz="1700" dirty="0" smtClean="0">
                <a:hlinkClick r:id="rId3"/>
              </a:rPr>
              <a:t>http://office.</a:t>
            </a:r>
            <a:r>
              <a:rPr lang="cs-CZ" sz="1700" dirty="0" err="1" smtClean="0">
                <a:hlinkClick r:id="rId3"/>
              </a:rPr>
              <a:t>microsoft.com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cs</a:t>
            </a:r>
            <a:r>
              <a:rPr lang="cs-CZ" sz="1700" dirty="0" smtClean="0">
                <a:hlinkClick r:id="rId3"/>
              </a:rPr>
              <a:t>-</a:t>
            </a:r>
            <a:r>
              <a:rPr lang="cs-CZ" sz="1700" dirty="0" err="1" smtClean="0">
                <a:hlinkClick r:id="rId3"/>
              </a:rPr>
              <a:t>cz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images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results.aspx</a:t>
            </a:r>
            <a:r>
              <a:rPr lang="cs-CZ" sz="1700" dirty="0" smtClean="0">
                <a:hlinkClick r:id="rId3"/>
              </a:rPr>
              <a:t>?</a:t>
            </a:r>
            <a:r>
              <a:rPr lang="cs-CZ" sz="1700" dirty="0" err="1" smtClean="0">
                <a:hlinkClick r:id="rId3"/>
              </a:rPr>
              <a:t>qu</a:t>
            </a:r>
            <a:r>
              <a:rPr lang="cs-CZ" sz="1700" dirty="0" smtClean="0">
                <a:hlinkClick r:id="rId3"/>
              </a:rPr>
              <a:t>=zelenina&amp;ex=1#</a:t>
            </a:r>
            <a:r>
              <a:rPr lang="cs-CZ" sz="1700" dirty="0" err="1" smtClean="0">
                <a:hlinkClick r:id="rId3"/>
              </a:rPr>
              <a:t>ai</a:t>
            </a:r>
            <a:r>
              <a:rPr lang="cs-CZ" sz="1700" dirty="0" smtClean="0">
                <a:hlinkClick r:id="rId3"/>
              </a:rPr>
              <a:t>:MP900400606|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http://office.</a:t>
            </a:r>
            <a:r>
              <a:rPr lang="cs-CZ" sz="1700" dirty="0" err="1" smtClean="0">
                <a:hlinkClick r:id="rId4"/>
              </a:rPr>
              <a:t>microsoft.com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cs</a:t>
            </a:r>
            <a:r>
              <a:rPr lang="cs-CZ" sz="1700" dirty="0" smtClean="0">
                <a:hlinkClick r:id="rId4"/>
              </a:rPr>
              <a:t>-</a:t>
            </a:r>
            <a:r>
              <a:rPr lang="cs-CZ" sz="1700" dirty="0" err="1" smtClean="0">
                <a:hlinkClick r:id="rId4"/>
              </a:rPr>
              <a:t>cz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images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results.aspx</a:t>
            </a:r>
            <a:r>
              <a:rPr lang="cs-CZ" sz="1700" dirty="0" smtClean="0">
                <a:hlinkClick r:id="rId4"/>
              </a:rPr>
              <a:t>?</a:t>
            </a:r>
            <a:r>
              <a:rPr lang="cs-CZ" sz="1700" dirty="0" err="1" smtClean="0">
                <a:hlinkClick r:id="rId4"/>
              </a:rPr>
              <a:t>qu</a:t>
            </a:r>
            <a:r>
              <a:rPr lang="cs-CZ" sz="1700" dirty="0" smtClean="0">
                <a:hlinkClick r:id="rId4"/>
              </a:rPr>
              <a:t>=</a:t>
            </a:r>
            <a:r>
              <a:rPr lang="cs-CZ" sz="1700" dirty="0" err="1" smtClean="0">
                <a:hlinkClick r:id="rId4"/>
              </a:rPr>
              <a:t>pitn</a:t>
            </a:r>
            <a:r>
              <a:rPr lang="cs-CZ" sz="1700" dirty="0" smtClean="0">
                <a:hlinkClick r:id="rId4"/>
              </a:rPr>
              <a:t>%C3%A1+voda&amp;ex=1#</a:t>
            </a:r>
            <a:r>
              <a:rPr lang="cs-CZ" sz="1700" dirty="0" err="1" smtClean="0">
                <a:hlinkClick r:id="rId4"/>
              </a:rPr>
              <a:t>ai</a:t>
            </a:r>
            <a:r>
              <a:rPr lang="cs-CZ" sz="1700" dirty="0" smtClean="0">
                <a:hlinkClick r:id="rId4"/>
              </a:rPr>
              <a:t>:MP900422193|</a:t>
            </a:r>
            <a:endParaRPr lang="cs-CZ" sz="1700" dirty="0" smtClean="0"/>
          </a:p>
          <a:p>
            <a:r>
              <a:rPr lang="cs-CZ" sz="1700" dirty="0" smtClean="0">
                <a:hlinkClick r:id="rId5"/>
              </a:rPr>
              <a:t>http://office.</a:t>
            </a:r>
            <a:r>
              <a:rPr lang="cs-CZ" sz="1700" dirty="0" err="1" smtClean="0">
                <a:hlinkClick r:id="rId5"/>
              </a:rPr>
              <a:t>microsoft.com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cs</a:t>
            </a:r>
            <a:r>
              <a:rPr lang="cs-CZ" sz="1700" dirty="0" smtClean="0">
                <a:hlinkClick r:id="rId5"/>
              </a:rPr>
              <a:t>-</a:t>
            </a:r>
            <a:r>
              <a:rPr lang="cs-CZ" sz="1700" dirty="0" err="1" smtClean="0">
                <a:hlinkClick r:id="rId5"/>
              </a:rPr>
              <a:t>cz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images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results.aspx</a:t>
            </a:r>
            <a:r>
              <a:rPr lang="cs-CZ" sz="1700" dirty="0" smtClean="0">
                <a:hlinkClick r:id="rId5"/>
              </a:rPr>
              <a:t>?</a:t>
            </a:r>
            <a:r>
              <a:rPr lang="cs-CZ" sz="1700" dirty="0" err="1" smtClean="0">
                <a:hlinkClick r:id="rId5"/>
              </a:rPr>
              <a:t>qu</a:t>
            </a:r>
            <a:r>
              <a:rPr lang="cs-CZ" sz="1700" dirty="0" smtClean="0">
                <a:hlinkClick r:id="rId5"/>
              </a:rPr>
              <a:t>=v%C3%BD%C5%</a:t>
            </a:r>
            <a:r>
              <a:rPr lang="cs-CZ" sz="1700" dirty="0" err="1" smtClean="0">
                <a:hlinkClick r:id="rId5"/>
              </a:rPr>
              <a:t>BEiva</a:t>
            </a:r>
            <a:r>
              <a:rPr lang="cs-CZ" sz="1700" dirty="0" smtClean="0">
                <a:hlinkClick r:id="rId5"/>
              </a:rPr>
              <a:t>&amp;ex=1#</a:t>
            </a:r>
            <a:r>
              <a:rPr lang="cs-CZ" sz="1700" dirty="0" err="1" smtClean="0">
                <a:hlinkClick r:id="rId5"/>
              </a:rPr>
              <a:t>ai</a:t>
            </a:r>
            <a:r>
              <a:rPr lang="cs-CZ" sz="1700" dirty="0" smtClean="0">
                <a:hlinkClick r:id="rId5"/>
              </a:rPr>
              <a:t>:MC900237801|</a:t>
            </a:r>
            <a:endParaRPr lang="cs-CZ" sz="1700" dirty="0" smtClean="0"/>
          </a:p>
          <a:p>
            <a:r>
              <a:rPr lang="cs-CZ" sz="1700" dirty="0" smtClean="0">
                <a:hlinkClick r:id="rId6"/>
              </a:rPr>
              <a:t>http://office.</a:t>
            </a:r>
            <a:r>
              <a:rPr lang="cs-CZ" sz="1700" dirty="0" err="1" smtClean="0">
                <a:hlinkClick r:id="rId6"/>
              </a:rPr>
              <a:t>microsoft.com</a:t>
            </a:r>
            <a:r>
              <a:rPr lang="cs-CZ" sz="1700" dirty="0" smtClean="0">
                <a:hlinkClick r:id="rId6"/>
              </a:rPr>
              <a:t>/</a:t>
            </a:r>
            <a:r>
              <a:rPr lang="cs-CZ" sz="1700" dirty="0" err="1" smtClean="0">
                <a:hlinkClick r:id="rId6"/>
              </a:rPr>
              <a:t>cs</a:t>
            </a:r>
            <a:r>
              <a:rPr lang="cs-CZ" sz="1700" dirty="0" smtClean="0">
                <a:hlinkClick r:id="rId6"/>
              </a:rPr>
              <a:t>-</a:t>
            </a:r>
            <a:r>
              <a:rPr lang="cs-CZ" sz="1700" dirty="0" err="1" smtClean="0">
                <a:hlinkClick r:id="rId6"/>
              </a:rPr>
              <a:t>cz</a:t>
            </a:r>
            <a:r>
              <a:rPr lang="cs-CZ" sz="1700" dirty="0" smtClean="0">
                <a:hlinkClick r:id="rId6"/>
              </a:rPr>
              <a:t>/</a:t>
            </a:r>
            <a:r>
              <a:rPr lang="cs-CZ" sz="1700" dirty="0" err="1" smtClean="0">
                <a:hlinkClick r:id="rId6"/>
              </a:rPr>
              <a:t>images</a:t>
            </a:r>
            <a:r>
              <a:rPr lang="cs-CZ" sz="1700" dirty="0" smtClean="0">
                <a:hlinkClick r:id="rId6"/>
              </a:rPr>
              <a:t>/</a:t>
            </a:r>
            <a:r>
              <a:rPr lang="cs-CZ" sz="1700" dirty="0" err="1" smtClean="0">
                <a:hlinkClick r:id="rId6"/>
              </a:rPr>
              <a:t>results.aspx</a:t>
            </a:r>
            <a:r>
              <a:rPr lang="cs-CZ" sz="1700" dirty="0" smtClean="0">
                <a:hlinkClick r:id="rId6"/>
              </a:rPr>
              <a:t>?</a:t>
            </a:r>
            <a:r>
              <a:rPr lang="cs-CZ" sz="1700" dirty="0" err="1" smtClean="0">
                <a:hlinkClick r:id="rId6"/>
              </a:rPr>
              <a:t>qu</a:t>
            </a:r>
            <a:r>
              <a:rPr lang="cs-CZ" sz="1700" dirty="0" smtClean="0">
                <a:hlinkClick r:id="rId6"/>
              </a:rPr>
              <a:t>=ml%C3%A9ko&amp;ex=1#</a:t>
            </a:r>
            <a:r>
              <a:rPr lang="cs-CZ" sz="1700" dirty="0" err="1" smtClean="0">
                <a:hlinkClick r:id="rId6"/>
              </a:rPr>
              <a:t>ai</a:t>
            </a:r>
            <a:r>
              <a:rPr lang="cs-CZ" sz="1700" dirty="0" smtClean="0">
                <a:hlinkClick r:id="rId6"/>
              </a:rPr>
              <a:t>:MP900448644|</a:t>
            </a:r>
            <a:endParaRPr lang="cs-CZ" sz="1700" dirty="0" smtClean="0"/>
          </a:p>
          <a:p>
            <a:r>
              <a:rPr lang="cs-CZ" sz="1700" dirty="0" smtClean="0">
                <a:hlinkClick r:id="rId7"/>
              </a:rPr>
              <a:t>http://office.</a:t>
            </a:r>
            <a:r>
              <a:rPr lang="cs-CZ" sz="1700" dirty="0" err="1" smtClean="0">
                <a:hlinkClick r:id="rId7"/>
              </a:rPr>
              <a:t>microsoft.com</a:t>
            </a:r>
            <a:r>
              <a:rPr lang="cs-CZ" sz="1700" dirty="0" smtClean="0">
                <a:hlinkClick r:id="rId7"/>
              </a:rPr>
              <a:t>/</a:t>
            </a:r>
            <a:r>
              <a:rPr lang="cs-CZ" sz="1700" dirty="0" err="1" smtClean="0">
                <a:hlinkClick r:id="rId7"/>
              </a:rPr>
              <a:t>cs</a:t>
            </a:r>
            <a:r>
              <a:rPr lang="cs-CZ" sz="1700" dirty="0" smtClean="0">
                <a:hlinkClick r:id="rId7"/>
              </a:rPr>
              <a:t>-</a:t>
            </a:r>
            <a:r>
              <a:rPr lang="cs-CZ" sz="1700" dirty="0" err="1" smtClean="0">
                <a:hlinkClick r:id="rId7"/>
              </a:rPr>
              <a:t>cz</a:t>
            </a:r>
            <a:r>
              <a:rPr lang="cs-CZ" sz="1700" dirty="0" smtClean="0">
                <a:hlinkClick r:id="rId7"/>
              </a:rPr>
              <a:t>/</a:t>
            </a:r>
            <a:r>
              <a:rPr lang="cs-CZ" sz="1700" dirty="0" err="1" smtClean="0">
                <a:hlinkClick r:id="rId7"/>
              </a:rPr>
              <a:t>images</a:t>
            </a:r>
            <a:r>
              <a:rPr lang="cs-CZ" sz="1700" dirty="0" smtClean="0">
                <a:hlinkClick r:id="rId7"/>
              </a:rPr>
              <a:t>/</a:t>
            </a:r>
            <a:r>
              <a:rPr lang="cs-CZ" sz="1700" dirty="0" err="1" smtClean="0">
                <a:hlinkClick r:id="rId7"/>
              </a:rPr>
              <a:t>results.aspx</a:t>
            </a:r>
            <a:r>
              <a:rPr lang="cs-CZ" sz="1700" dirty="0" smtClean="0">
                <a:hlinkClick r:id="rId7"/>
              </a:rPr>
              <a:t>?</a:t>
            </a:r>
            <a:r>
              <a:rPr lang="cs-CZ" sz="1700" dirty="0" err="1" smtClean="0">
                <a:hlinkClick r:id="rId7"/>
              </a:rPr>
              <a:t>qu</a:t>
            </a:r>
            <a:r>
              <a:rPr lang="cs-CZ" sz="1700" dirty="0" smtClean="0">
                <a:hlinkClick r:id="rId7"/>
              </a:rPr>
              <a:t>=mrkev&amp;ex=1#</a:t>
            </a:r>
            <a:r>
              <a:rPr lang="cs-CZ" sz="1700" dirty="0" err="1" smtClean="0">
                <a:hlinkClick r:id="rId7"/>
              </a:rPr>
              <a:t>ai</a:t>
            </a:r>
            <a:r>
              <a:rPr lang="cs-CZ" sz="1700" dirty="0" smtClean="0">
                <a:hlinkClick r:id="rId7"/>
              </a:rPr>
              <a:t>:MP900438718|</a:t>
            </a:r>
            <a:endParaRPr lang="cs-CZ" sz="1700" dirty="0" smtClean="0"/>
          </a:p>
          <a:p>
            <a:r>
              <a:rPr lang="cs-CZ" sz="1700" dirty="0" smtClean="0">
                <a:hlinkClick r:id="rId8"/>
              </a:rPr>
              <a:t>http://office.</a:t>
            </a:r>
            <a:r>
              <a:rPr lang="cs-CZ" sz="1700" dirty="0" err="1" smtClean="0">
                <a:hlinkClick r:id="rId8"/>
              </a:rPr>
              <a:t>microsoft.com</a:t>
            </a:r>
            <a:r>
              <a:rPr lang="cs-CZ" sz="1700" dirty="0" smtClean="0">
                <a:hlinkClick r:id="rId8"/>
              </a:rPr>
              <a:t>/</a:t>
            </a:r>
            <a:r>
              <a:rPr lang="cs-CZ" sz="1700" dirty="0" err="1" smtClean="0">
                <a:hlinkClick r:id="rId8"/>
              </a:rPr>
              <a:t>cs</a:t>
            </a:r>
            <a:r>
              <a:rPr lang="cs-CZ" sz="1700" dirty="0" smtClean="0">
                <a:hlinkClick r:id="rId8"/>
              </a:rPr>
              <a:t>-</a:t>
            </a:r>
            <a:r>
              <a:rPr lang="cs-CZ" sz="1700" dirty="0" err="1" smtClean="0">
                <a:hlinkClick r:id="rId8"/>
              </a:rPr>
              <a:t>cz</a:t>
            </a:r>
            <a:r>
              <a:rPr lang="cs-CZ" sz="1700" dirty="0" smtClean="0">
                <a:hlinkClick r:id="rId8"/>
              </a:rPr>
              <a:t>/</a:t>
            </a:r>
            <a:r>
              <a:rPr lang="cs-CZ" sz="1700" dirty="0" err="1" smtClean="0">
                <a:hlinkClick r:id="rId8"/>
              </a:rPr>
              <a:t>images</a:t>
            </a:r>
            <a:r>
              <a:rPr lang="cs-CZ" sz="1700" dirty="0" smtClean="0">
                <a:hlinkClick r:id="rId8"/>
              </a:rPr>
              <a:t>/</a:t>
            </a:r>
            <a:r>
              <a:rPr lang="cs-CZ" sz="1700" dirty="0" err="1" smtClean="0">
                <a:hlinkClick r:id="rId8"/>
              </a:rPr>
              <a:t>results.aspx</a:t>
            </a:r>
            <a:r>
              <a:rPr lang="cs-CZ" sz="1700" dirty="0" smtClean="0">
                <a:hlinkClick r:id="rId8"/>
              </a:rPr>
              <a:t>?</a:t>
            </a:r>
            <a:r>
              <a:rPr lang="cs-CZ" sz="1700" dirty="0" err="1" smtClean="0">
                <a:hlinkClick r:id="rId8"/>
              </a:rPr>
              <a:t>qu</a:t>
            </a:r>
            <a:r>
              <a:rPr lang="cs-CZ" sz="1700" dirty="0" smtClean="0">
                <a:hlinkClick r:id="rId8"/>
              </a:rPr>
              <a:t>=obil%C3%AD&amp;ex=1#</a:t>
            </a:r>
            <a:r>
              <a:rPr lang="cs-CZ" sz="1700" dirty="0" err="1" smtClean="0">
                <a:hlinkClick r:id="rId8"/>
              </a:rPr>
              <a:t>ai</a:t>
            </a:r>
            <a:r>
              <a:rPr lang="cs-CZ" sz="1700" dirty="0" smtClean="0">
                <a:hlinkClick r:id="rId8"/>
              </a:rPr>
              <a:t>:MP900422104|</a:t>
            </a:r>
            <a:endParaRPr lang="cs-CZ" sz="1700" dirty="0" smtClean="0"/>
          </a:p>
          <a:p>
            <a:r>
              <a:rPr lang="cs-CZ" sz="1700" dirty="0" smtClean="0">
                <a:hlinkClick r:id="rId9"/>
              </a:rPr>
              <a:t>http://office.</a:t>
            </a:r>
            <a:r>
              <a:rPr lang="cs-CZ" sz="1700" dirty="0" err="1" smtClean="0">
                <a:hlinkClick r:id="rId9"/>
              </a:rPr>
              <a:t>microsoft.com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cs</a:t>
            </a:r>
            <a:r>
              <a:rPr lang="cs-CZ" sz="1700" dirty="0" smtClean="0">
                <a:hlinkClick r:id="rId9"/>
              </a:rPr>
              <a:t>-</a:t>
            </a:r>
            <a:r>
              <a:rPr lang="cs-CZ" sz="1700" dirty="0" err="1" smtClean="0">
                <a:hlinkClick r:id="rId9"/>
              </a:rPr>
              <a:t>cz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images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results.aspx</a:t>
            </a:r>
            <a:r>
              <a:rPr lang="cs-CZ" sz="1700" dirty="0" smtClean="0">
                <a:hlinkClick r:id="rId9"/>
              </a:rPr>
              <a:t>?</a:t>
            </a:r>
            <a:r>
              <a:rPr lang="cs-CZ" sz="1700" dirty="0" err="1" smtClean="0">
                <a:hlinkClick r:id="rId9"/>
              </a:rPr>
              <a:t>qu</a:t>
            </a:r>
            <a:r>
              <a:rPr lang="cs-CZ" sz="1700" dirty="0" smtClean="0">
                <a:hlinkClick r:id="rId9"/>
              </a:rPr>
              <a:t>=citrusy&amp;ex=1#</a:t>
            </a:r>
            <a:r>
              <a:rPr lang="cs-CZ" sz="1700" dirty="0" err="1" smtClean="0">
                <a:hlinkClick r:id="rId9"/>
              </a:rPr>
              <a:t>ai</a:t>
            </a:r>
            <a:r>
              <a:rPr lang="cs-CZ" sz="1700" dirty="0" smtClean="0">
                <a:hlinkClick r:id="rId9"/>
              </a:rPr>
              <a:t>:MP900400599|</a:t>
            </a:r>
            <a:endParaRPr lang="cs-CZ" sz="1700" dirty="0" smtClean="0"/>
          </a:p>
          <a:p>
            <a:r>
              <a:rPr lang="cs-CZ" sz="1700" dirty="0" smtClean="0">
                <a:hlinkClick r:id="rId9"/>
              </a:rPr>
              <a:t>http://office.</a:t>
            </a:r>
            <a:r>
              <a:rPr lang="cs-CZ" sz="1700" dirty="0" err="1" smtClean="0">
                <a:hlinkClick r:id="rId9"/>
              </a:rPr>
              <a:t>microsoft.com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cs</a:t>
            </a:r>
            <a:r>
              <a:rPr lang="cs-CZ" sz="1700" dirty="0" smtClean="0">
                <a:hlinkClick r:id="rId9"/>
              </a:rPr>
              <a:t>-</a:t>
            </a:r>
            <a:r>
              <a:rPr lang="cs-CZ" sz="1700" dirty="0" err="1" smtClean="0">
                <a:hlinkClick r:id="rId9"/>
              </a:rPr>
              <a:t>cz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images</a:t>
            </a:r>
            <a:r>
              <a:rPr lang="cs-CZ" sz="1700" dirty="0" smtClean="0">
                <a:hlinkClick r:id="rId9"/>
              </a:rPr>
              <a:t>/</a:t>
            </a:r>
            <a:r>
              <a:rPr lang="cs-CZ" sz="1700" dirty="0" err="1" smtClean="0">
                <a:hlinkClick r:id="rId9"/>
              </a:rPr>
              <a:t>results.aspx</a:t>
            </a:r>
            <a:r>
              <a:rPr lang="cs-CZ" sz="1700" dirty="0" smtClean="0">
                <a:hlinkClick r:id="rId9"/>
              </a:rPr>
              <a:t>?</a:t>
            </a:r>
            <a:r>
              <a:rPr lang="cs-CZ" sz="1700" dirty="0" err="1" smtClean="0">
                <a:hlinkClick r:id="rId9"/>
              </a:rPr>
              <a:t>qu</a:t>
            </a:r>
            <a:r>
              <a:rPr lang="cs-CZ" sz="1700" dirty="0" smtClean="0">
                <a:hlinkClick r:id="rId9"/>
              </a:rPr>
              <a:t>=citrusy&amp;ex=1#</a:t>
            </a:r>
            <a:r>
              <a:rPr lang="cs-CZ" sz="1700" dirty="0" err="1" smtClean="0">
                <a:hlinkClick r:id="rId9"/>
              </a:rPr>
              <a:t>ai</a:t>
            </a:r>
            <a:r>
              <a:rPr lang="cs-CZ" sz="1700" dirty="0" smtClean="0">
                <a:hlinkClick r:id="rId9"/>
              </a:rPr>
              <a:t>:MP900400600|</a:t>
            </a:r>
            <a:endParaRPr lang="cs-CZ" sz="1700" dirty="0" smtClean="0"/>
          </a:p>
          <a:p>
            <a:r>
              <a:rPr lang="cs-CZ" sz="1700" dirty="0" smtClean="0">
                <a:hlinkClick r:id="rId10"/>
              </a:rPr>
              <a:t>http://office.</a:t>
            </a:r>
            <a:r>
              <a:rPr lang="cs-CZ" sz="1700" dirty="0" err="1" smtClean="0">
                <a:hlinkClick r:id="rId10"/>
              </a:rPr>
              <a:t>microsoft.com</a:t>
            </a:r>
            <a:r>
              <a:rPr lang="cs-CZ" sz="1700" dirty="0" smtClean="0">
                <a:hlinkClick r:id="rId10"/>
              </a:rPr>
              <a:t>/</a:t>
            </a:r>
            <a:r>
              <a:rPr lang="cs-CZ" sz="1700" dirty="0" err="1" smtClean="0">
                <a:hlinkClick r:id="rId10"/>
              </a:rPr>
              <a:t>cs</a:t>
            </a:r>
            <a:r>
              <a:rPr lang="cs-CZ" sz="1700" dirty="0" smtClean="0">
                <a:hlinkClick r:id="rId10"/>
              </a:rPr>
              <a:t>-</a:t>
            </a:r>
            <a:r>
              <a:rPr lang="cs-CZ" sz="1700" dirty="0" err="1" smtClean="0">
                <a:hlinkClick r:id="rId10"/>
              </a:rPr>
              <a:t>cz</a:t>
            </a:r>
            <a:r>
              <a:rPr lang="cs-CZ" sz="1700" dirty="0" smtClean="0">
                <a:hlinkClick r:id="rId10"/>
              </a:rPr>
              <a:t>/</a:t>
            </a:r>
            <a:r>
              <a:rPr lang="cs-CZ" sz="1700" dirty="0" err="1" smtClean="0">
                <a:hlinkClick r:id="rId10"/>
              </a:rPr>
              <a:t>images</a:t>
            </a:r>
            <a:r>
              <a:rPr lang="cs-CZ" sz="1700" dirty="0" smtClean="0">
                <a:hlinkClick r:id="rId10"/>
              </a:rPr>
              <a:t>/</a:t>
            </a:r>
            <a:r>
              <a:rPr lang="cs-CZ" sz="1700" dirty="0" err="1" smtClean="0">
                <a:hlinkClick r:id="rId10"/>
              </a:rPr>
              <a:t>results.aspx</a:t>
            </a:r>
            <a:r>
              <a:rPr lang="cs-CZ" sz="1700" dirty="0" smtClean="0">
                <a:hlinkClick r:id="rId10"/>
              </a:rPr>
              <a:t>?</a:t>
            </a:r>
            <a:r>
              <a:rPr lang="cs-CZ" sz="1700" dirty="0" err="1" smtClean="0">
                <a:hlinkClick r:id="rId10"/>
              </a:rPr>
              <a:t>qu</a:t>
            </a:r>
            <a:r>
              <a:rPr lang="cs-CZ" sz="1700" dirty="0" smtClean="0">
                <a:hlinkClick r:id="rId10"/>
              </a:rPr>
              <a:t>=jablko&amp;ex=1#</a:t>
            </a:r>
            <a:r>
              <a:rPr lang="cs-CZ" sz="1700" dirty="0" err="1" smtClean="0">
                <a:hlinkClick r:id="rId10"/>
              </a:rPr>
              <a:t>ai</a:t>
            </a:r>
            <a:r>
              <a:rPr lang="cs-CZ" sz="1700" dirty="0" smtClean="0">
                <a:hlinkClick r:id="rId10"/>
              </a:rPr>
              <a:t>:MP900406958|</a:t>
            </a:r>
            <a:endParaRPr lang="cs-CZ" sz="1700" dirty="0" smtClean="0"/>
          </a:p>
          <a:p>
            <a:r>
              <a:rPr lang="cs-CZ" sz="1700" dirty="0" smtClean="0">
                <a:hlinkClick r:id="rId11"/>
              </a:rPr>
              <a:t>http://office.</a:t>
            </a:r>
            <a:r>
              <a:rPr lang="cs-CZ" sz="1700" dirty="0" err="1" smtClean="0">
                <a:hlinkClick r:id="rId11"/>
              </a:rPr>
              <a:t>microsoft.com</a:t>
            </a:r>
            <a:r>
              <a:rPr lang="cs-CZ" sz="1700" dirty="0" smtClean="0">
                <a:hlinkClick r:id="rId11"/>
              </a:rPr>
              <a:t>/</a:t>
            </a:r>
            <a:r>
              <a:rPr lang="cs-CZ" sz="1700" dirty="0" err="1" smtClean="0">
                <a:hlinkClick r:id="rId11"/>
              </a:rPr>
              <a:t>cs</a:t>
            </a:r>
            <a:r>
              <a:rPr lang="cs-CZ" sz="1700" dirty="0" smtClean="0">
                <a:hlinkClick r:id="rId11"/>
              </a:rPr>
              <a:t>-</a:t>
            </a:r>
            <a:r>
              <a:rPr lang="cs-CZ" sz="1700" dirty="0" err="1" smtClean="0">
                <a:hlinkClick r:id="rId11"/>
              </a:rPr>
              <a:t>cz</a:t>
            </a:r>
            <a:r>
              <a:rPr lang="cs-CZ" sz="1700" dirty="0" smtClean="0">
                <a:hlinkClick r:id="rId11"/>
              </a:rPr>
              <a:t>/</a:t>
            </a:r>
            <a:r>
              <a:rPr lang="cs-CZ" sz="1700" dirty="0" err="1" smtClean="0">
                <a:hlinkClick r:id="rId11"/>
              </a:rPr>
              <a:t>images</a:t>
            </a:r>
            <a:r>
              <a:rPr lang="cs-CZ" sz="1700" dirty="0" smtClean="0">
                <a:hlinkClick r:id="rId11"/>
              </a:rPr>
              <a:t>/</a:t>
            </a:r>
            <a:r>
              <a:rPr lang="cs-CZ" sz="1700" dirty="0" err="1" smtClean="0">
                <a:hlinkClick r:id="rId11"/>
              </a:rPr>
              <a:t>results.aspx</a:t>
            </a:r>
            <a:r>
              <a:rPr lang="cs-CZ" sz="1700" dirty="0" smtClean="0">
                <a:hlinkClick r:id="rId11"/>
              </a:rPr>
              <a:t>?</a:t>
            </a:r>
            <a:r>
              <a:rPr lang="cs-CZ" sz="1700" dirty="0" err="1" smtClean="0">
                <a:hlinkClick r:id="rId11"/>
              </a:rPr>
              <a:t>qu</a:t>
            </a:r>
            <a:r>
              <a:rPr lang="cs-CZ" sz="1700" dirty="0" smtClean="0">
                <a:hlinkClick r:id="rId11"/>
              </a:rPr>
              <a:t>=hru%C5%A1ka&amp;ex=1#</a:t>
            </a:r>
            <a:r>
              <a:rPr lang="cs-CZ" sz="1700" dirty="0" err="1" smtClean="0">
                <a:hlinkClick r:id="rId11"/>
              </a:rPr>
              <a:t>ai</a:t>
            </a:r>
            <a:r>
              <a:rPr lang="cs-CZ" sz="1700" dirty="0" smtClean="0">
                <a:hlinkClick r:id="rId11"/>
              </a:rPr>
              <a:t>:MP900386122|</a:t>
            </a:r>
            <a:endParaRPr lang="cs-CZ" sz="1700" dirty="0" smtClean="0"/>
          </a:p>
          <a:p>
            <a:r>
              <a:rPr lang="cs-CZ" sz="1700" dirty="0" smtClean="0">
                <a:hlinkClick r:id="rId12"/>
              </a:rPr>
              <a:t>http://office.</a:t>
            </a:r>
            <a:r>
              <a:rPr lang="cs-CZ" sz="1700" dirty="0" err="1" smtClean="0">
                <a:hlinkClick r:id="rId12"/>
              </a:rPr>
              <a:t>microsoft.com</a:t>
            </a:r>
            <a:r>
              <a:rPr lang="cs-CZ" sz="1700" dirty="0" smtClean="0">
                <a:hlinkClick r:id="rId12"/>
              </a:rPr>
              <a:t>/</a:t>
            </a:r>
            <a:r>
              <a:rPr lang="cs-CZ" sz="1700" dirty="0" err="1" smtClean="0">
                <a:hlinkClick r:id="rId12"/>
              </a:rPr>
              <a:t>cs</a:t>
            </a:r>
            <a:r>
              <a:rPr lang="cs-CZ" sz="1700" dirty="0" smtClean="0">
                <a:hlinkClick r:id="rId12"/>
              </a:rPr>
              <a:t>-</a:t>
            </a:r>
            <a:r>
              <a:rPr lang="cs-CZ" sz="1700" dirty="0" err="1" smtClean="0">
                <a:hlinkClick r:id="rId12"/>
              </a:rPr>
              <a:t>cz</a:t>
            </a:r>
            <a:r>
              <a:rPr lang="cs-CZ" sz="1700" dirty="0" smtClean="0">
                <a:hlinkClick r:id="rId12"/>
              </a:rPr>
              <a:t>/</a:t>
            </a:r>
            <a:r>
              <a:rPr lang="cs-CZ" sz="1700" dirty="0" err="1" smtClean="0">
                <a:hlinkClick r:id="rId12"/>
              </a:rPr>
              <a:t>images</a:t>
            </a:r>
            <a:r>
              <a:rPr lang="cs-CZ" sz="1700" dirty="0" smtClean="0">
                <a:hlinkClick r:id="rId12"/>
              </a:rPr>
              <a:t>/</a:t>
            </a:r>
            <a:r>
              <a:rPr lang="cs-CZ" sz="1700" dirty="0" err="1" smtClean="0">
                <a:hlinkClick r:id="rId12"/>
              </a:rPr>
              <a:t>results.aspx</a:t>
            </a:r>
            <a:r>
              <a:rPr lang="cs-CZ" sz="1700" dirty="0" smtClean="0">
                <a:hlinkClick r:id="rId12"/>
              </a:rPr>
              <a:t>?</a:t>
            </a:r>
            <a:r>
              <a:rPr lang="cs-CZ" sz="1700" dirty="0" err="1" smtClean="0">
                <a:hlinkClick r:id="rId12"/>
              </a:rPr>
              <a:t>qu</a:t>
            </a:r>
            <a:r>
              <a:rPr lang="cs-CZ" sz="1700" dirty="0" smtClean="0">
                <a:hlinkClick r:id="rId12"/>
              </a:rPr>
              <a:t>=sport&amp;ex=1#</a:t>
            </a:r>
            <a:r>
              <a:rPr lang="cs-CZ" sz="1700" dirty="0" err="1" smtClean="0">
                <a:hlinkClick r:id="rId12"/>
              </a:rPr>
              <a:t>ai</a:t>
            </a:r>
            <a:r>
              <a:rPr lang="cs-CZ" sz="1700" dirty="0" smtClean="0">
                <a:hlinkClick r:id="rId12"/>
              </a:rPr>
              <a:t>:MC900446508|</a:t>
            </a:r>
            <a:endParaRPr lang="cs-CZ" sz="1700" dirty="0" smtClean="0"/>
          </a:p>
          <a:p>
            <a:r>
              <a:rPr lang="cs-CZ" sz="1700" dirty="0" smtClean="0">
                <a:hlinkClick r:id="rId13"/>
              </a:rPr>
              <a:t>http://office.</a:t>
            </a:r>
            <a:r>
              <a:rPr lang="cs-CZ" sz="1700" dirty="0" err="1" smtClean="0">
                <a:hlinkClick r:id="rId13"/>
              </a:rPr>
              <a:t>microsoft.com</a:t>
            </a:r>
            <a:r>
              <a:rPr lang="cs-CZ" sz="1700" dirty="0" smtClean="0">
                <a:hlinkClick r:id="rId13"/>
              </a:rPr>
              <a:t>/</a:t>
            </a:r>
            <a:r>
              <a:rPr lang="cs-CZ" sz="1700" dirty="0" err="1" smtClean="0">
                <a:hlinkClick r:id="rId13"/>
              </a:rPr>
              <a:t>cs</a:t>
            </a:r>
            <a:r>
              <a:rPr lang="cs-CZ" sz="1700" dirty="0" smtClean="0">
                <a:hlinkClick r:id="rId13"/>
              </a:rPr>
              <a:t>-</a:t>
            </a:r>
            <a:r>
              <a:rPr lang="cs-CZ" sz="1700" dirty="0" err="1" smtClean="0">
                <a:hlinkClick r:id="rId13"/>
              </a:rPr>
              <a:t>cz</a:t>
            </a:r>
            <a:r>
              <a:rPr lang="cs-CZ" sz="1700" dirty="0" smtClean="0">
                <a:hlinkClick r:id="rId13"/>
              </a:rPr>
              <a:t>/</a:t>
            </a:r>
            <a:r>
              <a:rPr lang="cs-CZ" sz="1700" dirty="0" err="1" smtClean="0">
                <a:hlinkClick r:id="rId13"/>
              </a:rPr>
              <a:t>images</a:t>
            </a:r>
            <a:r>
              <a:rPr lang="cs-CZ" sz="1700" dirty="0" smtClean="0">
                <a:hlinkClick r:id="rId13"/>
              </a:rPr>
              <a:t>/</a:t>
            </a:r>
            <a:r>
              <a:rPr lang="cs-CZ" sz="1700" dirty="0" err="1" smtClean="0">
                <a:hlinkClick r:id="rId13"/>
              </a:rPr>
              <a:t>results.aspx</a:t>
            </a:r>
            <a:r>
              <a:rPr lang="cs-CZ" sz="1700" dirty="0" smtClean="0">
                <a:hlinkClick r:id="rId13"/>
              </a:rPr>
              <a:t>?</a:t>
            </a:r>
            <a:r>
              <a:rPr lang="cs-CZ" sz="1700" dirty="0" err="1" smtClean="0">
                <a:hlinkClick r:id="rId13"/>
              </a:rPr>
              <a:t>qu</a:t>
            </a:r>
            <a:r>
              <a:rPr lang="cs-CZ" sz="1700" dirty="0" smtClean="0">
                <a:hlinkClick r:id="rId13"/>
              </a:rPr>
              <a:t>=</a:t>
            </a:r>
            <a:r>
              <a:rPr lang="cs-CZ" sz="1700" dirty="0" err="1" smtClean="0">
                <a:hlinkClick r:id="rId13"/>
              </a:rPr>
              <a:t>zahradn</a:t>
            </a:r>
            <a:r>
              <a:rPr lang="cs-CZ" sz="1700" dirty="0" smtClean="0">
                <a:hlinkClick r:id="rId13"/>
              </a:rPr>
              <a:t>%C3%</a:t>
            </a:r>
            <a:r>
              <a:rPr lang="cs-CZ" sz="1700" dirty="0" err="1" smtClean="0">
                <a:hlinkClick r:id="rId13"/>
              </a:rPr>
              <a:t>ADk</a:t>
            </a:r>
            <a:r>
              <a:rPr lang="cs-CZ" sz="1700" dirty="0" smtClean="0">
                <a:hlinkClick r:id="rId13"/>
              </a:rPr>
              <a:t>&amp;ex=1#</a:t>
            </a:r>
            <a:r>
              <a:rPr lang="cs-CZ" sz="1700" dirty="0" err="1" smtClean="0">
                <a:hlinkClick r:id="rId13"/>
              </a:rPr>
              <a:t>ai</a:t>
            </a:r>
            <a:r>
              <a:rPr lang="cs-CZ" sz="1700" dirty="0" smtClean="0">
                <a:hlinkClick r:id="rId13"/>
              </a:rPr>
              <a:t>:MC900338386|</a:t>
            </a:r>
            <a:endParaRPr lang="cs-CZ" sz="1700" dirty="0" smtClean="0"/>
          </a:p>
          <a:p>
            <a:r>
              <a:rPr lang="cs-CZ" sz="1700" dirty="0" smtClean="0">
                <a:hlinkClick r:id="rId14"/>
              </a:rPr>
              <a:t>http://office.</a:t>
            </a:r>
            <a:r>
              <a:rPr lang="cs-CZ" sz="1700" dirty="0" err="1" smtClean="0">
                <a:hlinkClick r:id="rId14"/>
              </a:rPr>
              <a:t>microsoft.com</a:t>
            </a:r>
            <a:r>
              <a:rPr lang="cs-CZ" sz="1700" dirty="0" smtClean="0">
                <a:hlinkClick r:id="rId14"/>
              </a:rPr>
              <a:t>/</a:t>
            </a:r>
            <a:r>
              <a:rPr lang="cs-CZ" sz="1700" dirty="0" err="1" smtClean="0">
                <a:hlinkClick r:id="rId14"/>
              </a:rPr>
              <a:t>cs</a:t>
            </a:r>
            <a:r>
              <a:rPr lang="cs-CZ" sz="1700" dirty="0" smtClean="0">
                <a:hlinkClick r:id="rId14"/>
              </a:rPr>
              <a:t>-</a:t>
            </a:r>
            <a:r>
              <a:rPr lang="cs-CZ" sz="1700" dirty="0" err="1" smtClean="0">
                <a:hlinkClick r:id="rId14"/>
              </a:rPr>
              <a:t>cz</a:t>
            </a:r>
            <a:r>
              <a:rPr lang="cs-CZ" sz="1700" dirty="0" smtClean="0">
                <a:hlinkClick r:id="rId14"/>
              </a:rPr>
              <a:t>/</a:t>
            </a:r>
            <a:r>
              <a:rPr lang="cs-CZ" sz="1700" dirty="0" err="1" smtClean="0">
                <a:hlinkClick r:id="rId14"/>
              </a:rPr>
              <a:t>images</a:t>
            </a:r>
            <a:r>
              <a:rPr lang="cs-CZ" sz="1700" dirty="0" smtClean="0">
                <a:hlinkClick r:id="rId14"/>
              </a:rPr>
              <a:t>/</a:t>
            </a:r>
            <a:r>
              <a:rPr lang="cs-CZ" sz="1700" dirty="0" err="1" smtClean="0">
                <a:hlinkClick r:id="rId14"/>
              </a:rPr>
              <a:t>results.aspx</a:t>
            </a:r>
            <a:r>
              <a:rPr lang="cs-CZ" sz="1700" dirty="0" smtClean="0">
                <a:hlinkClick r:id="rId14"/>
              </a:rPr>
              <a:t>?</a:t>
            </a:r>
            <a:r>
              <a:rPr lang="cs-CZ" sz="1700" dirty="0" err="1" smtClean="0">
                <a:hlinkClick r:id="rId14"/>
              </a:rPr>
              <a:t>qu</a:t>
            </a:r>
            <a:r>
              <a:rPr lang="cs-CZ" sz="1700" dirty="0" smtClean="0">
                <a:hlinkClick r:id="rId14"/>
              </a:rPr>
              <a:t>=voda&amp;ex=1#</a:t>
            </a:r>
            <a:r>
              <a:rPr lang="cs-CZ" sz="1700" dirty="0" err="1" smtClean="0">
                <a:hlinkClick r:id="rId14"/>
              </a:rPr>
              <a:t>ai</a:t>
            </a:r>
            <a:r>
              <a:rPr lang="cs-CZ" sz="1700" dirty="0" smtClean="0">
                <a:hlinkClick r:id="rId14"/>
              </a:rPr>
              <a:t>:MP900444790|</a:t>
            </a:r>
            <a:endParaRPr lang="cs-CZ" sz="1700" dirty="0" smtClean="0"/>
          </a:p>
          <a:p>
            <a:r>
              <a:rPr lang="cs-CZ" sz="1700" dirty="0" smtClean="0">
                <a:hlinkClick r:id="rId15"/>
              </a:rPr>
              <a:t>http://office.</a:t>
            </a:r>
            <a:r>
              <a:rPr lang="cs-CZ" sz="1700" dirty="0" err="1" smtClean="0">
                <a:hlinkClick r:id="rId15"/>
              </a:rPr>
              <a:t>microsoft.com</a:t>
            </a:r>
            <a:r>
              <a:rPr lang="cs-CZ" sz="1700" dirty="0" smtClean="0">
                <a:hlinkClick r:id="rId15"/>
              </a:rPr>
              <a:t>/</a:t>
            </a:r>
            <a:r>
              <a:rPr lang="cs-CZ" sz="1700" dirty="0" err="1" smtClean="0">
                <a:hlinkClick r:id="rId15"/>
              </a:rPr>
              <a:t>cs</a:t>
            </a:r>
            <a:r>
              <a:rPr lang="cs-CZ" sz="1700" dirty="0" smtClean="0">
                <a:hlinkClick r:id="rId15"/>
              </a:rPr>
              <a:t>-</a:t>
            </a:r>
            <a:r>
              <a:rPr lang="cs-CZ" sz="1700" dirty="0" err="1" smtClean="0">
                <a:hlinkClick r:id="rId15"/>
              </a:rPr>
              <a:t>cz</a:t>
            </a:r>
            <a:r>
              <a:rPr lang="cs-CZ" sz="1700" dirty="0" smtClean="0">
                <a:hlinkClick r:id="rId15"/>
              </a:rPr>
              <a:t>/</a:t>
            </a:r>
            <a:r>
              <a:rPr lang="cs-CZ" sz="1700" dirty="0" err="1" smtClean="0">
                <a:hlinkClick r:id="rId15"/>
              </a:rPr>
              <a:t>images</a:t>
            </a:r>
            <a:r>
              <a:rPr lang="cs-CZ" sz="1700" dirty="0" smtClean="0">
                <a:hlinkClick r:id="rId15"/>
              </a:rPr>
              <a:t>/</a:t>
            </a:r>
            <a:r>
              <a:rPr lang="cs-CZ" sz="1700" dirty="0" err="1" smtClean="0">
                <a:hlinkClick r:id="rId15"/>
              </a:rPr>
              <a:t>results.aspx</a:t>
            </a:r>
            <a:r>
              <a:rPr lang="cs-CZ" sz="1700" dirty="0" smtClean="0">
                <a:hlinkClick r:id="rId15"/>
              </a:rPr>
              <a:t>?</a:t>
            </a:r>
            <a:r>
              <a:rPr lang="cs-CZ" sz="1700" dirty="0" err="1" smtClean="0">
                <a:hlinkClick r:id="rId15"/>
              </a:rPr>
              <a:t>qu</a:t>
            </a:r>
            <a:r>
              <a:rPr lang="cs-CZ" sz="1700" dirty="0" smtClean="0">
                <a:hlinkClick r:id="rId15"/>
              </a:rPr>
              <a:t>=</a:t>
            </a:r>
            <a:r>
              <a:rPr lang="cs-CZ" sz="1700" dirty="0" err="1" smtClean="0">
                <a:hlinkClick r:id="rId15"/>
              </a:rPr>
              <a:t>vl</a:t>
            </a:r>
            <a:r>
              <a:rPr lang="cs-CZ" sz="1700" dirty="0" smtClean="0">
                <a:hlinkClick r:id="rId15"/>
              </a:rPr>
              <a:t>%C3%A1knina&amp;ex=1#</a:t>
            </a:r>
            <a:r>
              <a:rPr lang="cs-CZ" sz="1700" dirty="0" err="1" smtClean="0">
                <a:hlinkClick r:id="rId15"/>
              </a:rPr>
              <a:t>ai</a:t>
            </a:r>
            <a:r>
              <a:rPr lang="cs-CZ" sz="1700" dirty="0" smtClean="0">
                <a:hlinkClick r:id="rId15"/>
              </a:rPr>
              <a:t>:MP900439272|</a:t>
            </a:r>
            <a:endParaRPr lang="cs-CZ" sz="1700" dirty="0" smtClean="0"/>
          </a:p>
          <a:p>
            <a:r>
              <a:rPr lang="cs-CZ" sz="1700" dirty="0" smtClean="0">
                <a:hlinkClick r:id="rId16"/>
              </a:rPr>
              <a:t>http://office.</a:t>
            </a:r>
            <a:r>
              <a:rPr lang="cs-CZ" sz="1700" dirty="0" err="1" smtClean="0">
                <a:hlinkClick r:id="rId16"/>
              </a:rPr>
              <a:t>microsoft.com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cs</a:t>
            </a:r>
            <a:r>
              <a:rPr lang="cs-CZ" sz="1700" dirty="0" smtClean="0">
                <a:hlinkClick r:id="rId16"/>
              </a:rPr>
              <a:t>-</a:t>
            </a:r>
            <a:r>
              <a:rPr lang="cs-CZ" sz="1700" dirty="0" err="1" smtClean="0">
                <a:hlinkClick r:id="rId16"/>
              </a:rPr>
              <a:t>cz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images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results.aspx</a:t>
            </a:r>
            <a:r>
              <a:rPr lang="cs-CZ" sz="1700" dirty="0" smtClean="0">
                <a:hlinkClick r:id="rId16"/>
              </a:rPr>
              <a:t>?</a:t>
            </a:r>
            <a:r>
              <a:rPr lang="cs-CZ" sz="1700" dirty="0" err="1" smtClean="0">
                <a:hlinkClick r:id="rId16"/>
              </a:rPr>
              <a:t>qu</a:t>
            </a:r>
            <a:r>
              <a:rPr lang="cs-CZ" sz="1700" dirty="0" smtClean="0">
                <a:hlinkClick r:id="rId16"/>
              </a:rPr>
              <a:t>=soda&amp;ex=1#</a:t>
            </a:r>
            <a:r>
              <a:rPr lang="cs-CZ" sz="1700" dirty="0" err="1" smtClean="0">
                <a:hlinkClick r:id="rId16"/>
              </a:rPr>
              <a:t>ai</a:t>
            </a:r>
            <a:r>
              <a:rPr lang="cs-CZ" sz="1700" dirty="0" smtClean="0">
                <a:hlinkClick r:id="rId16"/>
              </a:rPr>
              <a:t>:MC900233362|</a:t>
            </a:r>
            <a:endParaRPr lang="cs-CZ" sz="1700" dirty="0" smtClean="0"/>
          </a:p>
          <a:p>
            <a:r>
              <a:rPr lang="cs-CZ" sz="1700" dirty="0" smtClean="0">
                <a:hlinkClick r:id="rId17"/>
              </a:rPr>
              <a:t>http://office.</a:t>
            </a:r>
            <a:r>
              <a:rPr lang="cs-CZ" sz="1700" dirty="0" err="1" smtClean="0">
                <a:hlinkClick r:id="rId17"/>
              </a:rPr>
              <a:t>microsoft.com</a:t>
            </a:r>
            <a:r>
              <a:rPr lang="cs-CZ" sz="1700" dirty="0" smtClean="0">
                <a:hlinkClick r:id="rId17"/>
              </a:rPr>
              <a:t>/</a:t>
            </a:r>
            <a:r>
              <a:rPr lang="cs-CZ" sz="1700" dirty="0" err="1" smtClean="0">
                <a:hlinkClick r:id="rId17"/>
              </a:rPr>
              <a:t>cs</a:t>
            </a:r>
            <a:r>
              <a:rPr lang="cs-CZ" sz="1700" dirty="0" smtClean="0">
                <a:hlinkClick r:id="rId17"/>
              </a:rPr>
              <a:t>-</a:t>
            </a:r>
            <a:r>
              <a:rPr lang="cs-CZ" sz="1700" dirty="0" err="1" smtClean="0">
                <a:hlinkClick r:id="rId17"/>
              </a:rPr>
              <a:t>cz</a:t>
            </a:r>
            <a:r>
              <a:rPr lang="cs-CZ" sz="1700" dirty="0" smtClean="0">
                <a:hlinkClick r:id="rId17"/>
              </a:rPr>
              <a:t>/</a:t>
            </a:r>
            <a:r>
              <a:rPr lang="cs-CZ" sz="1700" dirty="0" err="1" smtClean="0">
                <a:hlinkClick r:id="rId17"/>
              </a:rPr>
              <a:t>images</a:t>
            </a:r>
            <a:r>
              <a:rPr lang="cs-CZ" sz="1700" dirty="0" smtClean="0">
                <a:hlinkClick r:id="rId17"/>
              </a:rPr>
              <a:t>/</a:t>
            </a:r>
            <a:r>
              <a:rPr lang="cs-CZ" sz="1700" dirty="0" err="1" smtClean="0">
                <a:hlinkClick r:id="rId17"/>
              </a:rPr>
              <a:t>results.aspx</a:t>
            </a:r>
            <a:r>
              <a:rPr lang="cs-CZ" sz="1700" dirty="0" smtClean="0">
                <a:hlinkClick r:id="rId17"/>
              </a:rPr>
              <a:t>?</a:t>
            </a:r>
            <a:r>
              <a:rPr lang="cs-CZ" sz="1700" dirty="0" err="1" smtClean="0">
                <a:hlinkClick r:id="rId17"/>
              </a:rPr>
              <a:t>qu</a:t>
            </a:r>
            <a:r>
              <a:rPr lang="cs-CZ" sz="1700" dirty="0" smtClean="0">
                <a:hlinkClick r:id="rId17"/>
              </a:rPr>
              <a:t>=</a:t>
            </a:r>
            <a:r>
              <a:rPr lang="cs-CZ" sz="1700" dirty="0" err="1" smtClean="0">
                <a:hlinkClick r:id="rId17"/>
              </a:rPr>
              <a:t>sal</a:t>
            </a:r>
            <a:r>
              <a:rPr lang="cs-CZ" sz="1700" dirty="0" smtClean="0">
                <a:hlinkClick r:id="rId17"/>
              </a:rPr>
              <a:t>%C3%A1m&amp;ex=1#</a:t>
            </a:r>
            <a:r>
              <a:rPr lang="cs-CZ" sz="1700" dirty="0" err="1" smtClean="0">
                <a:hlinkClick r:id="rId17"/>
              </a:rPr>
              <a:t>ai</a:t>
            </a:r>
            <a:r>
              <a:rPr lang="cs-CZ" sz="1700" dirty="0" smtClean="0">
                <a:hlinkClick r:id="rId17"/>
              </a:rPr>
              <a:t>:MC900112298|</a:t>
            </a:r>
            <a:endParaRPr lang="cs-CZ" sz="1700" dirty="0" smtClean="0"/>
          </a:p>
          <a:p>
            <a:r>
              <a:rPr lang="cs-CZ" sz="1700" dirty="0" smtClean="0">
                <a:hlinkClick r:id="rId18"/>
              </a:rPr>
              <a:t>http://office.</a:t>
            </a:r>
            <a:r>
              <a:rPr lang="cs-CZ" sz="1700" dirty="0" err="1" smtClean="0">
                <a:hlinkClick r:id="rId18"/>
              </a:rPr>
              <a:t>microsoft.com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cs</a:t>
            </a:r>
            <a:r>
              <a:rPr lang="cs-CZ" sz="1700" dirty="0" smtClean="0">
                <a:hlinkClick r:id="rId18"/>
              </a:rPr>
              <a:t>-</a:t>
            </a:r>
            <a:r>
              <a:rPr lang="cs-CZ" sz="1700" dirty="0" err="1" smtClean="0">
                <a:hlinkClick r:id="rId18"/>
              </a:rPr>
              <a:t>cz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images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results.aspx</a:t>
            </a:r>
            <a:r>
              <a:rPr lang="cs-CZ" sz="1700" dirty="0" smtClean="0">
                <a:hlinkClick r:id="rId18"/>
              </a:rPr>
              <a:t>?</a:t>
            </a:r>
            <a:r>
              <a:rPr lang="cs-CZ" sz="1700" dirty="0" err="1" smtClean="0">
                <a:hlinkClick r:id="rId18"/>
              </a:rPr>
              <a:t>qu</a:t>
            </a:r>
            <a:r>
              <a:rPr lang="cs-CZ" sz="1700" dirty="0" smtClean="0">
                <a:hlinkClick r:id="rId18"/>
              </a:rPr>
              <a:t>=sladkosti&amp;ex=1#</a:t>
            </a:r>
            <a:r>
              <a:rPr lang="cs-CZ" sz="1700" dirty="0" err="1" smtClean="0">
                <a:hlinkClick r:id="rId18"/>
              </a:rPr>
              <a:t>ai</a:t>
            </a:r>
            <a:r>
              <a:rPr lang="cs-CZ" sz="1700" dirty="0" smtClean="0">
                <a:hlinkClick r:id="rId18"/>
              </a:rPr>
              <a:t>:MP900425493|</a:t>
            </a:r>
            <a:endParaRPr lang="cs-CZ" sz="1700" dirty="0" smtClean="0"/>
          </a:p>
          <a:p>
            <a:r>
              <a:rPr lang="cs-CZ" sz="1700" dirty="0" smtClean="0">
                <a:hlinkClick r:id="rId18"/>
              </a:rPr>
              <a:t>http://office.</a:t>
            </a:r>
            <a:r>
              <a:rPr lang="cs-CZ" sz="1700" dirty="0" err="1" smtClean="0">
                <a:hlinkClick r:id="rId18"/>
              </a:rPr>
              <a:t>microsoft.com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cs</a:t>
            </a:r>
            <a:r>
              <a:rPr lang="cs-CZ" sz="1700" dirty="0" smtClean="0">
                <a:hlinkClick r:id="rId18"/>
              </a:rPr>
              <a:t>-</a:t>
            </a:r>
            <a:r>
              <a:rPr lang="cs-CZ" sz="1700" dirty="0" err="1" smtClean="0">
                <a:hlinkClick r:id="rId18"/>
              </a:rPr>
              <a:t>cz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images</a:t>
            </a:r>
            <a:r>
              <a:rPr lang="cs-CZ" sz="1700" dirty="0" smtClean="0">
                <a:hlinkClick r:id="rId18"/>
              </a:rPr>
              <a:t>/</a:t>
            </a:r>
            <a:r>
              <a:rPr lang="cs-CZ" sz="1700" dirty="0" err="1" smtClean="0">
                <a:hlinkClick r:id="rId18"/>
              </a:rPr>
              <a:t>results.aspx</a:t>
            </a:r>
            <a:r>
              <a:rPr lang="cs-CZ" sz="1700" dirty="0" smtClean="0">
                <a:hlinkClick r:id="rId18"/>
              </a:rPr>
              <a:t>?</a:t>
            </a:r>
            <a:r>
              <a:rPr lang="cs-CZ" sz="1700" dirty="0" err="1" smtClean="0">
                <a:hlinkClick r:id="rId18"/>
              </a:rPr>
              <a:t>qu</a:t>
            </a:r>
            <a:r>
              <a:rPr lang="cs-CZ" sz="1700" dirty="0" smtClean="0">
                <a:hlinkClick r:id="rId18"/>
              </a:rPr>
              <a:t>=sladkosti&amp;ex=1#</a:t>
            </a:r>
            <a:r>
              <a:rPr lang="cs-CZ" sz="1700" dirty="0" err="1" smtClean="0">
                <a:hlinkClick r:id="rId18"/>
              </a:rPr>
              <a:t>ai</a:t>
            </a:r>
            <a:r>
              <a:rPr lang="cs-CZ" sz="1700" dirty="0" smtClean="0">
                <a:hlinkClick r:id="rId18"/>
              </a:rPr>
              <a:t>:MC900436325|</a:t>
            </a:r>
            <a:endParaRPr lang="cs-CZ" sz="1700" dirty="0" smtClean="0"/>
          </a:p>
          <a:p>
            <a:r>
              <a:rPr lang="cs-CZ" sz="1700" dirty="0" smtClean="0">
                <a:hlinkClick r:id="rId16"/>
              </a:rPr>
              <a:t>http://office.</a:t>
            </a:r>
            <a:r>
              <a:rPr lang="cs-CZ" sz="1700" dirty="0" err="1" smtClean="0">
                <a:hlinkClick r:id="rId16"/>
              </a:rPr>
              <a:t>microsoft.com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cs</a:t>
            </a:r>
            <a:r>
              <a:rPr lang="cs-CZ" sz="1700" dirty="0" smtClean="0">
                <a:hlinkClick r:id="rId16"/>
              </a:rPr>
              <a:t>-</a:t>
            </a:r>
            <a:r>
              <a:rPr lang="cs-CZ" sz="1700" dirty="0" err="1" smtClean="0">
                <a:hlinkClick r:id="rId16"/>
              </a:rPr>
              <a:t>cz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images</a:t>
            </a:r>
            <a:r>
              <a:rPr lang="cs-CZ" sz="1700" dirty="0" smtClean="0">
                <a:hlinkClick r:id="rId16"/>
              </a:rPr>
              <a:t>/</a:t>
            </a:r>
            <a:r>
              <a:rPr lang="cs-CZ" sz="1700" dirty="0" err="1" smtClean="0">
                <a:hlinkClick r:id="rId16"/>
              </a:rPr>
              <a:t>results.aspx</a:t>
            </a:r>
            <a:r>
              <a:rPr lang="cs-CZ" sz="1700" dirty="0" smtClean="0">
                <a:hlinkClick r:id="rId16"/>
              </a:rPr>
              <a:t>?</a:t>
            </a:r>
            <a:r>
              <a:rPr lang="cs-CZ" sz="1700" dirty="0" err="1" smtClean="0">
                <a:hlinkClick r:id="rId16"/>
              </a:rPr>
              <a:t>qu</a:t>
            </a:r>
            <a:r>
              <a:rPr lang="cs-CZ" sz="1700" dirty="0" smtClean="0">
                <a:hlinkClick r:id="rId16"/>
              </a:rPr>
              <a:t>=soda&amp;ex=1#</a:t>
            </a:r>
            <a:r>
              <a:rPr lang="cs-CZ" sz="1700" dirty="0" err="1" smtClean="0">
                <a:hlinkClick r:id="rId16"/>
              </a:rPr>
              <a:t>ai</a:t>
            </a:r>
            <a:r>
              <a:rPr lang="cs-CZ" sz="1700" dirty="0" smtClean="0">
                <a:hlinkClick r:id="rId16"/>
              </a:rPr>
              <a:t>:MC900149926|</a:t>
            </a:r>
            <a:endParaRPr lang="cs-CZ" sz="1700" dirty="0" smtClean="0"/>
          </a:p>
          <a:p>
            <a:endParaRPr lang="cs-CZ" sz="2100" dirty="0" smtClean="0"/>
          </a:p>
          <a:p>
            <a:r>
              <a:rPr lang="cs-CZ" sz="2100" dirty="0" smtClean="0"/>
              <a:t>Autorem materiálu a všech jeho částí, není-li uvedeno jinak, je Mgr. Kateřina Zikmundová. </a:t>
            </a:r>
            <a:br>
              <a:rPr lang="cs-CZ" sz="2100" dirty="0" smtClean="0"/>
            </a:br>
            <a:endParaRPr lang="cs-CZ" sz="2100" dirty="0" smtClean="0"/>
          </a:p>
          <a:p>
            <a:r>
              <a:rPr lang="cs-CZ" sz="2100" dirty="0" smtClean="0"/>
              <a:t>literatura: ČERNÍK, Vladimír. Přírodopis 8 pro základní školy, Biologie člověka. Praha: </a:t>
            </a:r>
            <a:r>
              <a:rPr lang="cs-CZ" sz="2100" dirty="0" err="1" smtClean="0"/>
              <a:t>Nakl</a:t>
            </a:r>
            <a:r>
              <a:rPr lang="cs-CZ" sz="2100" dirty="0" smtClean="0"/>
              <a:t>. SPN, 2009.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452</Words>
  <Application>Microsoft Office PowerPoint</Application>
  <PresentationFormat>Předvádění na obrazovce (4:3)</PresentationFormat>
  <Paragraphs>147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METABOLISMUS</vt:lpstr>
      <vt:lpstr>Metabolismus</vt:lpstr>
      <vt:lpstr>Látková přeměna</vt:lpstr>
      <vt:lpstr>Základní živiny</vt:lpstr>
      <vt:lpstr>Energetická hodnota potravin</vt:lpstr>
      <vt:lpstr>Metabolismus</vt:lpstr>
      <vt:lpstr>Vitamíny</vt:lpstr>
      <vt:lpstr>Vitamíny v potravinách</vt:lpstr>
      <vt:lpstr>Poruchy výživy</vt:lpstr>
      <vt:lpstr>Hygiena potravy</vt:lpstr>
      <vt:lpstr>Zakroužkuj, co je:</vt:lpstr>
      <vt:lpstr>Zkus sám: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zikmundovak</cp:lastModifiedBy>
  <cp:revision>36</cp:revision>
  <dcterms:created xsi:type="dcterms:W3CDTF">2013-02-06T17:56:01Z</dcterms:created>
  <dcterms:modified xsi:type="dcterms:W3CDTF">2013-03-19T22:51:24Z</dcterms:modified>
</cp:coreProperties>
</file>