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67" r:id="rId3"/>
    <p:sldId id="268" r:id="rId4"/>
    <p:sldId id="257" r:id="rId5"/>
    <p:sldId id="258" r:id="rId6"/>
    <p:sldId id="262" r:id="rId7"/>
    <p:sldId id="259" r:id="rId8"/>
    <p:sldId id="260" r:id="rId9"/>
    <p:sldId id="261" r:id="rId10"/>
    <p:sldId id="264" r:id="rId11"/>
    <p:sldId id="270" r:id="rId12"/>
    <p:sldId id="265" r:id="rId13"/>
    <p:sldId id="269" r:id="rId14"/>
    <p:sldId id="263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A37A2C-B4DB-4007-AF4D-248B8DE24AE5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2CEA0-1DD1-4F37-B741-79817B9FEA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A37A2C-B4DB-4007-AF4D-248B8DE24AE5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2CEA0-1DD1-4F37-B741-79817B9FEA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A37A2C-B4DB-4007-AF4D-248B8DE24AE5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2CEA0-1DD1-4F37-B741-79817B9FEA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A37A2C-B4DB-4007-AF4D-248B8DE24AE5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2CEA0-1DD1-4F37-B741-79817B9FEA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A37A2C-B4DB-4007-AF4D-248B8DE24AE5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2CEA0-1DD1-4F37-B741-79817B9FEA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A37A2C-B4DB-4007-AF4D-248B8DE24AE5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2CEA0-1DD1-4F37-B741-79817B9FEA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A37A2C-B4DB-4007-AF4D-248B8DE24AE5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2CEA0-1DD1-4F37-B741-79817B9FEA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A37A2C-B4DB-4007-AF4D-248B8DE24AE5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2CEA0-1DD1-4F37-B741-79817B9FEA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A37A2C-B4DB-4007-AF4D-248B8DE24AE5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2CEA0-1DD1-4F37-B741-79817B9FEA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A37A2C-B4DB-4007-AF4D-248B8DE24AE5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2CEA0-1DD1-4F37-B741-79817B9FEA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A37A2C-B4DB-4007-AF4D-248B8DE24AE5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2CEA0-1DD1-4F37-B741-79817B9FEA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75000"/>
            <a:alpha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A37A2C-B4DB-4007-AF4D-248B8DE24AE5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E2CEA0-1DD1-4F37-B741-79817B9FEAE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Hemodialysismachine.jpg" TargetMode="External"/><Relationship Id="rId2" Type="http://schemas.openxmlformats.org/officeDocument/2006/relationships/hyperlink" Target="http://commons.wikimedia.org/wiki/File:Gray1120-kidneys.pn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Hemodialysis-cs.sv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table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367644" y="2294292"/>
            <a:ext cx="6413548" cy="1883827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47764" y="710116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1007604" y="4670556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/>
              <a:t>Název DUM:  </a:t>
            </a:r>
            <a:r>
              <a:rPr lang="cs-CZ" b="1" dirty="0" smtClean="0"/>
              <a:t>VY_32_INOVACE_XII_3_15_VYLUČOVACÍ SOUSTAVA </a:t>
            </a:r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Šablona číslo:      XII         Sada číslo:  3              Pořadové číslo DUM</a:t>
            </a:r>
            <a:r>
              <a:rPr lang="cs-CZ" b="1" smtClean="0"/>
              <a:t>: </a:t>
            </a:r>
            <a:r>
              <a:rPr lang="cs-CZ" b="1" smtClean="0"/>
              <a:t>15 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Autor:  Mgr. Kateřina Zikmundová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9592" y="620688"/>
            <a:ext cx="7560840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Anotace: </a:t>
            </a:r>
            <a:r>
              <a:rPr lang="cs-CZ" dirty="0" smtClean="0"/>
              <a:t>Výklad základních pojmů vylučovací soustavy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Očekávaný výstup</a:t>
            </a:r>
            <a:r>
              <a:rPr lang="cs-CZ" sz="1600" b="1" dirty="0" smtClean="0"/>
              <a:t>: </a:t>
            </a:r>
            <a:r>
              <a:rPr lang="cs-CZ" dirty="0" smtClean="0"/>
              <a:t>Žák zná stavbu ledvin, rozliší  jednotlivé vrstvy, uvede části vylučovací soustavy, uvědomuje si význam ledvin pro lidský organismus, chápe možnosti léčby.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Druh učebního materiálu: </a:t>
            </a:r>
            <a:r>
              <a:rPr lang="cs-CZ" dirty="0" smtClean="0"/>
              <a:t>prezentace</a:t>
            </a:r>
          </a:p>
          <a:p>
            <a:r>
              <a:rPr lang="cs-CZ" b="1" dirty="0" smtClean="0"/>
              <a:t>Typická věková skupina: </a:t>
            </a:r>
            <a:r>
              <a:rPr lang="cs-CZ" dirty="0" smtClean="0"/>
              <a:t>8. ročník, 13 – 14 let </a:t>
            </a:r>
          </a:p>
          <a:p>
            <a:r>
              <a:rPr lang="cs-CZ" b="1" dirty="0" smtClean="0"/>
              <a:t>Klíčová slova: </a:t>
            </a:r>
            <a:r>
              <a:rPr lang="cs-CZ" dirty="0" smtClean="0"/>
              <a:t>ledviny, močovody, močový měchýř, močová trubice, moč, odpadní látky, vylučování, hemodialýza, ledvinová kůra, ledvinová dřeň, ledvinová pánvička</a:t>
            </a:r>
          </a:p>
          <a:p>
            <a:r>
              <a:rPr lang="cs-CZ" b="1" dirty="0" smtClean="0"/>
              <a:t>Pomůcky a materiál: </a:t>
            </a:r>
            <a:r>
              <a:rPr lang="cs-CZ" dirty="0" smtClean="0"/>
              <a:t>prezentace, interaktivní tabule</a:t>
            </a:r>
          </a:p>
          <a:p>
            <a:r>
              <a:rPr lang="cs-CZ" b="1" dirty="0" smtClean="0"/>
              <a:t>Potřebný čas pro výuku DUM: </a:t>
            </a:r>
            <a:r>
              <a:rPr lang="cs-CZ" dirty="0" smtClean="0"/>
              <a:t>30 min.</a:t>
            </a:r>
          </a:p>
          <a:p>
            <a:endParaRPr lang="cs-CZ" dirty="0" smtClean="0"/>
          </a:p>
          <a:p>
            <a:r>
              <a:rPr lang="cs-CZ" b="1" dirty="0" smtClean="0"/>
              <a:t>Metodické zhodnocení a popis práce s digitálním učebním materiálem: </a:t>
            </a:r>
            <a:r>
              <a:rPr lang="cs-CZ" dirty="0" smtClean="0"/>
              <a:t>Učitel seznámí žáky se způsoby vylučování odpadních látek z těla, uvede základní části vylučovací soustavy, vysvětlí stavbu ledvin, jejich umístění a funkci, upozorní na význam  ledvin pro život člověka a na možnosti léčby.</a:t>
            </a:r>
          </a:p>
          <a:p>
            <a:r>
              <a:rPr lang="cs-CZ" dirty="0" smtClean="0"/>
              <a:t>Žáci aktivně doplňují  a odpovídají na zadané otázky s využitím interaktivní tabule.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512" y="2564904"/>
            <a:ext cx="8784976" cy="1470025"/>
          </a:xfr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6600" b="1" dirty="0" smtClean="0"/>
              <a:t>VYLUČOVACÍ SOUSTAVA</a:t>
            </a:r>
            <a:endParaRPr lang="cs-CZ" sz="66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ODPADNÍ LÁTKY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vznikají v těle přeměnou látek a energií</a:t>
            </a:r>
          </a:p>
          <a:p>
            <a:r>
              <a:rPr lang="cs-CZ" sz="2400" dirty="0" smtClean="0"/>
              <a:t>pevné (stolice) – </a:t>
            </a:r>
            <a:r>
              <a:rPr lang="cs-CZ" sz="2400" b="1" dirty="0" smtClean="0"/>
              <a:t>trávicí </a:t>
            </a:r>
            <a:r>
              <a:rPr lang="cs-CZ" sz="2400" dirty="0" smtClean="0"/>
              <a:t>soustava</a:t>
            </a:r>
          </a:p>
          <a:p>
            <a:r>
              <a:rPr lang="cs-CZ" sz="2400" dirty="0" smtClean="0"/>
              <a:t>plynné (oxid uhličitý, vodní pára) – </a:t>
            </a:r>
            <a:r>
              <a:rPr lang="cs-CZ" sz="2400" b="1" dirty="0" smtClean="0"/>
              <a:t>dýchací</a:t>
            </a:r>
            <a:r>
              <a:rPr lang="cs-CZ" sz="2400" dirty="0" smtClean="0"/>
              <a:t> soustava</a:t>
            </a:r>
          </a:p>
          <a:p>
            <a:r>
              <a:rPr lang="cs-CZ" sz="2400" dirty="0" smtClean="0"/>
              <a:t>kapalné (moč) – </a:t>
            </a:r>
            <a:r>
              <a:rPr lang="cs-CZ" sz="2400" b="1" dirty="0" smtClean="0"/>
              <a:t>vylučovací</a:t>
            </a:r>
            <a:r>
              <a:rPr lang="cs-CZ" sz="2400" dirty="0" smtClean="0"/>
              <a:t> soustava</a:t>
            </a:r>
          </a:p>
          <a:p>
            <a:r>
              <a:rPr lang="cs-CZ" sz="2400" dirty="0" smtClean="0"/>
              <a:t>kapalné (pot) – </a:t>
            </a:r>
            <a:r>
              <a:rPr lang="cs-CZ" sz="2400" b="1" dirty="0" smtClean="0"/>
              <a:t>kožní </a:t>
            </a:r>
            <a:r>
              <a:rPr lang="cs-CZ" sz="2400" dirty="0" smtClean="0"/>
              <a:t>soustava</a:t>
            </a:r>
          </a:p>
          <a:p>
            <a:endParaRPr lang="cs-CZ" sz="2400" dirty="0" smtClean="0"/>
          </a:p>
          <a:p>
            <a:endParaRPr lang="cs-CZ" sz="2400" dirty="0"/>
          </a:p>
        </p:txBody>
      </p:sp>
      <p:pic>
        <p:nvPicPr>
          <p:cNvPr id="5122" name="Picture 2" descr="File:Gray1120-kidneys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68144" y="3110363"/>
            <a:ext cx="2664296" cy="351335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Ledviny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/>
          </a:bodyPr>
          <a:lstStyle/>
          <a:p>
            <a:r>
              <a:rPr lang="cs-CZ" sz="2400" dirty="0" smtClean="0"/>
              <a:t>hlavní vylučovací </a:t>
            </a:r>
            <a:r>
              <a:rPr lang="cs-CZ" sz="2400" b="1" dirty="0" smtClean="0"/>
              <a:t>párový orgán</a:t>
            </a:r>
          </a:p>
          <a:p>
            <a:r>
              <a:rPr lang="cs-CZ" sz="2400" b="1" dirty="0" smtClean="0"/>
              <a:t>fazolovitý tvar</a:t>
            </a:r>
          </a:p>
          <a:p>
            <a:r>
              <a:rPr lang="cs-CZ" sz="2400" dirty="0" smtClean="0"/>
              <a:t>umístění po stranách </a:t>
            </a:r>
            <a:r>
              <a:rPr lang="cs-CZ" sz="2400" b="1" dirty="0" smtClean="0"/>
              <a:t>bederní </a:t>
            </a:r>
            <a:r>
              <a:rPr lang="cs-CZ" sz="2400" dirty="0" smtClean="0"/>
              <a:t>páteře</a:t>
            </a:r>
          </a:p>
          <a:p>
            <a:r>
              <a:rPr lang="cs-CZ" sz="2400" dirty="0" smtClean="0"/>
              <a:t>povrch </a:t>
            </a:r>
            <a:r>
              <a:rPr lang="cs-CZ" sz="2400" b="1" dirty="0" smtClean="0"/>
              <a:t>kůra </a:t>
            </a:r>
            <a:r>
              <a:rPr lang="cs-CZ" sz="2400" dirty="0" smtClean="0"/>
              <a:t>– ledvinové váčky s klubíčkem vlásečnic</a:t>
            </a:r>
          </a:p>
          <a:p>
            <a:r>
              <a:rPr lang="cs-CZ" sz="2400" dirty="0" smtClean="0"/>
              <a:t>pod povrchem </a:t>
            </a:r>
            <a:r>
              <a:rPr lang="cs-CZ" sz="2400" b="1" dirty="0" smtClean="0"/>
              <a:t>dřeň</a:t>
            </a:r>
            <a:r>
              <a:rPr lang="cs-CZ" sz="2400" dirty="0" smtClean="0"/>
              <a:t> - ledvinové kanálky</a:t>
            </a:r>
          </a:p>
          <a:p>
            <a:r>
              <a:rPr lang="cs-CZ" sz="2400" b="1" dirty="0" smtClean="0"/>
              <a:t>ledvinová pánvička </a:t>
            </a:r>
            <a:r>
              <a:rPr lang="cs-CZ" sz="2400" dirty="0" smtClean="0"/>
              <a:t>přechází v </a:t>
            </a:r>
            <a:r>
              <a:rPr lang="cs-CZ" sz="2400" b="1" dirty="0" smtClean="0"/>
              <a:t>močovody</a:t>
            </a:r>
            <a:r>
              <a:rPr lang="cs-CZ" sz="2400" dirty="0" smtClean="0"/>
              <a:t> (párový orgán, délka 25 cm)</a:t>
            </a:r>
          </a:p>
          <a:p>
            <a:r>
              <a:rPr lang="cs-CZ" sz="2400" b="1" dirty="0" smtClean="0"/>
              <a:t>močový měchýř </a:t>
            </a:r>
            <a:r>
              <a:rPr lang="cs-CZ" sz="2400" dirty="0" smtClean="0"/>
              <a:t>(celková kapacita 250 – 700 ml, při naplnění na 500 ml je třeba ho vyprázdnit, dva svěrače)</a:t>
            </a:r>
          </a:p>
          <a:p>
            <a:r>
              <a:rPr lang="cs-CZ" sz="2400" b="1" dirty="0" smtClean="0"/>
              <a:t>močová trubice </a:t>
            </a:r>
            <a:r>
              <a:rPr lang="cs-CZ" sz="2400" dirty="0" smtClean="0"/>
              <a:t>– délka u žen 3, 5 cm, u mužů 20 cm</a:t>
            </a:r>
          </a:p>
          <a:p>
            <a:pPr>
              <a:buNone/>
            </a:pPr>
            <a:endParaRPr lang="cs-CZ" sz="2400" dirty="0" smtClean="0"/>
          </a:p>
          <a:p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Stavba ledviny</a:t>
            </a:r>
            <a:endParaRPr lang="cs-CZ" dirty="0"/>
          </a:p>
        </p:txBody>
      </p:sp>
      <p:pic>
        <p:nvPicPr>
          <p:cNvPr id="4" name="Zástupný symbol pro obsah 3" descr="skenování000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 rot="10800000">
            <a:off x="2411760" y="1412776"/>
            <a:ext cx="3816424" cy="5255732"/>
          </a:xfrm>
        </p:spPr>
      </p:pic>
      <p:sp>
        <p:nvSpPr>
          <p:cNvPr id="5" name="TextovéPole 4"/>
          <p:cNvSpPr txBox="1"/>
          <p:nvPr/>
        </p:nvSpPr>
        <p:spPr>
          <a:xfrm>
            <a:off x="683568" y="3861048"/>
            <a:ext cx="1440160" cy="36933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ledvinová žíla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9512" y="4437112"/>
            <a:ext cx="1954959" cy="36933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ledvinová pánvička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899592" y="5373216"/>
            <a:ext cx="1053237" cy="36933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močovod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259632" y="6237312"/>
            <a:ext cx="720080" cy="36933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moč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827584" y="2708920"/>
            <a:ext cx="1080120" cy="646331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ledvinová tepna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732240" y="4437112"/>
            <a:ext cx="2016224" cy="92333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ledvinová dřeň s ledvinovými kanálky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660232" y="3356992"/>
            <a:ext cx="2016224" cy="646331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ledvinová kůra s ledvinovými tělísky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164288" y="2132856"/>
            <a:ext cx="1296144" cy="646331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vazivové pouzdro</a:t>
            </a:r>
            <a:endParaRPr lang="cs-CZ" dirty="0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1835696" y="3140968"/>
            <a:ext cx="1296144" cy="432048"/>
          </a:xfrm>
          <a:prstGeom prst="line">
            <a:avLst/>
          </a:prstGeom>
          <a:ln w="1905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>
            <a:stCxn id="5" idx="3"/>
          </p:cNvCxnSpPr>
          <p:nvPr/>
        </p:nvCxnSpPr>
        <p:spPr>
          <a:xfrm flipV="1">
            <a:off x="2123728" y="3933056"/>
            <a:ext cx="1152128" cy="112658"/>
          </a:xfrm>
          <a:prstGeom prst="line">
            <a:avLst/>
          </a:prstGeom>
          <a:ln w="1905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 flipV="1">
            <a:off x="2123728" y="4293096"/>
            <a:ext cx="1656184" cy="288032"/>
          </a:xfrm>
          <a:prstGeom prst="line">
            <a:avLst/>
          </a:prstGeom>
          <a:ln w="1905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>
            <a:stCxn id="8" idx="3"/>
          </p:cNvCxnSpPr>
          <p:nvPr/>
        </p:nvCxnSpPr>
        <p:spPr>
          <a:xfrm>
            <a:off x="1952829" y="5557882"/>
            <a:ext cx="1683067" cy="31358"/>
          </a:xfrm>
          <a:prstGeom prst="line">
            <a:avLst/>
          </a:prstGeom>
          <a:ln w="1905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 flipV="1">
            <a:off x="1979712" y="6381328"/>
            <a:ext cx="1656184" cy="72008"/>
          </a:xfrm>
          <a:prstGeom prst="line">
            <a:avLst/>
          </a:prstGeom>
          <a:ln w="1905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>
            <a:off x="5436096" y="4365104"/>
            <a:ext cx="1296144" cy="576064"/>
          </a:xfrm>
          <a:prstGeom prst="line">
            <a:avLst/>
          </a:prstGeom>
          <a:ln w="1905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>
            <a:off x="5868144" y="3284984"/>
            <a:ext cx="792088" cy="216024"/>
          </a:xfrm>
          <a:prstGeom prst="line">
            <a:avLst/>
          </a:prstGeom>
          <a:ln w="1905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 flipV="1">
            <a:off x="5796136" y="2420888"/>
            <a:ext cx="1368152" cy="216024"/>
          </a:xfrm>
          <a:prstGeom prst="line">
            <a:avLst/>
          </a:prstGeom>
          <a:ln w="1905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Ledviny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400" dirty="0" smtClean="0"/>
              <a:t>čistí krev</a:t>
            </a:r>
          </a:p>
          <a:p>
            <a:r>
              <a:rPr lang="cs-CZ" sz="2400" dirty="0" smtClean="0"/>
              <a:t>vzniká zde </a:t>
            </a:r>
            <a:r>
              <a:rPr lang="cs-CZ" sz="2400" b="1" dirty="0" smtClean="0"/>
              <a:t>primární moč </a:t>
            </a:r>
            <a:r>
              <a:rPr lang="cs-CZ" sz="2400" dirty="0" smtClean="0"/>
              <a:t>(150 – 170 litrů za 24 hodin)</a:t>
            </a:r>
          </a:p>
          <a:p>
            <a:r>
              <a:rPr lang="cs-CZ" sz="2400" dirty="0" smtClean="0"/>
              <a:t>voda se v kanálcích vstřebává zpět do krve a vzniká </a:t>
            </a:r>
            <a:r>
              <a:rPr lang="cs-CZ" sz="2400" b="1" dirty="0" smtClean="0"/>
              <a:t>definitivní</a:t>
            </a:r>
            <a:r>
              <a:rPr lang="cs-CZ" sz="2400" dirty="0" smtClean="0"/>
              <a:t> </a:t>
            </a:r>
            <a:r>
              <a:rPr lang="cs-CZ" sz="2400" b="1" dirty="0" smtClean="0"/>
              <a:t>(sekundární)</a:t>
            </a:r>
            <a:r>
              <a:rPr lang="cs-CZ" sz="2400" dirty="0" smtClean="0"/>
              <a:t> </a:t>
            </a:r>
            <a:r>
              <a:rPr lang="cs-CZ" sz="2400" b="1" dirty="0" smtClean="0"/>
              <a:t>moč</a:t>
            </a:r>
            <a:r>
              <a:rPr lang="cs-CZ" sz="2400" dirty="0" smtClean="0"/>
              <a:t> (1 – 1, 5 l za 24 hodin)</a:t>
            </a:r>
          </a:p>
          <a:p>
            <a:r>
              <a:rPr lang="cs-CZ" sz="2400" dirty="0" smtClean="0"/>
              <a:t>citlivě reagují na změny v organismu</a:t>
            </a:r>
          </a:p>
          <a:p>
            <a:r>
              <a:rPr lang="cs-CZ" sz="2400" dirty="0" smtClean="0"/>
              <a:t>rozbor moči je součástí lékařských vyšetření nebo potvrzení dopingu</a:t>
            </a:r>
          </a:p>
          <a:p>
            <a:r>
              <a:rPr lang="cs-CZ" sz="2400" dirty="0" smtClean="0"/>
              <a:t>ledvinová buňka </a:t>
            </a:r>
            <a:r>
              <a:rPr lang="cs-CZ" sz="2400" b="1" dirty="0" smtClean="0"/>
              <a:t>NEFRON</a:t>
            </a:r>
          </a:p>
          <a:p>
            <a:r>
              <a:rPr lang="cs-CZ" sz="2400" dirty="0" smtClean="0"/>
              <a:t>v ledvině asi milion nefronů</a:t>
            </a:r>
          </a:p>
          <a:p>
            <a:r>
              <a:rPr lang="cs-CZ" sz="2400" dirty="0" smtClean="0"/>
              <a:t>ledvinami proteče </a:t>
            </a:r>
            <a:r>
              <a:rPr lang="cs-CZ" sz="2400" b="1" dirty="0" smtClean="0"/>
              <a:t>1, 3 litru krve za minutu</a:t>
            </a:r>
          </a:p>
          <a:p>
            <a:r>
              <a:rPr lang="cs-CZ" sz="2400" b="1" dirty="0" smtClean="0"/>
              <a:t>veškerá krev se pročistí za 4 – 5 minut</a:t>
            </a:r>
          </a:p>
          <a:p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Ledviny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potřebují dostatečné množství vody a rovnoměrný přísun této tekutiny</a:t>
            </a:r>
          </a:p>
          <a:p>
            <a:r>
              <a:rPr lang="cs-CZ" sz="2400" b="1" dirty="0" smtClean="0"/>
              <a:t>životně důležitý orgán</a:t>
            </a:r>
          </a:p>
          <a:p>
            <a:r>
              <a:rPr lang="cs-CZ" sz="2400" dirty="0" smtClean="0"/>
              <a:t>podílejí se na udržování stálého vnitřního prostředí organismů</a:t>
            </a:r>
          </a:p>
          <a:p>
            <a:r>
              <a:rPr lang="cs-CZ" sz="2400" dirty="0" smtClean="0"/>
              <a:t>každé </a:t>
            </a:r>
            <a:r>
              <a:rPr lang="cs-CZ" sz="2400" b="1" dirty="0" smtClean="0"/>
              <a:t>onemocnění je velmi závažné</a:t>
            </a:r>
          </a:p>
          <a:p>
            <a:r>
              <a:rPr lang="cs-CZ" sz="2400" b="1" dirty="0" smtClean="0"/>
              <a:t>příčina</a:t>
            </a:r>
          </a:p>
          <a:p>
            <a:pPr lvl="1"/>
            <a:r>
              <a:rPr lang="cs-CZ" sz="2000" dirty="0" smtClean="0"/>
              <a:t>prochladnutí</a:t>
            </a:r>
          </a:p>
          <a:p>
            <a:pPr lvl="1"/>
            <a:r>
              <a:rPr lang="cs-CZ" sz="2000" dirty="0" smtClean="0"/>
              <a:t>kořeněná jídla</a:t>
            </a:r>
          </a:p>
          <a:p>
            <a:pPr lvl="1"/>
            <a:r>
              <a:rPr lang="cs-CZ" sz="2000" dirty="0" smtClean="0"/>
              <a:t>přecházení nemoci</a:t>
            </a:r>
          </a:p>
          <a:p>
            <a:pPr lvl="1"/>
            <a:r>
              <a:rPr lang="cs-CZ" sz="2000" dirty="0" smtClean="0"/>
              <a:t>nesprávné užívaní léků</a:t>
            </a:r>
          </a:p>
          <a:p>
            <a:r>
              <a:rPr lang="cs-CZ" sz="2400" b="1" dirty="0" smtClean="0"/>
              <a:t>selhání ledvin je smrtelné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Ledviny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léčba</a:t>
            </a:r>
          </a:p>
          <a:p>
            <a:pPr lvl="1"/>
            <a:r>
              <a:rPr lang="cs-CZ" sz="2000" dirty="0" smtClean="0"/>
              <a:t>umělá ledvina </a:t>
            </a:r>
            <a:r>
              <a:rPr lang="cs-CZ" sz="2000" u="sng" dirty="0" smtClean="0"/>
              <a:t>DIALÝZA</a:t>
            </a:r>
          </a:p>
          <a:p>
            <a:pPr lvl="1"/>
            <a:r>
              <a:rPr lang="cs-CZ" sz="2000" u="sng" dirty="0" smtClean="0"/>
              <a:t>transplantace</a:t>
            </a:r>
            <a:r>
              <a:rPr lang="cs-CZ" sz="2000" dirty="0" smtClean="0"/>
              <a:t> ledviny od dárce</a:t>
            </a:r>
          </a:p>
          <a:p>
            <a:pPr lvl="1"/>
            <a:endParaRPr lang="cs-CZ" sz="2000" dirty="0"/>
          </a:p>
        </p:txBody>
      </p:sp>
      <p:pic>
        <p:nvPicPr>
          <p:cNvPr id="2050" name="Picture 2" descr="File:Hemodialysismachin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056" y="2204864"/>
            <a:ext cx="3096344" cy="4412842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5580112" y="1700808"/>
            <a:ext cx="2109039" cy="36933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dirty="0" err="1" smtClean="0"/>
              <a:t>hemodialyzační</a:t>
            </a:r>
            <a:r>
              <a:rPr lang="cs-CZ" dirty="0" smtClean="0"/>
              <a:t> stroj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dirty="0" smtClean="0"/>
              <a:t>Schéma hemodialýzy</a:t>
            </a:r>
            <a:endParaRPr lang="cs-CZ" dirty="0"/>
          </a:p>
        </p:txBody>
      </p:sp>
      <p:pic>
        <p:nvPicPr>
          <p:cNvPr id="4" name="Picture 4" descr="Soubor:Hemodialysis-cs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1276349"/>
            <a:ext cx="5667375" cy="558165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Stavba ledviny</a:t>
            </a:r>
            <a:endParaRPr lang="cs-CZ" dirty="0"/>
          </a:p>
        </p:txBody>
      </p:sp>
      <p:pic>
        <p:nvPicPr>
          <p:cNvPr id="4" name="Zástupný symbol pro obsah 3" descr="skenování000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 rot="10800000">
            <a:off x="2411760" y="1412776"/>
            <a:ext cx="3816424" cy="5255732"/>
          </a:xfrm>
        </p:spPr>
      </p:pic>
      <p:sp>
        <p:nvSpPr>
          <p:cNvPr id="5" name="TextovéPole 4"/>
          <p:cNvSpPr txBox="1"/>
          <p:nvPr/>
        </p:nvSpPr>
        <p:spPr>
          <a:xfrm>
            <a:off x="683568" y="3861048"/>
            <a:ext cx="1440160" cy="36933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ledvinová žíla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9512" y="4437112"/>
            <a:ext cx="1954959" cy="36933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ledvinová pánvička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899592" y="5373216"/>
            <a:ext cx="1053237" cy="36933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močovod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259632" y="6237312"/>
            <a:ext cx="720080" cy="36933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moč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51520" y="2780928"/>
            <a:ext cx="1728192" cy="36933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ledvinová tepna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732240" y="4437112"/>
            <a:ext cx="2016224" cy="92333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ledvinová dřeň s ledvinovými kanálky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660232" y="3356992"/>
            <a:ext cx="2016224" cy="646331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ledvinová kůra s ledvinovými tělísky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164288" y="2132856"/>
            <a:ext cx="1296144" cy="646331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vazivové pouzdro</a:t>
            </a:r>
            <a:endParaRPr lang="cs-CZ" dirty="0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1835696" y="3140968"/>
            <a:ext cx="1296144" cy="432048"/>
          </a:xfrm>
          <a:prstGeom prst="line">
            <a:avLst/>
          </a:prstGeom>
          <a:ln w="1905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>
            <a:stCxn id="5" idx="3"/>
          </p:cNvCxnSpPr>
          <p:nvPr/>
        </p:nvCxnSpPr>
        <p:spPr>
          <a:xfrm flipV="1">
            <a:off x="2123728" y="3933056"/>
            <a:ext cx="1152128" cy="112658"/>
          </a:xfrm>
          <a:prstGeom prst="line">
            <a:avLst/>
          </a:prstGeom>
          <a:ln w="1905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 flipV="1">
            <a:off x="2123728" y="4293096"/>
            <a:ext cx="1656184" cy="288032"/>
          </a:xfrm>
          <a:prstGeom prst="line">
            <a:avLst/>
          </a:prstGeom>
          <a:ln w="1905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>
            <a:stCxn id="8" idx="3"/>
          </p:cNvCxnSpPr>
          <p:nvPr/>
        </p:nvCxnSpPr>
        <p:spPr>
          <a:xfrm>
            <a:off x="1952829" y="5557882"/>
            <a:ext cx="1683067" cy="31358"/>
          </a:xfrm>
          <a:prstGeom prst="line">
            <a:avLst/>
          </a:prstGeom>
          <a:ln w="1905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 flipV="1">
            <a:off x="1979712" y="6381328"/>
            <a:ext cx="1656184" cy="72008"/>
          </a:xfrm>
          <a:prstGeom prst="line">
            <a:avLst/>
          </a:prstGeom>
          <a:ln w="1905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>
            <a:off x="5436096" y="4365104"/>
            <a:ext cx="1296144" cy="576064"/>
          </a:xfrm>
          <a:prstGeom prst="line">
            <a:avLst/>
          </a:prstGeom>
          <a:ln w="1905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>
            <a:off x="5868144" y="3284984"/>
            <a:ext cx="792088" cy="216024"/>
          </a:xfrm>
          <a:prstGeom prst="line">
            <a:avLst/>
          </a:prstGeom>
          <a:ln w="1905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 flipV="1">
            <a:off x="5796136" y="2420888"/>
            <a:ext cx="1368152" cy="216024"/>
          </a:xfrm>
          <a:prstGeom prst="line">
            <a:avLst/>
          </a:prstGeom>
          <a:ln w="1905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8" grpId="0" animBg="1"/>
      <p:bldP spid="10" grpId="0" animBg="1"/>
      <p:bldP spid="9" grpId="0" animBg="1"/>
      <p:bldP spid="11" grpId="0" animBg="1"/>
      <p:bldP spid="12" grpId="0" animBg="1"/>
      <p:bldP spid="1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Otázky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340768"/>
            <a:ext cx="8229600" cy="5184576"/>
          </a:xfrm>
        </p:spPr>
        <p:txBody>
          <a:bodyPr>
            <a:normAutofit fontScale="92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Vyjmenuj části vylučovací soustavy:</a:t>
            </a:r>
          </a:p>
          <a:p>
            <a:pPr marL="514350" indent="-514350">
              <a:buFont typeface="+mj-lt"/>
              <a:buAutoNum type="arabicPeriod"/>
            </a:pPr>
            <a:endParaRPr lang="cs-CZ" sz="24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Které orgány jsou párové? 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Které orgány jsou nepárové? 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Vyjmenuj části ledviny:</a:t>
            </a:r>
          </a:p>
          <a:p>
            <a:pPr marL="514350" indent="-514350">
              <a:buFont typeface="+mj-lt"/>
              <a:buAutoNum type="arabicPeriod"/>
            </a:pPr>
            <a:endParaRPr lang="cs-CZ" sz="2400" dirty="0" smtClean="0"/>
          </a:p>
          <a:p>
            <a:pPr marL="514350" indent="-514350">
              <a:buFont typeface="+mj-lt"/>
              <a:buAutoNum type="arabicPeriod"/>
            </a:pPr>
            <a:endParaRPr lang="cs-CZ" sz="24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Jak se nazývá buňka vylučovací soustavy? 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Uveď příčiny onemocnění ledvin:</a:t>
            </a:r>
          </a:p>
          <a:p>
            <a:pPr marL="514350" indent="-514350">
              <a:buFont typeface="+mj-lt"/>
              <a:buAutoNum type="arabicPeriod"/>
            </a:pPr>
            <a:endParaRPr lang="cs-CZ" sz="24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Jak lze pomoci člověku s vážně nemocnými ledvinami?</a:t>
            </a:r>
            <a:br>
              <a:rPr lang="cs-CZ" sz="2400" dirty="0" smtClean="0"/>
            </a:br>
            <a:r>
              <a:rPr lang="cs-CZ" sz="2400" dirty="0" smtClean="0"/>
              <a:t> 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Který hlavní úkol plní ledviny? 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Kolik je primární moči za den? 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Kolik sekundární moči vyloučí ledviny člověka za den? </a:t>
            </a:r>
          </a:p>
          <a:p>
            <a:pPr marL="514350" indent="-514350">
              <a:buFont typeface="+mj-lt"/>
              <a:buAutoNum type="arabicPeriod"/>
            </a:pPr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1043608" y="1628800"/>
            <a:ext cx="6084168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ledviny, močovody, močový měchýř, močová trubice</a:t>
            </a:r>
            <a:endParaRPr lang="cs-CZ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139952" y="1988840"/>
            <a:ext cx="2880320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2"/>
          </a:lnRef>
          <a:fillRef idx="100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ledviny, močovody</a:t>
            </a:r>
            <a:endParaRPr lang="cs-CZ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355976" y="2348880"/>
            <a:ext cx="3816424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močový měchýř, močová trubice</a:t>
            </a:r>
            <a:endParaRPr lang="cs-CZ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971600" y="2996952"/>
            <a:ext cx="8352928" cy="9848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ledvinová kůra, ledvinová dřeň, ledvinová pánvička, ledvinová tělíska, ledvinové kanálky, vazivové pouzdro</a:t>
            </a:r>
          </a:p>
          <a:p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796136" y="3645024"/>
            <a:ext cx="89620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nefron</a:t>
            </a:r>
            <a:endParaRPr lang="cs-CZ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23528" y="4365104"/>
            <a:ext cx="856895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prochladnutí, kořeněná jídla, přecházení nemoci, nesprávné užívání léků, úraz, dědičnost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043608" y="4941168"/>
            <a:ext cx="3110916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hemodialýza, transplantace</a:t>
            </a:r>
            <a:endParaRPr lang="cs-CZ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572000" y="5229200"/>
            <a:ext cx="1124988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čistí krev</a:t>
            </a:r>
            <a:endParaRPr lang="cs-CZ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644008" y="5589240"/>
            <a:ext cx="1327608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150 – 170 l</a:t>
            </a:r>
            <a:endParaRPr lang="cs-CZ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7164288" y="5949280"/>
            <a:ext cx="1224136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 – 1, 5 l</a:t>
            </a:r>
            <a:endParaRPr lang="cs-CZ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Jaký objem má močový měchýř? 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Kolik svěračů má močový měchýř? 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Jak je dlouhá močová trubice mužů? 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Jak je dlouhá močová trubice žen? 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Jsou ledviny nezbytným orgánem pro život? 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Za jak dlouho pročistí ledviny veškerou krev v těle? 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Kolik krve proteče ledvinami za 1 minutu? 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Kterou soustavou jsou vylučovány pevné odpadní látky? 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Která soustava odstraňuje kapalné odpadní látky? </a:t>
            </a:r>
            <a:br>
              <a:rPr lang="cs-CZ" sz="2400" dirty="0" smtClean="0"/>
            </a:br>
            <a:endParaRPr lang="cs-CZ" sz="2400" dirty="0" smtClean="0"/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Která soustava odstraňuje plynné odpadní látky? </a:t>
            </a:r>
          </a:p>
          <a:p>
            <a:pPr marL="457200" indent="-457200">
              <a:buFont typeface="+mj-lt"/>
              <a:buAutoNum type="arabicPeriod"/>
            </a:pPr>
            <a:endParaRPr lang="cs-CZ" sz="2400" dirty="0" smtClean="0"/>
          </a:p>
          <a:p>
            <a:pPr marL="457200" indent="-457200">
              <a:buFont typeface="+mj-lt"/>
              <a:buAutoNum type="arabicPeriod"/>
            </a:pPr>
            <a:endParaRPr lang="cs-CZ" sz="2400" dirty="0" smtClean="0"/>
          </a:p>
          <a:p>
            <a:pPr marL="457200" indent="-457200">
              <a:buFont typeface="+mj-lt"/>
              <a:buAutoNum type="arabicPeriod"/>
            </a:pPr>
            <a:endParaRPr lang="cs-CZ" sz="2400" dirty="0" smtClean="0"/>
          </a:p>
          <a:p>
            <a:pPr marL="457200" indent="-457200">
              <a:buFont typeface="+mj-lt"/>
              <a:buAutoNum type="arabicPeriod"/>
            </a:pPr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5292080" y="1628800"/>
            <a:ext cx="1535998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250 – 700 ml</a:t>
            </a:r>
            <a:endParaRPr lang="cs-CZ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508104" y="1988840"/>
            <a:ext cx="56720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dva</a:t>
            </a:r>
            <a:endParaRPr lang="cs-CZ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012160" y="2420888"/>
            <a:ext cx="180049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přibližně 20 cm</a:t>
            </a:r>
            <a:endParaRPr lang="cs-CZ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364088" y="2780928"/>
            <a:ext cx="1923925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přibližně 3, 5 cm</a:t>
            </a:r>
            <a:endParaRPr lang="cs-CZ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660232" y="3212976"/>
            <a:ext cx="587020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ano</a:t>
            </a:r>
            <a:endParaRPr lang="cs-CZ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7308304" y="3645024"/>
            <a:ext cx="1664174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za 4 – 5 minut</a:t>
            </a:r>
            <a:endParaRPr lang="cs-CZ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444208" y="4005064"/>
            <a:ext cx="68159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1, 3 </a:t>
            </a: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l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8028384" y="4365104"/>
            <a:ext cx="835806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trávicí</a:t>
            </a:r>
            <a:endParaRPr lang="cs-CZ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043608" y="5229200"/>
            <a:ext cx="322133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vylučovací – moč, kožní - pot</a:t>
            </a:r>
            <a:endParaRPr lang="cs-CZ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7164288" y="5589240"/>
            <a:ext cx="982898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dýchací</a:t>
            </a:r>
            <a:endParaRPr lang="cs-CZ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66130"/>
          </a:xfr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hlinkClick r:id="rId2"/>
              </a:rPr>
              <a:t>http://commons.wikimedia.org/wiki/File:Gray1120-kidneys.png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http://commons.wikimedia.org/wiki/File:Hemodialysismachine.jpg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http://cs.wikipedia.org/wiki/Soubor:Hemodialysis-cs.svg</a:t>
            </a:r>
            <a:endParaRPr lang="cs-CZ" dirty="0" smtClean="0"/>
          </a:p>
          <a:p>
            <a:r>
              <a:rPr lang="cs-CZ" dirty="0" smtClean="0"/>
              <a:t>Autorem materiálu a všech jeho částí, není-li uvedeno jinak, je Mgr. Kateřina Zikmundová. </a:t>
            </a:r>
            <a:r>
              <a:rPr lang="cs-CZ" smtClean="0"/>
              <a:t/>
            </a:r>
            <a:br>
              <a:rPr lang="cs-CZ" smtClean="0"/>
            </a:b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135</TotalTime>
  <Words>565</Words>
  <Application>Microsoft Office PowerPoint</Application>
  <PresentationFormat>Předvádění na obrazovce (4:3)</PresentationFormat>
  <Paragraphs>130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Prezentace aplikace PowerPoint</vt:lpstr>
      <vt:lpstr>Prezentace aplikace PowerPoint</vt:lpstr>
      <vt:lpstr>VYLUČOVACÍ SOUSTAVA</vt:lpstr>
      <vt:lpstr>ODPADNÍ LÁTKY</vt:lpstr>
      <vt:lpstr>Ledviny</vt:lpstr>
      <vt:lpstr>Stavba ledviny</vt:lpstr>
      <vt:lpstr>Ledviny</vt:lpstr>
      <vt:lpstr>Ledviny</vt:lpstr>
      <vt:lpstr>Ledviny</vt:lpstr>
      <vt:lpstr>Schéma hemodialýzy</vt:lpstr>
      <vt:lpstr>Stavba ledviny</vt:lpstr>
      <vt:lpstr>Otázky 1</vt:lpstr>
      <vt:lpstr>Otázky 2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VYLUČOVACÍ SOUSTAVA</dc:title>
  <dc:creator>Kateřina</dc:creator>
  <cp:lastModifiedBy>zikmundovak</cp:lastModifiedBy>
  <cp:revision>29</cp:revision>
  <dcterms:created xsi:type="dcterms:W3CDTF">2013-02-07T19:33:34Z</dcterms:created>
  <dcterms:modified xsi:type="dcterms:W3CDTF">2013-03-19T21:55:13Z</dcterms:modified>
</cp:coreProperties>
</file>