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9" r:id="rId2"/>
    <p:sldId id="260" r:id="rId3"/>
    <p:sldId id="256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1" r:id="rId13"/>
    <p:sldId id="27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2FE70-D746-4EE3-8C42-4A513626DA54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D9D58F-61B3-4101-A752-CE1C901F0F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6870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9933-493A-476A-A471-E2DB793DB58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96925-4AC2-40BD-AE1E-87D4804A7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9933-493A-476A-A471-E2DB793DB58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96925-4AC2-40BD-AE1E-87D4804A7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9933-493A-476A-A471-E2DB793DB58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96925-4AC2-40BD-AE1E-87D4804A7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9933-493A-476A-A471-E2DB793DB58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96925-4AC2-40BD-AE1E-87D4804A7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9933-493A-476A-A471-E2DB793DB58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96925-4AC2-40BD-AE1E-87D4804A7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9933-493A-476A-A471-E2DB793DB58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96925-4AC2-40BD-AE1E-87D4804A7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9933-493A-476A-A471-E2DB793DB58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96925-4AC2-40BD-AE1E-87D4804A7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9933-493A-476A-A471-E2DB793DB58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96925-4AC2-40BD-AE1E-87D4804A7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9933-493A-476A-A471-E2DB793DB58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96925-4AC2-40BD-AE1E-87D4804A7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9933-493A-476A-A471-E2DB793DB58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96925-4AC2-40BD-AE1E-87D4804A7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9933-493A-476A-A471-E2DB793DB58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96925-4AC2-40BD-AE1E-87D4804A7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549933-493A-476A-A471-E2DB793DB58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D96925-4AC2-40BD-AE1E-87D4804A7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c/Neuron_Hand-tuned.svg" TargetMode="External"/><Relationship Id="rId2" Type="http://schemas.openxmlformats.org/officeDocument/2006/relationships/hyperlink" Target="http://commons.wikimedia.org/wiki/File:Ivan_Pavlov_nobe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cs-cz/images/results.aspx?qu=pes&amp;ex=2" TargetMode="External"/><Relationship Id="rId4" Type="http://schemas.openxmlformats.org/officeDocument/2006/relationships/hyperlink" Target="http://office.microsoft.com/cs-cz/images/results.aspx?qu=u%C4%8Den%C3%AD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</a:t>
            </a:r>
            <a:r>
              <a:rPr lang="cs-CZ" b="1" smtClean="0"/>
              <a:t>:  VY_32_INOVACE_XII_3_17_NERVOVÁ SOUSTAVA 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3              Pořadové číslo DUM: 17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5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základních pojmů nervové soustavy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stavbu nervové soustavy,  dokáže  popsat části nervové buňky, rozliší  reflexy nepodmíněné  a podmíněné, uvede  příklady, uvědomuje si význam  nervové soustavy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8. ročník, 13 – 14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neuron, neurit, dendrit, buněčné tělo neuronu, synapse, nepodmíněný reflex, podmíněný reflex, I. P. </a:t>
            </a:r>
            <a:r>
              <a:rPr lang="cs-CZ" dirty="0" err="1" smtClean="0"/>
              <a:t>Pavlov</a:t>
            </a:r>
            <a:r>
              <a:rPr lang="cs-CZ" dirty="0" smtClean="0"/>
              <a:t>, mozek, mícha, nervy, nervová dráha, reflexní oblouk, míšní reflex</a:t>
            </a:r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30 min.</a:t>
            </a:r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se stavbou nervové soustavy, podrobně vysvětlí její jednotlivé části, upozorní na význam  reflexu nepodmíněného i podmíněného, zdůrazní práci I. P. Pavlova.</a:t>
            </a:r>
          </a:p>
          <a:p>
            <a:r>
              <a:rPr lang="cs-CZ" dirty="0" smtClean="0"/>
              <a:t>Žáci aktivně doplňují  a odpovídají na zadané otázky s využitím interaktivní tabule.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492896"/>
            <a:ext cx="7772400" cy="1470025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NERVOVÁ SOUSTAVA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Nervová soustava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řídí činnost všech orgánů v těle</a:t>
            </a:r>
          </a:p>
          <a:p>
            <a:r>
              <a:rPr lang="cs-CZ" dirty="0" smtClean="0"/>
              <a:t>zajišťuje souhru – koordinaci - jednotlivých orgánů</a:t>
            </a:r>
          </a:p>
          <a:p>
            <a:r>
              <a:rPr lang="cs-CZ" dirty="0" smtClean="0"/>
              <a:t>zajišťuje komunikaci s okolním prostředím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b="1" dirty="0" smtClean="0"/>
              <a:t>centrální nervová soustava – mozek, mícha</a:t>
            </a:r>
          </a:p>
          <a:p>
            <a:r>
              <a:rPr lang="cs-CZ" b="1" dirty="0" smtClean="0"/>
              <a:t> obvodová nervová soustava - nervy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Nervová buňka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/>
          <a:lstStyle/>
          <a:p>
            <a:r>
              <a:rPr lang="cs-CZ" b="1" dirty="0" smtClean="0"/>
              <a:t>neuron</a:t>
            </a:r>
          </a:p>
          <a:p>
            <a:r>
              <a:rPr lang="cs-CZ" dirty="0" smtClean="0"/>
              <a:t>buněčné tělo s výběžky, krátké výběžky – dendrity, dlouhé výběžky – neurity, myelinová pochva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b="5955"/>
          <a:stretch>
            <a:fillRect/>
          </a:stretch>
        </p:blipFill>
        <p:spPr bwMode="auto">
          <a:xfrm>
            <a:off x="2699792" y="3086515"/>
            <a:ext cx="5328592" cy="3620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Synapse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zápoj</a:t>
            </a:r>
          </a:p>
          <a:p>
            <a:r>
              <a:rPr lang="cs-CZ" dirty="0" smtClean="0"/>
              <a:t>neurony mají mezi svými výběžky a tělem mikroskopické štěrbiny</a:t>
            </a:r>
          </a:p>
          <a:p>
            <a:r>
              <a:rPr lang="cs-CZ" b="1" dirty="0" smtClean="0"/>
              <a:t>propojením neuronů vzniká nervová dráha</a:t>
            </a:r>
          </a:p>
          <a:p>
            <a:r>
              <a:rPr lang="cs-CZ" dirty="0" smtClean="0"/>
              <a:t>po nervových dráhách se šíří vzruchy</a:t>
            </a:r>
          </a:p>
          <a:p>
            <a:r>
              <a:rPr lang="cs-CZ" b="1" dirty="0" smtClean="0"/>
              <a:t>rychlost</a:t>
            </a:r>
            <a:r>
              <a:rPr lang="cs-CZ" dirty="0" smtClean="0"/>
              <a:t> šíření vzruchů je </a:t>
            </a:r>
            <a:r>
              <a:rPr lang="cs-CZ" b="1" dirty="0" smtClean="0"/>
              <a:t>až 130 m/s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Reflex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je odpověď organismu na podnět</a:t>
            </a:r>
          </a:p>
          <a:p>
            <a:r>
              <a:rPr lang="cs-CZ" b="1" dirty="0" smtClean="0"/>
              <a:t>reflexní oblouk: </a:t>
            </a:r>
            <a:r>
              <a:rPr lang="cs-CZ" dirty="0" smtClean="0"/>
              <a:t>čidlo zaznamená podnět, přenese informaci nervovou dráhou </a:t>
            </a:r>
            <a:r>
              <a:rPr lang="cs-CZ" dirty="0" smtClean="0"/>
              <a:t>                       do </a:t>
            </a:r>
            <a:r>
              <a:rPr lang="cs-CZ" dirty="0" smtClean="0"/>
              <a:t>nervového centra (mozku, míchy), zde je vypracovaná odpověď a přenesena nervovou dráhou k výkonnému orgánu</a:t>
            </a:r>
          </a:p>
          <a:p>
            <a:r>
              <a:rPr lang="cs-CZ" dirty="0" smtClean="0"/>
              <a:t>např.: podráždění teplem (kůže) – nervové dráhy – nervové centrum (mícha, mozek) – výkonný orgán (sval)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Reflexy nepodmíněné (vrozené)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jsou </a:t>
            </a:r>
            <a:r>
              <a:rPr lang="cs-CZ" b="1" dirty="0" smtClean="0"/>
              <a:t>stálé a neměnné po celý život</a:t>
            </a:r>
          </a:p>
          <a:p>
            <a:r>
              <a:rPr lang="cs-CZ" dirty="0" smtClean="0"/>
              <a:t>např.: sací, polykací, dýchací, uchopovací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reflex míšní </a:t>
            </a:r>
          </a:p>
          <a:p>
            <a:pPr lvl="1"/>
            <a:r>
              <a:rPr lang="cs-CZ" dirty="0" smtClean="0"/>
              <a:t>po podráždění čidla je signál </a:t>
            </a:r>
          </a:p>
          <a:p>
            <a:pPr lvl="1">
              <a:buNone/>
            </a:pPr>
            <a:r>
              <a:rPr lang="cs-CZ" dirty="0" smtClean="0"/>
              <a:t>veden přes míchu k výkonnému </a:t>
            </a:r>
          </a:p>
          <a:p>
            <a:pPr lvl="1">
              <a:buNone/>
            </a:pPr>
            <a:r>
              <a:rPr lang="cs-CZ" dirty="0" smtClean="0"/>
              <a:t>orgánu, který na podnět </a:t>
            </a:r>
          </a:p>
          <a:p>
            <a:pPr lvl="1">
              <a:buNone/>
            </a:pPr>
            <a:r>
              <a:rPr lang="cs-CZ" dirty="0" smtClean="0"/>
              <a:t>zareaguje (sval ucukne)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6000" t="7511" r="18000" b="11740"/>
          <a:stretch>
            <a:fillRect/>
          </a:stretch>
        </p:blipFill>
        <p:spPr bwMode="auto">
          <a:xfrm>
            <a:off x="5508104" y="3717032"/>
            <a:ext cx="2592288" cy="29333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File:Greifrefle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1484783"/>
            <a:ext cx="1530170" cy="20402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Reflexy podmíněné (získané)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vytvářejí se v průběhu života</a:t>
            </a:r>
          </a:p>
          <a:p>
            <a:r>
              <a:rPr lang="cs-CZ" dirty="0" smtClean="0"/>
              <a:t>jsou naučené</a:t>
            </a:r>
          </a:p>
          <a:p>
            <a:r>
              <a:rPr lang="cs-CZ" dirty="0" smtClean="0"/>
              <a:t>nejsou trvalé, je třeba je stále posilovat, jinak vyhasínají</a:t>
            </a:r>
            <a:endParaRPr lang="cs-CZ" dirty="0"/>
          </a:p>
        </p:txBody>
      </p:sp>
      <p:pic>
        <p:nvPicPr>
          <p:cNvPr id="6146" name="Picture 2" descr="zví&amp;rcaron;ata,knihy,psi,náro&amp;ccaron;né,brýle,fotolia,domácí mazlí&amp;ccaron;ci,&amp;ccaron;etba,vá&amp;zcaron;ný,cvi&amp;ccaron;ený"/>
          <p:cNvPicPr>
            <a:picLocks noChangeAspect="1" noChangeArrowheads="1"/>
          </p:cNvPicPr>
          <p:nvPr/>
        </p:nvPicPr>
        <p:blipFill>
          <a:blip r:embed="rId2" cstate="print"/>
          <a:srcRect t="18609" b="18295"/>
          <a:stretch>
            <a:fillRect/>
          </a:stretch>
        </p:blipFill>
        <p:spPr bwMode="auto">
          <a:xfrm>
            <a:off x="4644008" y="3717032"/>
            <a:ext cx="3537857" cy="2232248"/>
          </a:xfrm>
          <a:prstGeom prst="rect">
            <a:avLst/>
          </a:prstGeom>
          <a:noFill/>
        </p:spPr>
      </p:pic>
      <p:pic>
        <p:nvPicPr>
          <p:cNvPr id="6148" name="Picture 4" descr="chlapci,d&amp;ecaron;tství,d&amp;ecaron;ti,soust&amp;rcaron;ed&amp;ecaron;ní,vzd&amp;ecaron;lávat se,vzd&amp;ecaron;lání,Fotolia,d&amp;ecaron;cka,u&amp;ccaron;it se,u&amp;ccaron;ení,knihovny,mu&amp;zcaron;i,lidé,Fotografie,školy,sezení,sedící,psaní,sepisování,mláde&amp;zcaron;"/>
          <p:cNvPicPr>
            <a:picLocks noChangeAspect="1" noChangeArrowheads="1"/>
          </p:cNvPicPr>
          <p:nvPr/>
        </p:nvPicPr>
        <p:blipFill>
          <a:blip r:embed="rId3" cstate="print"/>
          <a:srcRect t="18609" b="18586"/>
          <a:stretch>
            <a:fillRect/>
          </a:stretch>
        </p:blipFill>
        <p:spPr bwMode="auto">
          <a:xfrm>
            <a:off x="1043608" y="4365104"/>
            <a:ext cx="3095625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I</a:t>
            </a:r>
            <a:r>
              <a:rPr lang="cs-CZ" dirty="0" smtClean="0">
                <a:solidFill>
                  <a:schemeClr val="tx1"/>
                </a:solidFill>
              </a:rPr>
              <a:t>. P. </a:t>
            </a:r>
            <a:r>
              <a:rPr lang="cs-CZ" dirty="0" err="1" smtClean="0">
                <a:solidFill>
                  <a:schemeClr val="tx1"/>
                </a:solidFill>
              </a:rPr>
              <a:t>Pavlov</a:t>
            </a:r>
            <a:r>
              <a:rPr lang="cs-CZ" dirty="0" smtClean="0"/>
              <a:t> </a:t>
            </a:r>
            <a:r>
              <a:rPr lang="cs-CZ" dirty="0" smtClean="0"/>
              <a:t>(1849 – 1936)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ruský lékař a fyziolog</a:t>
            </a:r>
          </a:p>
          <a:p>
            <a:r>
              <a:rPr lang="cs-CZ" sz="2800" b="1" dirty="0" smtClean="0"/>
              <a:t>zabýval se studiem reflexů</a:t>
            </a:r>
          </a:p>
          <a:p>
            <a:r>
              <a:rPr lang="cs-CZ" sz="2800" b="1" dirty="0" smtClean="0"/>
              <a:t>pokusy se psy: </a:t>
            </a:r>
            <a:r>
              <a:rPr lang="cs-CZ" sz="2800" dirty="0" smtClean="0"/>
              <a:t>pes vidí a cítí potravu, vylučuje sliny – nepodmíněný reflex, pokud při podávání potravy opakovaně svítí žárovka, vytvoří se podmíněný reflex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okud svítíme, potravu nepodáme, pes přesto sliní, ale po čase reflex vymizí</a:t>
            </a:r>
            <a:endParaRPr lang="cs-CZ" sz="2800" dirty="0"/>
          </a:p>
        </p:txBody>
      </p:sp>
      <p:pic>
        <p:nvPicPr>
          <p:cNvPr id="4" name="Picture 2" descr="File:Ivan Pavlov nob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764704"/>
            <a:ext cx="1368152" cy="1934958"/>
          </a:xfrm>
          <a:prstGeom prst="rect">
            <a:avLst/>
          </a:prstGeom>
          <a:noFill/>
        </p:spPr>
      </p:pic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797151"/>
            <a:ext cx="3168352" cy="17079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Otázky 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 které části členíme nervovou soustavu? 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Hlavní části centrální nervové soustavy: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Čím je tvořena obvodová nervová soustava? 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Vyjmenuj části neuronu: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2060848"/>
            <a:ext cx="72008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centrální nervová soustava, obvodová nervová soustava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419872" y="3068960"/>
            <a:ext cx="189693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mozek, mícha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923928" y="4077072"/>
            <a:ext cx="89146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nervy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971600" y="5229200"/>
            <a:ext cx="7632848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buněčné tělo neuronu, krátké výběžky dendrity, dlouhé výběžky neurity, jádro neuronu, myelinová pochva, Ranvierovy zářezy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Otázky 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znamená synapse?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Uveď příklady nepodmíněných reflexů: 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reflexy se vytvářejí v průběhu lidského života?</a:t>
            </a:r>
            <a:br>
              <a:rPr lang="cs-CZ" sz="2800" dirty="0" smtClean="0"/>
            </a:br>
            <a:r>
              <a:rPr lang="cs-CZ" sz="2800" dirty="0" smtClean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Kdo zkoumal podmíněné reflexy?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Kdy dochází k vyhasínání reflexů?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716016" y="1772816"/>
            <a:ext cx="899285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zápoj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043608" y="2708920"/>
            <a:ext cx="4464107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sací, polykací, dýchací</a:t>
            </a:r>
            <a:r>
              <a:rPr lang="cs-CZ" sz="2400" smtClean="0"/>
              <a:t>, uchopovací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043608" y="3717032"/>
            <a:ext cx="2528064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reflexy podmíněné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084168" y="4149080"/>
            <a:ext cx="1477264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I. P. </a:t>
            </a:r>
            <a:r>
              <a:rPr lang="cs-CZ" sz="2400" dirty="0" err="1" smtClean="0"/>
              <a:t>Pavlov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043608" y="5301208"/>
            <a:ext cx="3719416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pokud podnět neopakujeme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Neuron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 descr="Neuron Hand-tuned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276872"/>
            <a:ext cx="5688632" cy="305764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699792" y="20608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29969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29969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6216" y="22768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49411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44371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4869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2060848"/>
            <a:ext cx="230531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krátký výběžek dendrit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2564904"/>
            <a:ext cx="1440159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tělo neuronu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2204864"/>
            <a:ext cx="1169872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Ranvierův </a:t>
            </a:r>
          </a:p>
          <a:p>
            <a:r>
              <a:rPr lang="cs-CZ" dirty="0" smtClean="0"/>
              <a:t>zářez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04248" y="2276872"/>
            <a:ext cx="185461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zakončení neuritu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5301208"/>
            <a:ext cx="66986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jádro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5157192"/>
            <a:ext cx="186506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yelinová pochva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4437112"/>
            <a:ext cx="225016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dlouhý výběžek neurit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http://commons.wikimedia.org/wiki/File:Ivan_Pavlov_nobel.jpg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upload.wikimedia.org/wikipedia/commons/b/bc/Neuron_Hand-tuned.svg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 smtClean="0">
                <a:hlinkClick r:id="rId4"/>
              </a:rPr>
              <a:t>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=u%C4%8Den%C3%AD&amp;ex=1#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:MP900442319|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results.aspx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qu</a:t>
            </a:r>
            <a:r>
              <a:rPr lang="cs-CZ" dirty="0" smtClean="0">
                <a:hlinkClick r:id="rId5"/>
              </a:rPr>
              <a:t>=pes&amp;ex=2#</a:t>
            </a:r>
            <a:r>
              <a:rPr lang="cs-CZ" dirty="0" err="1" smtClean="0">
                <a:hlinkClick r:id="rId5"/>
              </a:rPr>
              <a:t>ai</a:t>
            </a:r>
            <a:r>
              <a:rPr lang="cs-CZ" dirty="0" smtClean="0">
                <a:hlinkClick r:id="rId5"/>
              </a:rPr>
              <a:t>:MP900448575|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Autorem materiálu a všech jeho částí, není-li uvedeno jinak, je Mgr. Kateřina Zikmundová. 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literatura: ČERNÍK, Vladimír. Přírodopis 8 pro základní školy, Biologie člověka. Praha: </a:t>
            </a:r>
            <a:r>
              <a:rPr lang="cs-CZ" dirty="0" err="1" smtClean="0"/>
              <a:t>Nakl</a:t>
            </a:r>
            <a:r>
              <a:rPr lang="cs-CZ" dirty="0" smtClean="0"/>
              <a:t>. SPN, 2009.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454</Words>
  <Application>Microsoft Office PowerPoint</Application>
  <PresentationFormat>Předvádění na obrazovce (4:3)</PresentationFormat>
  <Paragraphs>114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NERVOVÁ SOUSTAVA</vt:lpstr>
      <vt:lpstr>Nervová soustava</vt:lpstr>
      <vt:lpstr>Nervová buňka</vt:lpstr>
      <vt:lpstr>Synapse</vt:lpstr>
      <vt:lpstr>Reflex</vt:lpstr>
      <vt:lpstr>Reflexy nepodmíněné (vrozené)</vt:lpstr>
      <vt:lpstr>Reflexy podmíněné (získané)</vt:lpstr>
      <vt:lpstr>I. P. Pavlov (1849 – 1936)</vt:lpstr>
      <vt:lpstr>Otázky 1</vt:lpstr>
      <vt:lpstr>Otázky 2</vt:lpstr>
      <vt:lpstr>Neuron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Dum</cp:lastModifiedBy>
  <cp:revision>38</cp:revision>
  <dcterms:created xsi:type="dcterms:W3CDTF">2013-03-10T17:16:43Z</dcterms:created>
  <dcterms:modified xsi:type="dcterms:W3CDTF">2013-03-20T20:57:56Z</dcterms:modified>
</cp:coreProperties>
</file>