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7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34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4613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714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0472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540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7092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015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4830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94160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05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396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8385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261689-0D68-4E71-A2C3-9AF20F86BB60}" type="datetimeFigureOut">
              <a:rPr lang="cs-CZ" smtClean="0"/>
              <a:t>21.3.2013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F6DF7-8333-4989-9B8E-C2DE0A85F4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3599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wmf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wmf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-36512" y="0"/>
            <a:ext cx="9217024" cy="6957392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3274760"/>
              </p:ext>
            </p:extLst>
          </p:nvPr>
        </p:nvGraphicFramePr>
        <p:xfrm>
          <a:off x="1403648" y="1628800"/>
          <a:ext cx="6144344" cy="3600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44344"/>
              </a:tblGrid>
              <a:tr h="953047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529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 Maruše Žofková</a:t>
                      </a:r>
                      <a:endParaRPr lang="cs-CZ" sz="2400" dirty="0"/>
                    </a:p>
                  </a:txBody>
                  <a:tcPr/>
                </a:tc>
              </a:tr>
              <a:tr h="529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 Slabiky s hláskou </a:t>
                      </a:r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/>
                </a:tc>
              </a:tr>
              <a:tr h="529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Hláska </a:t>
                      </a:r>
                      <a:r>
                        <a:rPr lang="cs-CZ" sz="2400" dirty="0" smtClean="0"/>
                        <a:t>K</a:t>
                      </a:r>
                      <a:endParaRPr lang="cs-CZ" sz="2400" dirty="0"/>
                    </a:p>
                  </a:txBody>
                  <a:tcPr/>
                </a:tc>
              </a:tr>
              <a:tr h="529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Únor 2013</a:t>
                      </a:r>
                      <a:endParaRPr lang="cs-CZ" sz="2400" dirty="0"/>
                    </a:p>
                  </a:txBody>
                  <a:tcPr/>
                </a:tc>
              </a:tr>
              <a:tr h="529471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070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-36512" y="0"/>
            <a:ext cx="9180512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868961"/>
              </p:ext>
            </p:extLst>
          </p:nvPr>
        </p:nvGraphicFramePr>
        <p:xfrm>
          <a:off x="611560" y="1052736"/>
          <a:ext cx="7478488" cy="4861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5960"/>
                <a:gridCol w="4752528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slouží k procvičení slabik</a:t>
                      </a:r>
                      <a:r>
                        <a:rPr lang="cs-CZ" baseline="0" dirty="0" smtClean="0"/>
                        <a:t> s hláskou </a:t>
                      </a:r>
                      <a:r>
                        <a:rPr lang="cs-CZ" baseline="0" dirty="0" smtClean="0"/>
                        <a:t>K.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Je určena pro žáky 1.ročníku</a:t>
                      </a:r>
                      <a:r>
                        <a:rPr lang="cs-CZ" baseline="0" dirty="0" smtClean="0"/>
                        <a:t> ZŠ praktické pro práci na interaktivní tabuli a pro  práci na počítači s využitím dotykové obrazovky.</a:t>
                      </a:r>
                      <a:endParaRPr lang="cs-CZ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snímku 3 </a:t>
                      </a:r>
                      <a:r>
                        <a:rPr lang="cs-CZ" dirty="0" smtClean="0"/>
                        <a:t>a 5 pojmenují obrázky, zapíší písmenka a potom celé slovo, snímek 4 a 6 obsahuje řešení.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snímku </a:t>
                      </a:r>
                      <a:r>
                        <a:rPr lang="cs-CZ" dirty="0" smtClean="0"/>
                        <a:t>7, 8 a 9 vybírají žáci správná písmenka k obrázkům a umísťují je ve správném pořadí.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Snímek 10 je pracovním listem, kde žáci spojují slabiky a tvoří slova. Snímek 11 obsahuje řešení.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</a:t>
                      </a:r>
                      <a:r>
                        <a:rPr lang="cs-CZ" baseline="0" dirty="0" smtClean="0"/>
                        <a:t> vzdělávání žáků s LMP, 1. stupeň – 1. období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6 – 7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032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lačítko akce: Vlastní 49">
            <a:hlinkClick r:id="" action="ppaction://noaction" highlightClick="1"/>
          </p:cNvPr>
          <p:cNvSpPr/>
          <p:nvPr/>
        </p:nvSpPr>
        <p:spPr>
          <a:xfrm>
            <a:off x="0" y="9925"/>
            <a:ext cx="9144000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dorovný svitek 3"/>
          <p:cNvSpPr/>
          <p:nvPr/>
        </p:nvSpPr>
        <p:spPr>
          <a:xfrm>
            <a:off x="196831" y="9925"/>
            <a:ext cx="8496944" cy="1546867"/>
          </a:xfrm>
          <a:prstGeom prst="horizontalScroll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Pojmenuj obrázky, napiš písmenka a slovo přepiš</a:t>
            </a:r>
          </a:p>
        </p:txBody>
      </p:sp>
      <p:pic>
        <p:nvPicPr>
          <p:cNvPr id="1042" name="Picture 18" descr="C:\Users\Speciální školy\AppData\Local\Microsoft\Windows\Temporary Internet Files\Content.IE5\MJP74LIY\MP9004243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40" y="1809102"/>
            <a:ext cx="2132856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Speciální školy\AppData\Local\Microsoft\Windows\Temporary Internet Files\Content.IE5\ZUDSFBNV\MC9003616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66" y="4437112"/>
            <a:ext cx="1909969" cy="221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Speciální školy\AppData\Local\Microsoft\Windows\Temporary Internet Files\Content.IE5\R6JGC5FC\MC90044173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515" y="1303167"/>
            <a:ext cx="2638353" cy="263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Přímá spojnice 22"/>
          <p:cNvCxnSpPr/>
          <p:nvPr/>
        </p:nvCxnSpPr>
        <p:spPr>
          <a:xfrm>
            <a:off x="2627784" y="3789040"/>
            <a:ext cx="2592288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2258430" y="6376604"/>
            <a:ext cx="411377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5436096" y="4869160"/>
            <a:ext cx="3257679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lačítko akce: Dopředu nebo Další 47">
            <a:hlinkClick r:id="" action="ppaction://hlinkshowjump?jump=nextslide" highlightClick="1"/>
          </p:cNvPr>
          <p:cNvSpPr/>
          <p:nvPr/>
        </p:nvSpPr>
        <p:spPr>
          <a:xfrm>
            <a:off x="8100392" y="6034980"/>
            <a:ext cx="899592" cy="692696"/>
          </a:xfrm>
          <a:prstGeom prst="actionButtonForwardNex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lačítko akce: Zpět nebo Předchozí 48">
            <a:hlinkClick r:id="" action="ppaction://hlinkshowjump?jump=previousslide" highlightClick="1"/>
          </p:cNvPr>
          <p:cNvSpPr/>
          <p:nvPr/>
        </p:nvSpPr>
        <p:spPr>
          <a:xfrm>
            <a:off x="7086691" y="6034980"/>
            <a:ext cx="869685" cy="692696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2" name="Přímá spojnice 51"/>
          <p:cNvCxnSpPr/>
          <p:nvPr/>
        </p:nvCxnSpPr>
        <p:spPr>
          <a:xfrm>
            <a:off x="2627784" y="2996952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Přímá spojnice 85"/>
          <p:cNvCxnSpPr/>
          <p:nvPr/>
        </p:nvCxnSpPr>
        <p:spPr>
          <a:xfrm>
            <a:off x="4649476" y="2996952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nice 86"/>
          <p:cNvCxnSpPr/>
          <p:nvPr/>
        </p:nvCxnSpPr>
        <p:spPr>
          <a:xfrm>
            <a:off x="4139952" y="2996952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Přímá spojnice 87"/>
          <p:cNvCxnSpPr/>
          <p:nvPr/>
        </p:nvCxnSpPr>
        <p:spPr>
          <a:xfrm>
            <a:off x="3669432" y="2996952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nice 88"/>
          <p:cNvCxnSpPr/>
          <p:nvPr/>
        </p:nvCxnSpPr>
        <p:spPr>
          <a:xfrm>
            <a:off x="3148608" y="2996952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nice 90"/>
          <p:cNvCxnSpPr/>
          <p:nvPr/>
        </p:nvCxnSpPr>
        <p:spPr>
          <a:xfrm>
            <a:off x="8100392" y="4149080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Přímá spojnice 91"/>
          <p:cNvCxnSpPr/>
          <p:nvPr/>
        </p:nvCxnSpPr>
        <p:spPr>
          <a:xfrm>
            <a:off x="7524328" y="4149080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/>
          <p:cNvCxnSpPr/>
          <p:nvPr/>
        </p:nvCxnSpPr>
        <p:spPr>
          <a:xfrm>
            <a:off x="6992990" y="4149080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Přímá spojnice 93"/>
          <p:cNvCxnSpPr/>
          <p:nvPr/>
        </p:nvCxnSpPr>
        <p:spPr>
          <a:xfrm>
            <a:off x="6372200" y="4149080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Přímá spojnice 94"/>
          <p:cNvCxnSpPr/>
          <p:nvPr/>
        </p:nvCxnSpPr>
        <p:spPr>
          <a:xfrm>
            <a:off x="5767515" y="4149080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Přímá spojnice 97"/>
          <p:cNvCxnSpPr/>
          <p:nvPr/>
        </p:nvCxnSpPr>
        <p:spPr>
          <a:xfrm>
            <a:off x="5551491" y="5545190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Přímá spojnice 98"/>
          <p:cNvCxnSpPr/>
          <p:nvPr/>
        </p:nvCxnSpPr>
        <p:spPr>
          <a:xfrm>
            <a:off x="5004048" y="5545190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Přímá spojnice 99"/>
          <p:cNvCxnSpPr/>
          <p:nvPr/>
        </p:nvCxnSpPr>
        <p:spPr>
          <a:xfrm>
            <a:off x="4445303" y="554707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Přímá spojnice 100"/>
          <p:cNvCxnSpPr/>
          <p:nvPr/>
        </p:nvCxnSpPr>
        <p:spPr>
          <a:xfrm>
            <a:off x="3923928" y="554707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Přímá spojnice 101"/>
          <p:cNvCxnSpPr/>
          <p:nvPr/>
        </p:nvCxnSpPr>
        <p:spPr>
          <a:xfrm>
            <a:off x="3389784" y="554707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Přímá spojnice 102"/>
          <p:cNvCxnSpPr/>
          <p:nvPr/>
        </p:nvCxnSpPr>
        <p:spPr>
          <a:xfrm>
            <a:off x="2868960" y="554707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>
            <a:off x="2348136" y="554707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10804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lačítko akce: Vlastní 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dorovný svitek 3"/>
          <p:cNvSpPr/>
          <p:nvPr/>
        </p:nvSpPr>
        <p:spPr>
          <a:xfrm>
            <a:off x="1315794" y="116632"/>
            <a:ext cx="6332379" cy="1330843"/>
          </a:xfrm>
          <a:prstGeom prst="horizontalScroll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ŘEŠENÍ</a:t>
            </a:r>
          </a:p>
        </p:txBody>
      </p:sp>
      <p:pic>
        <p:nvPicPr>
          <p:cNvPr id="1042" name="Picture 18" descr="C:\Users\Speciální školy\AppData\Local\Microsoft\Windows\Temporary Internet Files\Content.IE5\MJP74LIY\MP9004243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40" y="1809102"/>
            <a:ext cx="2132856" cy="2132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C:\Users\Speciální školy\AppData\Local\Microsoft\Windows\Temporary Internet Files\Content.IE5\ZUDSFBNV\MC90036162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66" y="4437112"/>
            <a:ext cx="1909969" cy="2219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C:\Users\Speciální školy\AppData\Local\Microsoft\Windows\Temporary Internet Files\Content.IE5\R6JGC5FC\MC90044173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7515" y="1303167"/>
            <a:ext cx="2638353" cy="263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Přímá spojnice 22"/>
          <p:cNvCxnSpPr/>
          <p:nvPr/>
        </p:nvCxnSpPr>
        <p:spPr>
          <a:xfrm>
            <a:off x="2627784" y="3789040"/>
            <a:ext cx="2304256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2627784" y="6381328"/>
            <a:ext cx="324036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6012161" y="4869160"/>
            <a:ext cx="2393707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lačítko akce: Zpět nebo Předchozí 1">
            <a:hlinkClick r:id="" action="ppaction://hlinkshowjump?jump=previousslide" highlightClick="1"/>
          </p:cNvPr>
          <p:cNvSpPr/>
          <p:nvPr/>
        </p:nvSpPr>
        <p:spPr>
          <a:xfrm>
            <a:off x="6948265" y="6114401"/>
            <a:ext cx="864096" cy="666075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lačítko akce: Dopředu nebo Další 2">
            <a:hlinkClick r:id="" action="ppaction://hlinkshowjump?jump=nextslide" highlightClick="1"/>
          </p:cNvPr>
          <p:cNvSpPr/>
          <p:nvPr/>
        </p:nvSpPr>
        <p:spPr>
          <a:xfrm>
            <a:off x="8100392" y="6141023"/>
            <a:ext cx="843925" cy="639453"/>
          </a:xfrm>
          <a:prstGeom prst="actionButtonForwardNex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541865" y="2435191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K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541865" y="4886143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K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069644" y="2416825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O</a:t>
            </a:r>
            <a:endParaRPr lang="cs-CZ" sz="36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549779" y="2435191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K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4013423" y="2439216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O</a:t>
            </a:r>
            <a:endParaRPr lang="cs-CZ" sz="36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57478" y="2445916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S</a:t>
            </a:r>
            <a:endParaRPr lang="cs-CZ" sz="36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3069643" y="4900786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O</a:t>
            </a:r>
            <a:endParaRPr lang="cs-CZ" sz="36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556449" y="4900786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M</a:t>
            </a:r>
            <a:endParaRPr lang="cs-CZ" sz="3600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4084208" y="4900786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4521065" y="4893250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N</a:t>
            </a:r>
            <a:endParaRPr lang="cs-CZ" sz="3600" b="1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082997" y="4905589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Í</a:t>
            </a:r>
            <a:endParaRPr lang="cs-CZ" sz="36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528956" y="4900746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K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5868144" y="3618792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K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6967411" y="3618792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I</a:t>
            </a:r>
            <a:endParaRPr lang="cs-CZ" sz="36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6432115" y="3618792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N</a:t>
            </a:r>
            <a:endParaRPr lang="cs-CZ" sz="36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7438187" y="3618353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H</a:t>
            </a:r>
            <a:endParaRPr lang="cs-CZ" sz="3600" b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7877412" y="3618354"/>
            <a:ext cx="4459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A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6593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0" y="9925"/>
            <a:ext cx="9144000" cy="6848075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3" name="Přímá spojnice 22"/>
          <p:cNvCxnSpPr/>
          <p:nvPr/>
        </p:nvCxnSpPr>
        <p:spPr>
          <a:xfrm flipV="1">
            <a:off x="2705830" y="3420958"/>
            <a:ext cx="2553265" cy="16921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2610383" y="6525344"/>
            <a:ext cx="324036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5469081" y="4869160"/>
            <a:ext cx="3351391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lačítko akce: Dopředu nebo Další 47">
            <a:hlinkClick r:id="" action="ppaction://hlinkshowjump?jump=nextslide" highlightClick="1"/>
          </p:cNvPr>
          <p:cNvSpPr/>
          <p:nvPr/>
        </p:nvSpPr>
        <p:spPr>
          <a:xfrm>
            <a:off x="8100392" y="6034980"/>
            <a:ext cx="899592" cy="692696"/>
          </a:xfrm>
          <a:prstGeom prst="actionButtonForwardNex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lačítko akce: Zpět nebo Předchozí 48">
            <a:hlinkClick r:id="" action="ppaction://hlinkshowjump?jump=previousslide" highlightClick="1"/>
          </p:cNvPr>
          <p:cNvSpPr/>
          <p:nvPr/>
        </p:nvSpPr>
        <p:spPr>
          <a:xfrm>
            <a:off x="7086691" y="6034980"/>
            <a:ext cx="869685" cy="692696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Speciální školy\AppData\Local\Microsoft\Windows\Temporary Internet Files\Content.IE5\G64XSIZC\MC9004363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16" y="1558107"/>
            <a:ext cx="2197968" cy="219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peciální školy\AppData\Local\Microsoft\Windows\Temporary Internet Files\Content.IE5\G64XSIZC\MP9004387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03" y="1578175"/>
            <a:ext cx="2463389" cy="185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peciální školy\AppData\Local\Microsoft\Windows\Temporary Internet Files\Content.IE5\R6JGC5FC\MC9004414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30" y="4437112"/>
            <a:ext cx="2329807" cy="232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Vodorovný svitek 23"/>
          <p:cNvSpPr/>
          <p:nvPr/>
        </p:nvSpPr>
        <p:spPr>
          <a:xfrm>
            <a:off x="196831" y="9925"/>
            <a:ext cx="8496944" cy="1402851"/>
          </a:xfrm>
          <a:prstGeom prst="horizontalScroll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Pojmenuj obrázky, napiš písmenka a slovo přepiš</a:t>
            </a:r>
          </a:p>
        </p:txBody>
      </p:sp>
      <p:cxnSp>
        <p:nvCxnSpPr>
          <p:cNvPr id="9" name="Přímá spojnice 8"/>
          <p:cNvCxnSpPr/>
          <p:nvPr/>
        </p:nvCxnSpPr>
        <p:spPr>
          <a:xfrm>
            <a:off x="2601774" y="250379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4722991" y="250379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4204964" y="250379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3674898" y="250379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3147444" y="250379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7928879" y="399650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7416316" y="399650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6870667" y="399650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6300192" y="399650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5786571" y="3996507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5253057" y="5602015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779009" y="5602015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229279" y="5602015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3702968" y="5602015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3191099" y="5602015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2636168" y="5602015"/>
            <a:ext cx="432048" cy="0"/>
          </a:xfrm>
          <a:prstGeom prst="line">
            <a:avLst/>
          </a:prstGeom>
          <a:ln w="571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028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Vodorovný svitek 3"/>
          <p:cNvSpPr/>
          <p:nvPr/>
        </p:nvSpPr>
        <p:spPr>
          <a:xfrm>
            <a:off x="1789562" y="-29197"/>
            <a:ext cx="5561935" cy="1330843"/>
          </a:xfrm>
          <a:prstGeom prst="horizontalScroll">
            <a:avLst/>
          </a:prstGeom>
          <a:solidFill>
            <a:schemeClr val="bg2">
              <a:lumMod val="90000"/>
            </a:schemeClr>
          </a:solidFill>
          <a:ln>
            <a:solidFill>
              <a:schemeClr val="accent2">
                <a:lumMod val="75000"/>
              </a:schemeClr>
            </a:solidFill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</a:rPr>
              <a:t>ŘEŠENÍ</a:t>
            </a:r>
          </a:p>
        </p:txBody>
      </p:sp>
      <p:cxnSp>
        <p:nvCxnSpPr>
          <p:cNvPr id="23" name="Přímá spojnice 22"/>
          <p:cNvCxnSpPr/>
          <p:nvPr/>
        </p:nvCxnSpPr>
        <p:spPr>
          <a:xfrm>
            <a:off x="2915816" y="3772996"/>
            <a:ext cx="2304256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2627784" y="6381328"/>
            <a:ext cx="3240360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6012161" y="4869160"/>
            <a:ext cx="2808311" cy="0"/>
          </a:xfrm>
          <a:prstGeom prst="line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lačítko akce: Dopředu nebo Další 47">
            <a:hlinkClick r:id="" action="ppaction://hlinkshowjump?jump=nextslide" highlightClick="1"/>
          </p:cNvPr>
          <p:cNvSpPr/>
          <p:nvPr/>
        </p:nvSpPr>
        <p:spPr>
          <a:xfrm>
            <a:off x="8100392" y="6034980"/>
            <a:ext cx="899592" cy="692696"/>
          </a:xfrm>
          <a:prstGeom prst="actionButtonForwardNex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Tlačítko akce: Zpět nebo Předchozí 48">
            <a:hlinkClick r:id="" action="ppaction://hlinkshowjump?jump=previousslide" highlightClick="1"/>
          </p:cNvPr>
          <p:cNvSpPr/>
          <p:nvPr/>
        </p:nvSpPr>
        <p:spPr>
          <a:xfrm>
            <a:off x="7086691" y="6034980"/>
            <a:ext cx="869685" cy="692696"/>
          </a:xfrm>
          <a:prstGeom prst="actionButtonBackPrevious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0" name="Picture 2" descr="C:\Users\Speciální školy\AppData\Local\Microsoft\Windows\Temporary Internet Files\Content.IE5\G64XSIZC\MC900436326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16" y="1558107"/>
            <a:ext cx="2197968" cy="2197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peciální školy\AppData\Local\Microsoft\Windows\Temporary Internet Files\Content.IE5\G64XSIZC\MP90043871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803" y="1578175"/>
            <a:ext cx="2463389" cy="1851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peciální školy\AppData\Local\Microsoft\Windows\Temporary Internet Files\Content.IE5\R6JGC5FC\MC90044141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30" y="4437112"/>
            <a:ext cx="2329807" cy="2329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890342" y="2433731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K</a:t>
            </a:r>
            <a:endParaRPr lang="cs-CZ" sz="44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311860" y="2459975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O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815916" y="2459976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Č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4318501" y="2490343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K</a:t>
            </a:r>
            <a:endParaRPr lang="cs-CZ" sz="4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829476" y="2490344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A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8331164" y="3564584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A</a:t>
            </a:r>
          </a:p>
        </p:txBody>
      </p:sp>
      <p:sp>
        <p:nvSpPr>
          <p:cNvPr id="21" name="TextovéPole 20"/>
          <p:cNvSpPr txBox="1"/>
          <p:nvPr/>
        </p:nvSpPr>
        <p:spPr>
          <a:xfrm>
            <a:off x="7825602" y="3564585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K</a:t>
            </a:r>
            <a:endParaRPr lang="cs-CZ" sz="44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356264" y="3564585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T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6838440" y="3589556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S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6368592" y="3564585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O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5868144" y="3564583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K</a:t>
            </a:r>
            <a:endParaRPr lang="cs-CZ" sz="44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968044" y="4901726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T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4487043" y="4899046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U</a:t>
            </a:r>
          </a:p>
        </p:txBody>
      </p:sp>
      <p:sp>
        <p:nvSpPr>
          <p:cNvPr id="29" name="TextovéPole 28"/>
          <p:cNvSpPr txBox="1"/>
          <p:nvPr/>
        </p:nvSpPr>
        <p:spPr>
          <a:xfrm>
            <a:off x="3982987" y="4899047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O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3456450" y="4899048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H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3018709" y="4901726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/>
              <a:t>O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2554188" y="4901726"/>
            <a:ext cx="5040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/>
              <a:t>K</a:t>
            </a:r>
            <a:endParaRPr lang="cs-CZ" sz="4400" b="1" dirty="0"/>
          </a:p>
        </p:txBody>
      </p:sp>
    </p:spTree>
    <p:extLst>
      <p:ext uri="{BB962C8B-B14F-4D97-AF65-F5344CB8AC3E}">
        <p14:creationId xmlns:p14="http://schemas.microsoft.com/office/powerpoint/2010/main" val="3354718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lačítko akce: Vlastní 11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Zaoblený obdélník 16"/>
          <p:cNvSpPr/>
          <p:nvPr/>
        </p:nvSpPr>
        <p:spPr>
          <a:xfrm>
            <a:off x="2915816" y="5445224"/>
            <a:ext cx="1152128" cy="1307823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Zaoblený obdélník 17"/>
          <p:cNvSpPr/>
          <p:nvPr/>
        </p:nvSpPr>
        <p:spPr>
          <a:xfrm>
            <a:off x="1619672" y="5445224"/>
            <a:ext cx="1152128" cy="1307823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74081" y="5445224"/>
            <a:ext cx="1152128" cy="1307823"/>
          </a:xfrm>
          <a:prstGeom prst="roundRect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892480" cy="634082"/>
          </a:xfrm>
        </p:spPr>
        <p:txBody>
          <a:bodyPr>
            <a:noAutofit/>
          </a:bodyPr>
          <a:lstStyle/>
          <a:p>
            <a:r>
              <a:rPr lang="cs-CZ" sz="3600" dirty="0" smtClean="0"/>
              <a:t>Vyber písmenka, ze kterých se skládá slovo na obrázku</a:t>
            </a:r>
            <a:endParaRPr lang="cs-CZ" sz="3600" dirty="0"/>
          </a:p>
        </p:txBody>
      </p:sp>
      <p:pic>
        <p:nvPicPr>
          <p:cNvPr id="3078" name="Picture 6" descr="C:\Users\Speciální školy\AppData\Local\Microsoft\Windows\Temporary Internet Files\Content.IE5\MJP74LIY\MP90014520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90105"/>
            <a:ext cx="2520280" cy="3907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 rot="20514538">
            <a:off x="4730193" y="1862371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L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5588353" y="3084128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Á</a:t>
            </a:r>
          </a:p>
        </p:txBody>
      </p:sp>
      <p:sp>
        <p:nvSpPr>
          <p:cNvPr id="20" name="TextovéPole 19"/>
          <p:cNvSpPr txBox="1"/>
          <p:nvPr/>
        </p:nvSpPr>
        <p:spPr>
          <a:xfrm rot="20601505">
            <a:off x="2991026" y="2917363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S</a:t>
            </a:r>
          </a:p>
        </p:txBody>
      </p:sp>
      <p:sp>
        <p:nvSpPr>
          <p:cNvPr id="21" name="TextovéPole 20"/>
          <p:cNvSpPr txBox="1"/>
          <p:nvPr/>
        </p:nvSpPr>
        <p:spPr>
          <a:xfrm rot="19635050">
            <a:off x="3271596" y="4314546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J</a:t>
            </a:r>
          </a:p>
        </p:txBody>
      </p:sp>
      <p:sp>
        <p:nvSpPr>
          <p:cNvPr id="22" name="TextovéPole 21"/>
          <p:cNvSpPr txBox="1"/>
          <p:nvPr/>
        </p:nvSpPr>
        <p:spPr>
          <a:xfrm rot="20884384">
            <a:off x="6776485" y="2576297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K</a:t>
            </a:r>
          </a:p>
        </p:txBody>
      </p:sp>
      <p:sp>
        <p:nvSpPr>
          <p:cNvPr id="23" name="TextovéPole 22"/>
          <p:cNvSpPr txBox="1"/>
          <p:nvPr/>
        </p:nvSpPr>
        <p:spPr>
          <a:xfrm rot="1277017">
            <a:off x="5984397" y="1190332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O</a:t>
            </a:r>
          </a:p>
        </p:txBody>
      </p:sp>
      <p:sp>
        <p:nvSpPr>
          <p:cNvPr id="24" name="TextovéPole 23"/>
          <p:cNvSpPr txBox="1"/>
          <p:nvPr/>
        </p:nvSpPr>
        <p:spPr>
          <a:xfrm rot="1863001">
            <a:off x="5984397" y="4312533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D</a:t>
            </a:r>
          </a:p>
        </p:txBody>
      </p:sp>
      <p:sp>
        <p:nvSpPr>
          <p:cNvPr id="25" name="TextovéPole 24"/>
          <p:cNvSpPr txBox="1"/>
          <p:nvPr/>
        </p:nvSpPr>
        <p:spPr>
          <a:xfrm rot="20718956">
            <a:off x="7244985" y="4132357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N</a:t>
            </a:r>
          </a:p>
        </p:txBody>
      </p:sp>
      <p:sp>
        <p:nvSpPr>
          <p:cNvPr id="26" name="TextovéPole 25"/>
          <p:cNvSpPr txBox="1"/>
          <p:nvPr/>
        </p:nvSpPr>
        <p:spPr>
          <a:xfrm rot="1045627">
            <a:off x="8086929" y="2909192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U</a:t>
            </a:r>
          </a:p>
        </p:txBody>
      </p:sp>
      <p:sp>
        <p:nvSpPr>
          <p:cNvPr id="27" name="TextovéPole 26"/>
          <p:cNvSpPr txBox="1"/>
          <p:nvPr/>
        </p:nvSpPr>
        <p:spPr>
          <a:xfrm rot="923884">
            <a:off x="4067944" y="3205439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H</a:t>
            </a:r>
          </a:p>
        </p:txBody>
      </p:sp>
      <p:sp>
        <p:nvSpPr>
          <p:cNvPr id="28" name="TextovéPole 27"/>
          <p:cNvSpPr txBox="1"/>
          <p:nvPr/>
        </p:nvSpPr>
        <p:spPr>
          <a:xfrm rot="2009900">
            <a:off x="7294841" y="1100371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V</a:t>
            </a:r>
          </a:p>
        </p:txBody>
      </p:sp>
      <p:sp>
        <p:nvSpPr>
          <p:cNvPr id="29" name="TextovéPole 28"/>
          <p:cNvSpPr txBox="1"/>
          <p:nvPr/>
        </p:nvSpPr>
        <p:spPr>
          <a:xfrm rot="980256">
            <a:off x="3503180" y="1608203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 smtClean="0"/>
              <a:t>M</a:t>
            </a:r>
            <a:endParaRPr lang="cs-CZ" sz="6000" b="1" dirty="0"/>
          </a:p>
        </p:txBody>
      </p:sp>
      <p:sp>
        <p:nvSpPr>
          <p:cNvPr id="30" name="TextovéPole 29"/>
          <p:cNvSpPr txBox="1"/>
          <p:nvPr/>
        </p:nvSpPr>
        <p:spPr>
          <a:xfrm rot="910990">
            <a:off x="4730193" y="4640188"/>
            <a:ext cx="792088" cy="10156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r>
              <a:rPr lang="cs-CZ" sz="6000" b="1" dirty="0"/>
              <a:t>P</a:t>
            </a:r>
          </a:p>
        </p:txBody>
      </p:sp>
      <p:sp>
        <p:nvSpPr>
          <p:cNvPr id="10" name="Tlačítko akce: Zpět nebo Předchozí 9">
            <a:hlinkClick r:id="" action="ppaction://hlinkshowjump?jump=previousslide" highlightClick="1"/>
          </p:cNvPr>
          <p:cNvSpPr/>
          <p:nvPr/>
        </p:nvSpPr>
        <p:spPr>
          <a:xfrm>
            <a:off x="7172529" y="5949280"/>
            <a:ext cx="780487" cy="803767"/>
          </a:xfrm>
          <a:prstGeom prst="actionButtonBackPreviou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8152868" y="5949280"/>
            <a:ext cx="860062" cy="803767"/>
          </a:xfrm>
          <a:prstGeom prst="actionButtonForwardNex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66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C -0.00035 -0.0118 0.00764 -0.09398 -0.01302 -0.1118 C -0.01354 -0.11389 -0.01337 -0.11666 -0.01459 -0.11828 C -0.0158 -0.1199 -0.01788 -0.11967 -0.01945 -0.1206 C -0.02483 -0.12384 -0.03004 -0.12662 -0.03559 -0.12916 C -0.04202 -0.12685 -0.04861 -0.12546 -0.05486 -0.12268 C -0.06354 -0.11504 -0.07483 -0.10694 -0.08073 -0.09467 C -0.08177 -0.09259 -0.08247 -0.09004 -0.08386 -0.08819 C -0.09375 -0.075 -0.08768 -0.08912 -0.09514 -0.07314 C -0.10469 -0.05254 -0.11111 -0.03078 -0.12101 -0.01088 C -0.12552 0.00764 -0.11875 -0.01921 -0.12587 0.00417 C -0.12847 0.0125 -0.129 0.02199 -0.13229 0.0301 C -0.13386 0.03403 -0.13698 0.03681 -0.13872 0.04074 C -0.14792 0.06135 -0.13594 0.04352 -0.14688 0.05811 C -0.1507 0.07061 -0.15677 0.10093 -0.16459 0.10949 C -0.17656 0.12269 -0.18004 0.12755 -0.19514 0.1375 C -0.21007 0.14746 -0.20625 0.15324 -0.21945 0.16111 C -0.2257 0.16482 -0.23299 0.16482 -0.23872 0.16991 C -0.24202 0.17269 -0.24497 0.17639 -0.24844 0.17848 C -0.25886 0.18473 -0.279 0.18704 -0.29045 0.18912 C -0.30174 0.18797 -0.31059 0.18843 -0.32101 0.18496 C -0.33993 0.17848 -0.36354 0.15417 -0.37257 0.13102 C -0.37639 0.1213 -0.37865 0.11088 -0.38229 0.10093 C -0.38438 0.08403 -0.38959 0.06274 -0.39514 0.04723 C -0.39688 0.03426 -0.39809 0.0213 -0.4 0.00857 C -0.40191 -0.02199 -0.40104 -0.05115 -0.39844 -0.08171 C -0.39775 -0.08958 -0.39827 -0.09768 -0.39688 -0.10555 C -0.39601 -0.11018 -0.39341 -0.11389 -0.39202 -0.11828 C -0.38906 -0.12777 -0.37952 -0.16111 -0.37431 -0.16782 C -0.37153 -0.17129 -0.36875 -0.17476 -0.36615 -0.17847 C -0.36441 -0.18125 -0.36285 -0.18426 -0.36129 -0.18726 C -0.36025 -0.18935 -0.35938 -0.19166 -0.35816 -0.19351 C -0.35365 -0.20046 -0.34722 -0.20532 -0.34358 -0.21296 C -0.3408 -0.21851 -0.33993 -0.22176 -0.33559 -0.22592 C -0.33299 -0.22847 -0.33004 -0.22986 -0.32743 -0.2324 C -0.32118 -0.23865 -0.32448 -0.23912 -0.31771 -0.24305 C -0.30643 -0.24976 -0.29601 -0.25208 -0.28386 -0.25393 C -0.27778 -0.25671 -0.27865 -0.25648 -0.27101 -0.2581 C -0.26302 -0.25972 -0.24688 -0.2625 -0.24688 -0.2625 C -0.21129 -0.26064 -0.21285 -0.26389 -0.19045 -0.25393 C -0.18542 -0.2493 -0.17882 -0.24652 -0.17431 -0.24097 C -0.16754 -0.23264 -0.16129 -0.22361 -0.15486 -0.21504 C -0.14966 -0.2081 -0.14879 -0.19722 -0.14514 -0.18935 C -0.13802 -0.1743 -0.13073 -0.15856 -0.12257 -0.14421 C -0.12205 -0.13912 -0.12205 -0.13402 -0.12101 -0.12916 C -0.11927 -0.12037 -0.11459 -0.10324 -0.11459 -0.10324 C -0.11163 -0.04421 -0.10972 0.05371 -0.12917 0.11389 C -0.13212 0.1426 -0.13976 0.17848 -0.15 0.20417 C -0.15295 0.21158 -0.15764 0.21783 -0.15972 0.2257 C -0.16302 0.23843 -0.17049 0.25486 -0.17917 0.26227 C -0.18351 0.27153 -0.19514 0.28287 -0.2033 0.2882 C -0.20643 0.29028 -0.21302 0.29236 -0.21302 0.29236 C -0.22379 0.30232 -0.2375 0.30162 -0.25 0.30324 C -0.26771 0.30139 -0.28403 0.29838 -0.30174 0.29676 C -0.3099 0.29375 -0.32101 0.28936 -0.32743 0.28172 C -0.33091 0.27778 -0.33334 0.27223 -0.33716 0.26875 C -0.34045 0.26598 -0.34688 0.26019 -0.34688 0.26019 C -0.35226 0.26088 -0.35764 0.26088 -0.36302 0.26227 C -0.37379 0.26505 -0.37865 0.27408 -0.38716 0.28172 C -0.39618 0.29931 -0.38438 0.27801 -0.39514 0.29236 C -0.40608 0.30695 -0.39028 0.29144 -0.4033 0.30324 C -0.40382 0.30903 -0.404 0.31482 -0.40486 0.32037 C -0.4066 0.33079 -0.41129 0.33982 -0.41129 0.35047 " pathEditMode="relative" ptsTypes="ffffffffffffffffffff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5 -0.00255 C -0.00643 -0.00764 -0.00677 -0.02593 -0.00348 -0.03449 C 0.00226 -0.04908 0.02517 -0.05949 0.03733 -0.06435 C 0.04913 -0.06366 0.06112 -0.06482 0.07292 -0.06227 C 0.07622 -0.06134 0.0783 -0.05625 0.08126 -0.05371 C 0.08542 -0.05023 0.08855 -0.04908 0.09306 -0.04722 C 0.0974 -0.04329 0.10278 -0.04097 0.10678 -0.03681 C 0.11094 -0.03218 0.1158 -0.02153 0.11858 -0.01528 C 0.12101 -0.00996 0.12379 -0.00417 0.12535 0.00185 C 0.12709 0.00833 0.13039 0.02083 0.13039 0.02106 C 0.13421 0.05393 0.13195 0.08518 0.12032 0.11458 C 0.11754 0.13032 0.1158 0.14699 0.11007 0.16157 C 0.10816 0.16597 0.10539 0.16967 0.1033 0.1743 C 0.09931 0.18403 0.09948 0.19143 0.09653 0.20208 C 0.09202 0.21898 0.07882 0.24051 0.06771 0.25324 C 0.0592 0.26296 0.0481 0.26852 0.03888 0.27662 C 0.03629 0.27893 0.03473 0.28264 0.03212 0.28518 C 0.01702 0.29838 -0.0073 0.30324 -0.02552 0.30648 C -0.03854 0.31134 -0.05087 0.31319 -0.06458 0.31504 C -0.09357 0.31366 -0.11928 0.30833 -0.14757 0.3044 C -0.17344 0.2956 -0.19341 0.28866 -0.21858 0.27454 C -0.22448 0.27129 -0.23125 0.27106 -0.23716 0.26805 C -0.24271 0.26551 -0.24723 0.26088 -0.25261 0.25764 C -0.26198 0.25162 -0.27257 0.24815 -0.28143 0.24028 C -0.29098 0.23194 -0.30018 0.22245 -0.31025 0.21481 C -0.33195 0.19884 -0.35573 0.18333 -0.37448 0.16157 C -0.38646 0.14768 -0.39462 0.13194 -0.40504 0.11667 C -0.40869 0.11157 -0.41337 0.10741 -0.41685 0.10185 C -0.42987 0.08171 -0.43386 0.05579 -0.4441 0.03379 C -0.44844 -0.01806 -0.44115 0.04606 -0.45244 -0.00255 C -0.45382 -0.0088 -0.45313 -0.01528 -0.454 -0.02176 C -0.45487 -0.02685 -0.45643 -0.03171 -0.45747 -0.03681 C -0.45695 -0.06019 -0.45764 -0.08357 -0.45591 -0.10695 C -0.45556 -0.11227 -0.45226 -0.11667 -0.45087 -0.12176 C -0.44896 -0.12824 -0.44775 -0.13496 -0.44566 -0.14097 C -0.43924 -0.15996 -0.43386 -0.17315 -0.42709 -0.19005 C -0.4257 -0.19352 -0.42257 -0.1956 -0.42032 -0.19861 C -0.39549 -0.23496 -0.35938 -0.25093 -0.32205 -0.25602 C -0.29601 -0.26713 -0.2658 -0.26181 -0.23889 -0.26042 C -0.22796 -0.25764 -0.21546 -0.25718 -0.20521 -0.25185 C -0.19341 -0.24583 -0.18299 -0.23866 -0.17119 -0.23264 C -0.16216 -0.22801 -0.15591 -0.21759 -0.14757 -0.21134 C -0.13594 -0.19306 -0.12379 -0.17894 -0.11528 -0.1581 C -0.1125 -0.14051 -0.10851 -0.10486 -0.10851 -0.10463 C -0.10591 -0.04398 -0.10591 -0.08704 -0.11198 -0.01736 C -0.11372 0.00231 -0.1132 0.02245 -0.11528 0.04213 C -0.1165 0.05463 -0.12032 0.0662 -0.12188 0.07847 C -0.12639 0.10926 -0.12674 0.14838 -0.1408 0.1743 C -0.14358 0.19398 -0.13994 0.17662 -0.14914 0.19768 C -0.15053 0.20116 -0.15139 0.20509 -0.15261 0.20856 C -0.15417 0.21273 -0.15573 0.21713 -0.15764 0.22129 C -0.17205 0.25208 -0.154 0.20903 -0.16615 0.23842 C -0.16962 0.26018 -0.17292 0.25324 -0.18473 0.26805 C -0.20278 0.29097 -0.22223 0.2868 -0.24584 0.29143 C -0.25695 0.29375 -0.26702 0.29768 -0.27796 0.3 C -0.3007 0.32315 -0.32553 0.34143 -0.35087 0.35949 C -0.35886 0.36551 -0.36546 0.37384 -0.37275 0.38079 C -0.37553 0.38356 -0.37882 0.38472 -0.38125 0.3875 C -0.38594 0.39213 -0.39723 0.4044 -0.40157 0.41088 C -0.40625 0.41782 -0.40261 0.41736 -0.4066 0.41736 " pathEditMode="relative" rAng="0" ptsTypes="fffffffffffffffffffffffffffffffffffffffffffffffffffffffffffA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86" y="777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86 0.0044 C 0.0059 -0.01296 0.00434 -0.02592 0.01285 -0.03796 C 0.01684 -0.05555 0.02222 -0.06527 0.03038 -0.08055 C 0.03368 -0.08703 0.04149 -0.09004 0.04635 -0.09375 C 0.05364 -0.09953 0.06319 -0.10625 0.0717 -0.10949 C 0.07726 -0.11157 0.08333 -0.11203 0.08906 -0.11388 C 0.125 -0.10949 0.12239 -0.10995 0.14809 -0.09837 C 0.15712 -0.08958 0.14861 -0.09884 0.15764 -0.08495 C 0.16059 -0.08009 0.16788 -0.07245 0.17014 -0.06481 C 0.17222 -0.05902 0.175 -0.04675 0.175 -0.04652 C 0.17674 -0.03333 0.17708 -0.01967 0.17986 -0.00671 C 0.17969 0.00186 0.17917 0.05417 0.17205 0.06713 C 0.16476 0.08079 0.16823 0.07269 0.1625 0.09167 C 0.15937 0.11274 0.14757 0.12292 0.13542 0.13403 C 0.13507 0.13426 0.12639 0.14283 0.12587 0.14306 C 0.11614 0.14584 0.12049 0.14422 0.11302 0.14769 C 0.10573 0.147 0.09809 0.14838 0.0908 0.14538 C 0.08559 0.14329 0.08264 0.12176 0.08108 0.11413 C 0.0816 0.09769 0.08142 0.08125 0.08281 0.06482 C 0.08385 0.05093 0.09149 0.03982 0.09705 0.02917 C 0.10746 0.0088 0.11892 -0.0074 0.13698 -0.01342 C 0.14861 -0.03009 0.16424 -0.03773 0.17986 -0.04467 C 0.1901 -0.0493 0.19965 -0.05694 0.21024 -0.0581 C 0.25208 -0.06319 0.23455 -0.06064 0.26267 -0.06481 C 0.28351 -0.06412 0.30417 -0.06481 0.32483 -0.0625 C 0.32969 -0.0618 0.33924 -0.05578 0.33924 -0.05555 C 0.34149 -0.05092 0.34496 -0.04768 0.34722 -0.04259 C 0.35278 -0.02962 0.35399 -0.01226 0.35833 0.00232 C 0.36042 0.0169 0.36302 0.02917 0.36771 0.04237 C 0.37083 0.06644 0.375 0.08982 0.37743 0.11413 C 0.37639 0.14607 0.37899 0.16875 0.36771 0.19445 C 0.36719 0.20139 0.36753 0.20834 0.36614 0.21482 C 0.36545 0.21829 0.36302 0.22061 0.36146 0.22362 C 0.34531 0.25556 0.32187 0.25394 0.29618 0.25718 C 0.28507 0.25857 0.27378 0.26019 0.26267 0.26158 C 0.2092 0.26042 0.15503 0.26204 0.10174 0.25278 C 0.09305 0.24931 0.08733 0.2419 0.07969 0.23473 C 0.08177 0.21551 0.08837 0.20024 0.09705 0.18565 C 0.10208 0.17686 0.10052 0.17338 0.10989 0.16551 C 0.12049 0.15649 0.13194 0.14723 0.14167 0.13658 C 0.1526 0.12477 0.16024 0.11343 0.17361 0.10741 C 0.1901 0.0919 0.20833 0.08519 0.2276 0.08056 C 0.25503 0.08195 0.26962 0.08195 0.29305 0.08727 C 0.29514 0.08936 0.29722 0.0919 0.29948 0.09399 C 0.30087 0.09514 0.30278 0.09468 0.30417 0.09607 C 0.31371 0.10625 0.32118 0.12153 0.32639 0.13658 C 0.33246 0.17061 0.32778 0.20163 0.33767 0.23473 C 0.34201 0.28079 0.34826 0.34422 0.32639 0.38473 C 0.32031 0.40903 0.30364 0.44283 0.28507 0.44931 C 0.26614 0.46945 0.23055 0.47223 0.20851 0.47385 C 0.16944 0.47269 0.15 0.47778 0.11944 0.46737 C 0.11042 0.4588 0.09861 0.45348 0.0908 0.4426 C 0.08837 0.43936 0.0868 0.43496 0.08455 0.43149 C 0.08264 0.42894 0.07986 0.42755 0.07795 0.42477 C 0.06875 0.41181 0.07795 0.41991 0.06858 0.40463 C 0.06684 0.40209 0.06424 0.40047 0.06215 0.39815 C 0.06042 0.39607 0.05885 0.39375 0.05746 0.39144 C 0.05347 0.38496 0.05052 0.37732 0.04635 0.3713 C 0.04305 0.36667 0.03889 0.3632 0.03663 0.35764 C 0.03073 0.34375 0.02292 0.33056 0.01597 0.3176 C 0.01233 0.29653 0.00312 0.27801 -0.00955 0.26598 C -0.01458 0.25556 -0.01754 0.24352 -0.02379 0.23473 C -0.03507 0.21875 -0.04826 0.20602 -0.06354 0.19908 C -0.07118 0.19561 -0.07951 0.19746 -0.0875 0.19676 C -0.08958 0.19607 -0.09184 0.19561 -0.09392 0.19445 C -0.09722 0.19329 -0.10365 0.19028 -0.10365 0.19051 C -0.11111 0.19237 -0.12031 0.19375 -0.12743 0.19908 C -0.1316 0.20255 -0.13594 0.20625 -0.13993 0.21019 C -0.14167 0.21158 -0.14479 0.21482 -0.14479 0.21505 C -0.15382 0.23334 -0.14115 0.21042 -0.15434 0.22362 C -0.15677 0.22593 -0.15747 0.22963 -0.1592 0.23264 C -0.1724 0.25371 -0.15955 0.23264 -0.17031 0.24607 C -0.18663 0.26644 -0.20226 0.28797 -0.21962 0.30649 C -0.22656 0.3213 -0.2184 0.30695 -0.22761 0.31528 C -0.22951 0.31713 -0.23056 0.32014 -0.23229 0.322 C -0.23386 0.32385 -0.23559 0.325 -0.23715 0.32639 C -0.23924 0.33102 -0.24045 0.33658 -0.2434 0.33982 C -0.24844 0.34538 -0.25399 0.3507 -0.25781 0.35764 C -0.26337 0.3676 -0.26354 0.37176 -0.2691 0.3801 C -0.27934 0.39584 -0.28941 0.41088 -0.29913 0.42709 C -0.30729 0.44028 -0.30886 0.46366 -0.32153 0.46968 C -0.32517 0.49375 -0.3283 0.51783 -0.33438 0.54121 C -0.33594 0.55602 -0.33594 0.55 -0.33594 0.55903 " pathEditMode="relative" rAng="0" ptsTypes="ffffffffffffffffffffffffffffffffffffffffffffffffffffffffffffffffffffffffffffffffffA">
                                      <p:cBhvr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67" y="2180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3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Ovál 41"/>
          <p:cNvSpPr/>
          <p:nvPr/>
        </p:nvSpPr>
        <p:spPr>
          <a:xfrm>
            <a:off x="787448" y="5394825"/>
            <a:ext cx="1080120" cy="113051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46" name="Ovál 45"/>
          <p:cNvSpPr/>
          <p:nvPr/>
        </p:nvSpPr>
        <p:spPr>
          <a:xfrm>
            <a:off x="1867568" y="5394825"/>
            <a:ext cx="1080120" cy="113051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47" name="Ovál 46"/>
          <p:cNvSpPr/>
          <p:nvPr/>
        </p:nvSpPr>
        <p:spPr>
          <a:xfrm>
            <a:off x="2973710" y="5394825"/>
            <a:ext cx="1080120" cy="113051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48" name="Ovál 47"/>
          <p:cNvSpPr/>
          <p:nvPr/>
        </p:nvSpPr>
        <p:spPr>
          <a:xfrm>
            <a:off x="4027808" y="5394825"/>
            <a:ext cx="1080120" cy="113051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49" name="Ovál 48"/>
          <p:cNvSpPr/>
          <p:nvPr/>
        </p:nvSpPr>
        <p:spPr>
          <a:xfrm>
            <a:off x="5107928" y="5394825"/>
            <a:ext cx="1080120" cy="113051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4800" b="1" dirty="0">
              <a:solidFill>
                <a:schemeClr val="tx1"/>
              </a:solidFill>
            </a:endParaRPr>
          </a:p>
        </p:txBody>
      </p:sp>
      <p:pic>
        <p:nvPicPr>
          <p:cNvPr id="4099" name="Picture 3" descr="C:\Users\Speciální školy\AppData\Local\Microsoft\Windows\Temporary Internet Files\Content.IE5\G64XSIZC\MC90011134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6395" y="2185351"/>
            <a:ext cx="5743089" cy="3071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8892480" cy="634082"/>
          </a:xfrm>
        </p:spPr>
        <p:txBody>
          <a:bodyPr>
            <a:noAutofit/>
          </a:bodyPr>
          <a:lstStyle/>
          <a:p>
            <a:r>
              <a:rPr lang="cs-CZ" sz="3600" dirty="0" smtClean="0"/>
              <a:t>Vyber písmenka, ze kterých se skládá slovo na obrázku</a:t>
            </a:r>
            <a:endParaRPr lang="cs-CZ" sz="3600" dirty="0"/>
          </a:p>
        </p:txBody>
      </p:sp>
      <p:sp>
        <p:nvSpPr>
          <p:cNvPr id="10" name="Tlačítko akce: Zpět nebo Předchozí 9">
            <a:hlinkClick r:id="" action="ppaction://hlinkshowjump?jump=previousslide" highlightClick="1"/>
          </p:cNvPr>
          <p:cNvSpPr/>
          <p:nvPr/>
        </p:nvSpPr>
        <p:spPr>
          <a:xfrm>
            <a:off x="7172529" y="5949280"/>
            <a:ext cx="780487" cy="803767"/>
          </a:xfrm>
          <a:prstGeom prst="actionButtonBackPrevious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lačítko akce: Dopředu nebo Další 10">
            <a:hlinkClick r:id="" action="ppaction://hlinkshowjump?jump=nextslide" highlightClick="1"/>
          </p:cNvPr>
          <p:cNvSpPr/>
          <p:nvPr/>
        </p:nvSpPr>
        <p:spPr>
          <a:xfrm>
            <a:off x="8152868" y="5949280"/>
            <a:ext cx="860062" cy="803767"/>
          </a:xfrm>
          <a:prstGeom prst="actionButtonForwardNex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Ovál 38"/>
          <p:cNvSpPr/>
          <p:nvPr/>
        </p:nvSpPr>
        <p:spPr>
          <a:xfrm rot="20465949">
            <a:off x="539552" y="1458790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K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50" name="Ovál 49"/>
          <p:cNvSpPr/>
          <p:nvPr/>
        </p:nvSpPr>
        <p:spPr>
          <a:xfrm rot="1249232">
            <a:off x="2013650" y="1638360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J</a:t>
            </a:r>
          </a:p>
        </p:txBody>
      </p:sp>
      <p:sp>
        <p:nvSpPr>
          <p:cNvPr id="51" name="Ovál 50"/>
          <p:cNvSpPr/>
          <p:nvPr/>
        </p:nvSpPr>
        <p:spPr>
          <a:xfrm rot="20443493">
            <a:off x="145574" y="2774800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52" name="Ovál 51"/>
          <p:cNvSpPr/>
          <p:nvPr/>
        </p:nvSpPr>
        <p:spPr>
          <a:xfrm>
            <a:off x="6779885" y="3706745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53" name="Ovál 52"/>
          <p:cNvSpPr/>
          <p:nvPr/>
        </p:nvSpPr>
        <p:spPr>
          <a:xfrm rot="541993">
            <a:off x="7839341" y="3284984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54" name="Ovál 53"/>
          <p:cNvSpPr/>
          <p:nvPr/>
        </p:nvSpPr>
        <p:spPr>
          <a:xfrm>
            <a:off x="6917010" y="2607112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É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55" name="Ovál 54"/>
          <p:cNvSpPr/>
          <p:nvPr/>
        </p:nvSpPr>
        <p:spPr>
          <a:xfrm rot="850549">
            <a:off x="3978800" y="1458790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56" name="Ovál 55"/>
          <p:cNvSpPr/>
          <p:nvPr/>
        </p:nvSpPr>
        <p:spPr>
          <a:xfrm rot="21128522">
            <a:off x="5107928" y="1224867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57" name="Ovál 56"/>
          <p:cNvSpPr/>
          <p:nvPr/>
        </p:nvSpPr>
        <p:spPr>
          <a:xfrm rot="20947603">
            <a:off x="5968753" y="1880551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58" name="Ovál 57"/>
          <p:cNvSpPr/>
          <p:nvPr/>
        </p:nvSpPr>
        <p:spPr>
          <a:xfrm>
            <a:off x="7758890" y="2185351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M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59" name="Ovál 58"/>
          <p:cNvSpPr/>
          <p:nvPr/>
        </p:nvSpPr>
        <p:spPr>
          <a:xfrm rot="20927412">
            <a:off x="6948264" y="1431883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60" name="Ovál 59"/>
          <p:cNvSpPr/>
          <p:nvPr/>
        </p:nvSpPr>
        <p:spPr>
          <a:xfrm rot="411594">
            <a:off x="1342410" y="886943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I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61" name="Ovál 60"/>
          <p:cNvSpPr/>
          <p:nvPr/>
        </p:nvSpPr>
        <p:spPr>
          <a:xfrm rot="2226235">
            <a:off x="1273584" y="2068390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62" name="Ovál 61"/>
          <p:cNvSpPr/>
          <p:nvPr/>
        </p:nvSpPr>
        <p:spPr>
          <a:xfrm rot="20900920">
            <a:off x="3093567" y="1215298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chemeClr val="tx1"/>
                </a:solidFill>
              </a:rPr>
              <a:t>S</a:t>
            </a:r>
            <a:endParaRPr lang="cs-CZ" sz="4800" b="1" dirty="0">
              <a:solidFill>
                <a:schemeClr val="tx1"/>
              </a:solidFill>
            </a:endParaRPr>
          </a:p>
        </p:txBody>
      </p:sp>
      <p:sp>
        <p:nvSpPr>
          <p:cNvPr id="63" name="Ovál 62"/>
          <p:cNvSpPr/>
          <p:nvPr/>
        </p:nvSpPr>
        <p:spPr>
          <a:xfrm>
            <a:off x="7839341" y="4551302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Í</a:t>
            </a:r>
          </a:p>
        </p:txBody>
      </p:sp>
      <p:sp>
        <p:nvSpPr>
          <p:cNvPr id="64" name="Ovál 63"/>
          <p:cNvSpPr/>
          <p:nvPr/>
        </p:nvSpPr>
        <p:spPr>
          <a:xfrm rot="20726769">
            <a:off x="6055992" y="767667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U</a:t>
            </a:r>
          </a:p>
        </p:txBody>
      </p:sp>
      <p:sp>
        <p:nvSpPr>
          <p:cNvPr id="65" name="Ovál 64"/>
          <p:cNvSpPr/>
          <p:nvPr/>
        </p:nvSpPr>
        <p:spPr>
          <a:xfrm rot="20636774">
            <a:off x="7839341" y="1079973"/>
            <a:ext cx="787956" cy="843523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>
                <a:solidFill>
                  <a:schemeClr val="tx1"/>
                </a:solidFill>
              </a:rPr>
              <a:t>Š</a:t>
            </a:r>
          </a:p>
        </p:txBody>
      </p:sp>
    </p:spTree>
    <p:extLst>
      <p:ext uri="{BB962C8B-B14F-4D97-AF65-F5344CB8AC3E}">
        <p14:creationId xmlns:p14="http://schemas.microsoft.com/office/powerpoint/2010/main" val="754948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007 C 0.00243 -0.01319 0.00973 -0.03657 0.02101 -0.04004 C 0.025 -0.04143 0.05382 -0.04444 0.05643 -0.04467 C 0.06476 -0.04745 0.07014 -0.04421 0.079 -0.04259 C 0.08698 -0.03125 0.09393 -0.01944 0.1 -0.00601 C 0.10486 0.0051 0.10712 0.01875 0.11129 0.03033 C 0.1132 0.04167 0.11841 0.04885 0.12101 0.05973 C 0.12309 0.08125 0.12761 0.10255 0.1323 0.12362 C 0.13282 0.12871 0.13386 0.13403 0.13386 0.13936 C 0.13386 0.16551 0.13403 0.22292 0.12101 0.2507 C 0.11927 0.2544 0.11441 0.25996 0.11129 0.26204 C 0.10608 0.26528 0.09514 0.27107 0.09514 0.2713 C 0.07431 0.26852 0.0717 0.26968 0.05816 0.2507 C 0.05799 0.25 0.05486 0.23797 0.05486 0.23704 C 0.05486 0.21806 0.05486 0.22477 0.06129 0.21412 C 0.06632 0.20579 0.06528 0.20487 0.07101 0.19838 C 0.07882 0.18936 0.08924 0.18658 0.09844 0.18264 C 0.1125 0.18403 0.12518 0.18473 0.13872 0.18936 C 0.14202 0.19375 0.14514 0.19838 0.14844 0.20301 C 0.15087 0.20625 0.15052 0.21204 0.15157 0.21644 C 0.15243 0.22037 0.15382 0.22408 0.15486 0.22801 C 0.15608 0.23218 0.15816 0.24167 0.15816 0.2419 C 0.15764 0.25463 0.1573 0.26737 0.15643 0.28033 C 0.15591 0.28866 0.14844 0.30278 0.14844 0.30301 C 0.14792 0.30487 0.14757 0.30741 0.14688 0.30973 C 0.14549 0.31366 0.14323 0.3169 0.14202 0.32107 C 0.13785 0.33588 0.13855 0.35047 0.129 0.35996 C 0.1257 0.36922 0.12483 0.375 0.11945 0.38241 C 0.11528 0.39908 0.10261 0.41274 0.09202 0.42107 C 0.08264 0.42871 0.0915 0.4169 0.0823 0.42778 C 0.07257 0.43912 0.06545 0.44699 0.0533 0.45301 C 0.04566 0.46088 0.03681 0.46621 0.02743 0.46875 C 0.01667 0.46806 0.00573 0.46875 -0.00486 0.46644 C -0.01475 0.46436 -0.02361 0.43774 -0.02569 0.4257 C -0.02482 0.40764 -0.02361 0.38774 -0.0177 0.37084 C -0.01597 0.36621 -0.01493 0.35903 -0.01128 0.35718 C -0.00156 0.35301 0.00625 0.34375 0.01615 0.33936 C 0.01945 0.33774 0.02587 0.33496 0.02587 0.33519 C 0.04236 0.33635 0.04827 0.33287 0.05973 0.34375 C 0.0632 0.35139 0.06754 0.35672 0.07101 0.36412 C 0.07483 0.38125 0.08195 0.39676 0.08559 0.41436 C 0.08889 0.4301 0.09063 0.44537 0.09202 0.46204 C 0.09098 0.47709 0.09028 0.49746 0.08559 0.51181 C 0.08039 0.52801 0.07188 0.53727 0.06285 0.54815 C 0.05782 0.5544 0.05469 0.56227 0.05 0.56875 C 0.04688 0.57801 0.04271 0.58311 0.03872 0.59144 C 0.03698 0.59908 0.0323 0.60556 0.0323 0.61436 " pathEditMode="relative" rAng="0" ptsTypes="ffff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15" y="2826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2.96296E-6 C 0.01129 -0.01458 0.02206 -0.01481 0.03699 -0.01713 C 0.13404 -0.01481 0.10192 -0.02083 0.15487 -0.00417 C 0.15869 -0.00069 0.16199 0.00347 0.16615 0.00648 C 0.17258 0.01158 0.18299 0.0132 0.19029 0.01528 C 0.20296 0.02361 0.21459 0.03125 0.22727 0.03889 C 0.23508 0.04352 0.24046 0.05301 0.24827 0.0581 C 0.26199 0.07639 0.27501 0.09583 0.28872 0.11412 C 0.29098 0.12361 0.29445 0.13264 0.29671 0.14213 C 0.29619 0.15718 0.29602 0.17222 0.29515 0.18727 C 0.29376 0.2088 0.279 0.2257 0.27414 0.24537 C 0.27292 0.25 0.2639 0.27778 0.26286 0.27963 C 0.26095 0.28333 0.25747 0.28542 0.25487 0.2882 C 0.24792 0.3037 0.23994 0.31296 0.22883 0.32269 C 0.22397 0.32708 0.2132 0.35139 0.20643 0.35926 C 0.19567 0.37199 0.18213 0.37847 0.17084 0.38935 C 0.14897 0.41065 0.18299 0.39097 0.14324 0.4088 C 0.12935 0.41528 0.11963 0.43171 0.10487 0.43658 C 0.09497 0.44329 0.08195 0.45093 0.07084 0.45394 C 0.06024 0.45671 0.03871 0.46042 0.03871 0.46042 C 0.01858 0.45857 0.00156 0.45671 -0.01788 0.45162 C -0.02535 0.44954 -0.04044 0.44745 -0.04044 0.44745 C -0.06544 0.43773 -0.09044 0.43333 -0.11615 0.42801 C -0.13455 0.42014 -0.15347 0.42222 -0.17257 0.41945 C -0.18125 0.41806 -0.19844 0.41528 -0.19844 0.41528 C -0.21181 0.41042 -0.22518 0.40347 -0.23872 0.4 C -0.26268 0.39375 -0.28403 0.38681 -0.3066 0.37431 C -0.31945 0.36736 -0.33247 0.36204 -0.34358 0.3507 C -0.35087 0.33426 -0.35504 0.3162 -0.36129 0.29908 C -0.36719 0.24861 -0.36823 0.25139 -0.36302 0.17639 C -0.3625 0.16875 -0.35781 0.1625 -0.3566 0.15486 C -0.35226 0.12801 -0.34948 0.13333 -0.33715 0.10764 C -0.32222 0.07639 -0.3309 0.09074 -0.31129 0.06458 C -0.30868 0.06111 -0.3066 0.05625 -0.3033 0.05394 C -0.2934 0.04745 -0.28386 0.03982 -0.27431 0.03241 C -0.26389 0.02431 -0.25886 0.01991 -0.24688 0.01736 C -0.24306 0.01528 -0.23959 0.01227 -0.23559 0.01088 C -0.22865 0.00857 -0.21459 0.00648 -0.21459 0.00648 C -0.19393 0.00787 -0.17899 0.00949 -0.1599 0.01296 C -0.14549 0.02245 -0.12656 0.02685 -0.11459 0.04097 C -0.10469 0.05255 -0.08714 0.07315 -0.07917 0.0882 C -0.0724 0.10116 -0.06875 0.11482 -0.06128 0.12708 C -0.05834 0.13935 -0.05728 0.15139 -0.05486 0.16366 C -0.05087 0.20695 -0.05728 0.23449 -0.07431 0.26898 C -0.07535 0.27338 -0.07603 0.27778 -0.07742 0.28195 C -0.07985 0.28935 -0.08558 0.30324 -0.08558 0.30324 C -0.09063 0.33125 -0.08558 0.31042 -0.09514 0.33565 C -0.1 0.34838 -0.10209 0.35995 -0.10816 0.37222 C -0.11094 0.39421 -0.10729 0.37616 -0.11615 0.39792 C -0.11927 0.40556 -0.12014 0.41343 -0.12257 0.42153 C -0.12587 0.43241 -0.13247 0.44769 -0.13872 0.45602 C -0.14479 0.47593 -0.15243 0.49977 -0.16615 0.51204 C -0.17222 0.52338 -0.18143 0.52801 -0.18872 0.53773 C -0.19202 0.54213 -0.19514 0.5463 -0.19844 0.5507 C -0.20122 0.5544 -0.20261 0.55926 -0.20486 0.56366 C -0.2059 0.56574 -0.20816 0.56991 -0.20816 0.56991 C -0.20868 0.57199 -0.20851 0.57477 -0.20972 0.57639 C -0.21979 0.59028 -0.21111 0.56921 -0.21615 0.58287 " pathEditMode="relative" ptsTypes="fffffffffffffffffffffffffffffffffffffffffffffffffffffffffA">
                                      <p:cBhvr>
                                        <p:cTn id="1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9 0.01342 C 0.00625 0.00625 0.00157 1.85185E-6 -0.00139 -0.00787 C -0.00295 -0.01204 -0.00295 -0.01667 -0.00451 -0.02084 C -0.01215 -0.04167 -0.0092 -0.02593 -0.01423 -0.04236 C -0.0184 -0.05579 -0.01597 -0.05301 -0.02066 -0.06389 C -0.02291 -0.06921 -0.02673 -0.07338 -0.02882 -0.07894 C -0.03194 -0.08727 -0.0368 -0.10463 -0.0368 -0.1044 C -0.03819 -0.1169 -0.03975 -0.12685 -0.04496 -0.13704 C -0.04705 -0.15162 -0.04652 -0.14954 -0.05295 -0.16065 C -0.05538 -0.16482 -0.05573 -0.17199 -0.05937 -0.17361 C -0.06562 -0.17616 -0.07066 -0.18009 -0.07708 -0.18218 C -0.08073 -0.18171 -0.09444 -0.18033 -0.09965 -0.17778 C -0.10434 -0.17546 -0.10729 -0.16921 -0.11093 -0.16505 C -0.11545 -0.15972 -0.12048 -0.15625 -0.12552 -0.15209 C -0.13211 -0.14097 -0.13923 -0.1338 -0.14652 -0.12408 C -0.14826 -0.1169 -0.15173 -0.11181 -0.15295 -0.10463 C -0.15503 -0.09236 -0.15642 -0.08033 -0.15937 -0.06829 C -0.16128 -0.04398 -0.16527 -0.01181 -0.15451 0.00926 C -0.14774 0.03704 -0.13055 0.08634 -0.11423 0.1081 C -0.11128 0.12916 -0.10902 0.13217 -0.11267 0.15324 C -0.11389 0.15972 -0.12552 0.16412 -0.12552 0.16435 C -0.13142 0.16342 -0.13732 0.16319 -0.14323 0.16204 C -0.15052 0.16065 -0.15555 0.15208 -0.16267 0.14907 C -0.17083 0.14166 -0.18073 0.13773 -0.1901 0.13403 C -0.20434 0.12801 -0.21857 0.11643 -0.23368 0.11458 C -0.24166 0.11342 -0.24982 0.11319 -0.25781 0.1125 C -0.26892 0.10509 -0.27986 0.09861 -0.29166 0.09305 C -0.33107 0.09421 -0.3585 0.08912 -0.39166 0.1081 C -0.40121 0.11366 -0.40972 0.12662 -0.41753 0.13588 C -0.42205 0.14166 -0.43038 0.15324 -0.43038 0.15347 C -0.43298 0.16412 -0.44114 0.1662 -0.44652 0.17477 C -0.45902 0.19514 -0.44149 0.16829 -0.45139 0.18773 C -0.45468 0.19398 -0.45937 0.20069 -0.46423 0.20486 C -0.46753 0.23148 -0.47152 0.26065 -0.45937 0.28449 C -0.4559 0.29861 -0.45173 0.31088 -0.44809 0.32546 C -0.44739 0.32824 -0.44461 0.3294 -0.44323 0.33171 C -0.43923 0.33866 -0.43576 0.34606 -0.43194 0.35324 C -0.42482 0.3669 -0.41875 0.38171 -0.41267 0.39629 C -0.40764 0.40833 -0.40451 0.42199 -0.39809 0.43287 C -0.39461 0.43866 -0.38923 0.44236 -0.38524 0.44791 C -0.37517 0.46134 -0.37066 0.46898 -0.35781 0.47801 C -0.35677 0.48009 -0.3559 0.48264 -0.35451 0.48449 C -0.35312 0.48634 -0.35086 0.4868 -0.34965 0.48866 C -0.34479 0.49606 -0.34427 0.50231 -0.33836 0.50787 C -0.33541 0.51088 -0.33177 0.51157 -0.32882 0.51458 C -0.32309 0.52569 -0.32864 0.51782 -0.32066 0.52268 C -0.31892 0.5243 -0.3158 0.52754 -0.3158 0.52754 " pathEditMode="relative" rAng="0" ptsTypes="ffffffffffffffffffffffffffffffffffffffffffffffA">
                                      <p:cBhvr>
                                        <p:cTn id="1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080" y="1592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C -0.00052 -0.02592 0.00694 -0.07685 -0.01129 -0.10116 C -0.0165 -0.11528 -0.01268 -0.10741 -0.02414 -0.12268 L -0.02414 -0.12268 C -0.02934 -0.13356 -0.03403 -0.14213 -0.04341 -0.1463 C -0.04723 -0.14977 -0.05139 -0.15255 -0.05469 -0.15694 C -0.05799 -0.16134 -0.06007 -0.16805 -0.06441 -0.16991 C -0.07813 -0.17569 -0.09063 -0.18241 -0.10469 -0.18704 C -0.11441 -0.19583 -0.125 -0.20463 -0.13386 -0.21505 C -0.13976 -0.22199 -0.1448 -0.22893 -0.15157 -0.23449 C -0.15625 -0.23842 -0.16129 -0.24143 -0.16598 -0.24514 C -0.17882 -0.2662 -0.19983 -0.27454 -0.21927 -0.27963 C -0.23403 -0.28935 -0.25052 -0.29074 -0.26598 -0.29884 C -0.28004 -0.33565 -0.29601 -0.34884 -0.32084 -0.36991 C -0.33316 -0.38032 -0.34514 -0.39537 -0.35955 -0.4 C -0.36598 -0.4044 -0.37257 -0.40856 -0.379 -0.41296 C -0.38559 -0.41736 -0.4 -0.42153 -0.4 -0.42153 C -0.41181 -0.43194 -0.41702 -0.43125 -0.43056 -0.43449 C -0.45105 -0.4338 -0.47153 -0.43403 -0.49184 -0.43217 C -0.50521 -0.43102 -0.51875 -0.42361 -0.53212 -0.42153 C -0.53698 -0.41944 -0.54167 -0.41667 -0.54671 -0.41505 C -0.55261 -0.41319 -0.55868 -0.41296 -0.56441 -0.41088 C -0.58542 -0.40324 -0.60382 -0.38495 -0.62084 -0.36782 C -0.63004 -0.35856 -0.63785 -0.34954 -0.64671 -0.33981 C -0.65018 -0.33588 -0.65313 -0.33125 -0.65643 -0.32685 C -0.65799 -0.32477 -0.66129 -0.32037 -0.66129 -0.32037 C -0.67066 -0.28518 -0.66615 -0.3 -0.67414 -0.27523 C -0.6757 -0.26435 -0.67761 -0.25393 -0.679 -0.24305 C -0.68073 -0.21134 -0.68924 -0.1662 -0.6757 -0.13981 C -0.67518 -0.13773 -0.67535 -0.13495 -0.67414 -0.13333 C -0.67188 -0.13032 -0.66858 -0.1294 -0.66598 -0.12685 C -0.66424 -0.125 -0.66302 -0.12222 -0.66129 -0.12037 C -0.65921 -0.11805 -0.65695 -0.11597 -0.65469 -0.11389 C -0.64931 -0.10324 -0.629 -0.08935 -0.61927 -0.08611 C -0.61181 -0.08102 -0.60417 -0.07616 -0.59671 -0.07106 C -0.59306 -0.06875 -0.58976 -0.06319 -0.58542 -0.0625 C -0.57466 -0.06065 -0.56389 -0.06088 -0.55313 -0.06018 C -0.53438 -0.06088 -0.51546 -0.06065 -0.49671 -0.0625 C -0.49271 -0.06296 -0.48941 -0.06782 -0.48542 -0.06875 C -0.48004 -0.06991 -0.47466 -0.07037 -0.46927 -0.07106 C -0.46337 -0.07361 -0.45764 -0.07778 -0.45157 -0.07963 C -0.43698 -0.0838 -0.41927 -0.08472 -0.40469 -0.08611 C -0.37535 -0.10301 -0.34219 -0.09514 -0.31129 -0.10324 C -0.29098 -0.10116 -0.29532 -0.10092 -0.28073 -0.09467 C -0.27587 -0.08727 -0.2724 -0.07847 -0.26771 -0.07106 C -0.26077 -0.05972 -0.25122 -0.04699 -0.24341 -0.03657 C -0.24098 -0.02801 -0.23959 -0.01944 -0.23698 -0.01088 C -0.2375 0.0007 -0.23802 0.01227 -0.23889 0.02361 C -0.24028 0.04097 -0.25643 0.05394 -0.26771 0.0581 C -0.27535 0.06458 -0.28334 0.06551 -0.29184 0.06875 C -0.30643 0.07408 -0.32084 0.08102 -0.33542 0.08611 C -0.34636 0.09005 -0.35973 0.09074 -0.37084 0.09236 C -0.37292 0.09306 -0.375 0.09421 -0.37726 0.09468 C -0.38212 0.0956 -0.38716 0.09514 -0.39184 0.09676 C -0.4 0.09954 -0.41598 0.10741 -0.41598 0.10741 C -0.42674 0.12176 -0.43681 0.14213 -0.45157 0.14838 C -0.45816 0.16227 -0.45591 0.16713 -0.45313 0.18287 C -0.45261 0.22361 -0.45313 0.26458 -0.45157 0.30533 C -0.45122 0.31482 -0.43976 0.31991 -0.43386 0.32245 C -0.43056 0.32384 -0.42414 0.32685 -0.42414 0.32685 C -0.41927 0.32523 -0.41459 0.32245 -0.40955 0.32245 " pathEditMode="relative" ptsTypes="ffFfffffffffffffffffffffffffffffffffffffffffffffffffffffffffA">
                                      <p:cBhvr>
                                        <p:cTn id="2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2 1.11111E-6 C 0.00365 -0.00394 0.01615 0.00139 0.02847 0.00648 C 0.05382 0.02801 0.02257 -0.0007 0.04722 0.03032 C 0.05538 0.04074 0.05208 0.03565 0.05747 0.04537 C 0.05903 0.05393 0.06024 0.05949 0.06424 0.06667 C 0.0625 0.07245 0.06077 0.07824 0.05903 0.08426 C 0.05833 0.08657 0.05556 0.0868 0.05399 0.08842 C 0.05208 0.09028 0.0507 0.09282 0.04879 0.09491 C 0.03438 0.11065 0.02465 0.11921 0.00781 0.1294 C -0.00017 0.13426 -0.00816 0.13935 -0.01597 0.14444 C -0.02309 0.14884 -0.03819 0.15301 -0.03819 0.15324 C -0.04045 0.15579 -0.04219 0.15972 -0.04514 0.16157 C -0.04826 0.16366 -0.05191 0.16296 -0.05538 0.16389 C -0.06215 0.16574 -0.06892 0.16829 -0.07569 0.17037 C -0.08194 0.17222 -0.09444 0.17685 -0.09444 0.17708 C -0.10816 0.18565 -0.09375 0.17708 -0.11163 0.18542 C -0.11736 0.18819 -0.12864 0.19421 -0.12864 0.19444 C -0.15278 0.22454 -0.11528 0.17917 -0.14583 0.20926 C -0.15069 0.21435 -0.15469 0.2206 -0.15937 0.22639 C -0.16232 0.22986 -0.16805 0.23704 -0.16805 0.23727 C -0.16979 0.24398 -0.17639 0.25671 -0.17639 0.25694 C -0.17535 0.26018 -0.175 0.26435 -0.17309 0.26736 C -0.16545 0.28102 -0.14305 0.28125 -0.13212 0.28241 C -0.09583 0.29051 -0.13628 0.28241 -0.0467 0.28241 C -0.03212 0.28241 0.04514 0.28588 0.06597 0.2868 C 0.08524 0.28866 0.10347 0.29167 0.12222 0.29768 C 0.12847 0.29977 0.14097 0.30393 0.14097 0.30417 C 0.14288 0.31875 0.1474 0.33356 0.15295 0.34722 C 0.15226 0.36389 0.15729 0.38518 0.14792 0.39676 C 0.13281 0.41551 0.08368 0.41111 0.07101 0.4118 C 0.05972 0.4125 0.04827 0.41366 0.03681 0.41389 C -0.0092 0.41505 -0.05521 0.41528 -0.10121 0.41597 C -0.10816 0.41736 -0.11528 0.41759 -0.12187 0.42037 C -0.13351 0.42523 -0.13038 0.43009 -0.13889 0.43773 C -0.14201 0.44051 -0.14601 0.44167 -0.1493 0.44421 C -0.15243 0.44676 -0.15451 0.45069 -0.15764 0.45278 C -0.16076 0.45486 -0.16805 0.45717 -0.16805 0.45741 C -0.17326 0.46805 -0.1783 0.48009 -0.1868 0.48727 C -0.18802 0.4919 -0.19271 0.50116 -0.18837 0.50671 C -0.18715 0.50833 -0.18489 0.50787 -0.18316 0.5088 C -0.1809 0.50995 -0.17864 0.51204 -0.17639 0.51342 C -0.17153 0.53241 -0.17222 0.55393 -0.17482 0.57361 C -0.17604 0.5831 -0.18316 0.58773 -0.18316 0.59745 " pathEditMode="relative" rAng="0" ptsTypes="ffffffffffffffffffffffffffffffffffffffffffA">
                                      <p:cBhvr>
                                        <p:cTn id="2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1" y="2967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3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36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4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4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7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7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1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3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lačítko akce: Vlastní 1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363272" cy="778098"/>
          </a:xfrm>
        </p:spPr>
        <p:txBody>
          <a:bodyPr>
            <a:noAutofit/>
          </a:bodyPr>
          <a:lstStyle/>
          <a:p>
            <a:r>
              <a:rPr lang="cs-CZ" sz="3600" dirty="0" smtClean="0"/>
              <a:t>Vyber písmenka, ze kterých se skládá slovo na obrázku</a:t>
            </a:r>
            <a:endParaRPr lang="cs-CZ" sz="3600" dirty="0"/>
          </a:p>
        </p:txBody>
      </p:sp>
      <p:pic>
        <p:nvPicPr>
          <p:cNvPr id="5123" name="Picture 3" descr="C:\Users\Speciální školy\AppData\Local\Microsoft\Windows\Temporary Internet Files\Content.IE5\ZUDSFBNV\MC900387177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119" y="1351413"/>
            <a:ext cx="3401248" cy="340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aoblený obdélník 3"/>
          <p:cNvSpPr/>
          <p:nvPr/>
        </p:nvSpPr>
        <p:spPr>
          <a:xfrm>
            <a:off x="320488" y="4926360"/>
            <a:ext cx="1224136" cy="864096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1538605" y="4926360"/>
            <a:ext cx="1224136" cy="864096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2762741" y="4925961"/>
            <a:ext cx="1224136" cy="864096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986877" y="4925961"/>
            <a:ext cx="1224136" cy="864096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5227067" y="4911153"/>
            <a:ext cx="1224136" cy="864096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6480680" y="4925961"/>
            <a:ext cx="1224136" cy="864096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7740352" y="4911153"/>
            <a:ext cx="1224136" cy="864096"/>
          </a:xfrm>
          <a:prstGeom prst="round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lačítko akce: Zpět nebo Předchozí 4">
            <a:hlinkClick r:id="" action="ppaction://hlinkshowjump?jump=previousslide" highlightClick="1"/>
          </p:cNvPr>
          <p:cNvSpPr/>
          <p:nvPr/>
        </p:nvSpPr>
        <p:spPr>
          <a:xfrm>
            <a:off x="3606847" y="5949280"/>
            <a:ext cx="900568" cy="792088"/>
          </a:xfrm>
          <a:prstGeom prst="actionButtonBackPreviou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4722582" y="5949280"/>
            <a:ext cx="1008969" cy="792088"/>
          </a:xfrm>
          <a:prstGeom prst="actionButtonForwardNex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620169" y="1700808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Ú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1384494" y="2202412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L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2247852" y="4036965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E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63075" y="2935057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Č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923115" y="3805575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É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2045723" y="2984077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21" name="Zaoblený obdélník 20"/>
          <p:cNvSpPr/>
          <p:nvPr/>
        </p:nvSpPr>
        <p:spPr>
          <a:xfrm>
            <a:off x="2607892" y="1700808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R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5731123" y="3564353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Á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7344776" y="3564353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M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7490263" y="2398393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25" name="Zaoblený obdélník 24"/>
          <p:cNvSpPr/>
          <p:nvPr/>
        </p:nvSpPr>
        <p:spPr>
          <a:xfrm>
            <a:off x="6451203" y="2949336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5763662" y="1420411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7" name="Zaoblený obdélník 26"/>
          <p:cNvSpPr/>
          <p:nvPr/>
        </p:nvSpPr>
        <p:spPr>
          <a:xfrm>
            <a:off x="6732708" y="1676055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I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7704816" y="1425336"/>
            <a:ext cx="720080" cy="5509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S</a:t>
            </a:r>
            <a:endParaRPr lang="cs-CZ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687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229 -0.00023 C 0.03455 -0.01435 0.03854 -0.0206 0.04496 -0.02407 C 0.05225 -0.03171 0.05989 -0.02731 0.06736 -0.02199 C 0.06944 -0.01828 0.07257 -0.0162 0.07413 -0.01111 C 0.07465 -0.00995 0.07639 0.00811 0.07639 0.00834 C 0.07343 0.04491 0.06284 0.06713 0.04687 0.07593 C 0.03871 0.08635 0.03021 0.09005 0.02152 0.09561 C 0.02031 0.09815 0.01909 0.10186 0.01753 0.10417 C 0.01632 0.10579 0.01493 0.10533 0.01371 0.10625 C 0.00955 0.1095 0.00573 0.11459 0.00191 0.11922 C 0.00052 0.12084 -0.0007 0.12246 -0.00191 0.12385 C -0.004 0.12547 -0.00799 0.12778 -0.00799 0.12801 C -0.01007 0.13149 -0.01389 0.13311 -0.01459 0.13889 C -0.01632 0.14908 -0.01788 0.1588 -0.01962 0.16922 C -0.0191 0.17709 -0.01997 0.20556 -0.01459 0.21505 C -0.01407 0.21598 -0.004 0.22338 -0.004 0.22362 C 0.01371 0.23218 0.02899 0.23102 0.04791 0.23218 C 0.05156 0.23357 0.05694 0.23473 0.06041 0.23866 C 0.06267 0.24144 0.06441 0.24445 0.06632 0.24723 C 0.06736 0.24862 0.06927 0.25186 0.06927 0.25209 C 0.06875 0.2757 0.07048 0.34607 0.05677 0.3669 C 0.05451 0.37408 0.05156 0.37778 0.04878 0.38403 C 0.04652 0.39931 0.04687 0.3926 0.04687 0.40417 " pathEditMode="relative" rAng="0" ptsTypes="ffffffffffffffffffffffA">
                                      <p:cBhvr>
                                        <p:cTn id="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18634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C 0.01684 -0.01458 0.0342 -0.01643 0.05347 -0.02245 C 0.0868 -0.0331 0.11996 -0.03865 0.15434 -0.04074 C 0.18576 -0.03912 0.22257 -0.04629 0.25017 -0.02245 C 0.25104 -0.0206 0.25173 -0.01805 0.2533 -0.01643 C 0.25469 -0.01504 0.25694 -0.01597 0.25798 -0.01435 C 0.25989 -0.01064 0.26111 -0.00231 0.26111 -0.00208 C 0.2625 0.01274 0.26441 0.02755 0.2658 0.0426 C 0.26528 0.05556 0.26649 0.06852 0.26423 0.08125 C 0.26423 0.08149 0.25156 0.08959 0.24861 0.09144 C 0.23333 0.10139 0.20712 0.09838 0.19045 0.09954 C 0.18316 0.10116 0.17673 0.10232 0.17014 0.10579 C 0.14444 0.10394 0.12187 0.10093 0.09601 0.09954 C 0.0941 0.09885 0.09201 0.09815 0.08993 0.09769 C 0.08455 0.09653 0.07916 0.09699 0.07413 0.09537 C 0.07187 0.09468 0.06996 0.09236 0.06788 0.09144 C 0.05989 0.08866 0.05208 0.08658 0.0441 0.08542 C 0.03576 0.08403 0.0191 0.08125 0.0191 0.08149 C 0.00538 0.07246 -0.00903 0.07292 -0.02344 0.0669 C -0.03663 0.06158 -0.04913 0.05301 -0.06268 0.04885 C -0.07952 0.03797 -0.09948 0.03449 -0.11788 0.03241 C -0.1441 0.0338 -0.17205 0.03125 -0.19653 0.04653 C -0.20452 0.05718 -0.20938 0.06667 -0.21215 0.08125 C -0.21302 0.1007 -0.21215 0.12477 -0.21684 0.14422 C -0.21736 0.15301 -0.2184 0.16204 -0.2184 0.17061 C -0.2184 0.18287 -0.2184 0.19514 -0.21684 0.20718 C -0.21424 0.2257 -0.19132 0.22639 -0.18212 0.22755 C -0.17795 0.22824 -0.17396 0.22894 -0.16979 0.22963 C -0.16476 0.24306 -0.1658 0.26088 -0.17761 0.26644 C -0.17986 0.29491 -0.17917 0.27986 -0.17917 0.31111 " pathEditMode="relative" rAng="0" ptsTypes="fffffffffffffffffffffffffffffA">
                                      <p:cBhvr>
                                        <p:cTn id="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96" y="1324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5 -0.00023 C -0.01597 -0.00162 -0.02309 -0.00416 -0.03455 -0.00671 C -0.05174 -0.01041 -0.0691 -0.01065 -0.08646 -0.01319 C -0.09983 -0.0125 -0.1132 -0.01319 -0.12656 -0.01088 C -0.12899 -0.01041 -0.13004 -0.00671 -0.1316 -0.0044 C -0.13924 0.00672 -0.14184 0.01991 -0.14827 0.03172 C -0.15052 0.04306 -0.15278 0.05417 -0.15504 0.06574 C -0.15747 0.09653 -0.16667 0.12269 -0.13993 0.1338 C -0.12743 0.14445 -0.12448 0.14306 -0.1066 0.14445 C -0.08924 0.14329 -0.07188 0.14329 -0.05469 0.14028 C -0.04462 0.13843 -0.0283 0.12662 -0.01788 0.12315 C -0.00052 0.11783 0.02326 0.1125 0.04062 0.11042 C 0.06389 0.11204 0.07101 0.1044 0.07587 0.12963 C 0.07309 0.15116 0.07482 0.15209 0.06753 0.16783 C 0.06146 0.18102 0.06389 0.17315 0.05399 0.18287 C 0.04392 0.19259 0.03403 0.20533 0.02239 0.2125 C 0.00555 0.22315 -0.01493 0.22384 -0.03299 0.22547 C -0.07188 0.22269 -0.10712 0.21922 -0.14497 0.2125 C -0.16059 0.20278 -0.17986 0.1963 -0.19358 0.18287 C -0.20556 0.17084 -0.21007 0.16621 -0.22361 0.15949 C -0.22934 0.14792 -0.22535 0.15486 -0.23698 0.14028 C -0.24445 0.13056 -0.24861 0.11459 -0.25521 0.10394 C -0.26337 0.09121 -0.27031 0.08681 -0.28212 0.08264 C -0.29636 0.08542 -0.30209 0.08843 -0.31389 0.09977 C -0.31684 0.10255 -0.32222 0.10834 -0.32222 0.10857 C -0.33177 0.13218 -0.31823 0.10139 -0.33229 0.12315 C -0.33334 0.125 -0.33316 0.12755 -0.33403 0.12963 C -0.33594 0.13542 -0.33993 0.14375 -0.34219 0.14861 C -0.34688 0.17153 -0.34722 0.19838 -0.33229 0.21459 C -0.33038 0.21667 -0.31979 0.21875 -0.31875 0.21898 C -0.30868 0.22778 -0.3 0.23588 -0.28872 0.24236 C -0.28542 0.24445 -0.28212 0.24699 -0.27865 0.24884 C -0.27552 0.2507 -0.26875 0.25324 -0.26875 0.25347 C -0.26215 0.26551 -0.27101 0.26945 -0.28056 0.27014 C -0.29427 0.2713 -0.37552 0.27431 -0.38247 0.27454 C -0.39705 0.27871 -0.41181 0.28125 -0.42587 0.28704 C -0.4309 0.29352 -0.43438 0.29722 -0.44115 0.3 C -0.44792 0.3132 -0.45573 0.32107 -0.46615 0.32963 C -0.4757 0.34653 -0.4717 0.33959 -0.47778 0.35093 C -0.47882 0.35301 -0.48125 0.35741 -0.48125 0.35764 C -0.4842 0.36922 -0.48455 0.37986 -0.47622 0.38727 C -0.47847 0.40579 -0.47691 0.39584 -0.48125 0.4169 C -0.48212 0.4213 -0.48438 0.42986 -0.48438 0.43009 C -0.48299 0.43542 -0.48351 0.44167 -0.48125 0.44676 C -0.48021 0.44908 -0.47778 0.44954 -0.47622 0.45116 C -0.47431 0.45301 -0.47274 0.45556 -0.47118 0.45764 C -0.46719 0.47847 -0.47309 0.45741 -0.46441 0.46806 C -0.45521 0.4794 -0.47084 0.47107 -0.45781 0.47662 C -0.44965 0.49167 -0.45156 0.49097 -0.43768 0.49584 C -0.43663 0.49792 -0.43455 0.49977 -0.4342 0.50232 C -0.43386 0.50417 -0.43542 0.50625 -0.43611 0.50834 C -0.43715 0.51297 -0.43924 0.5206 -0.43924 0.5257 " pathEditMode="relative" rAng="0" ptsTypes="fffffffffffffffffffffffffffffffffffffffffffffffffffA">
                                      <p:cBhvr>
                                        <p:cTn id="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2564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21 0.00787 C -0.00139 -0.01158 -0.00243 -0.01806 -0.00226 -0.04306 C -0.00156 -0.10996 -0.01181 -0.14237 0.01371 -0.18704 C 0.02222 -0.21806 0.01111 -0.1845 0.02448 -0.20903 C 0.03646 -0.23172 0.02048 -0.20973 0.03142 -0.22917 C 0.03663 -0.23843 0.03611 -0.23334 0.04219 -0.24005 C 0.04479 -0.24283 0.0467 -0.24653 0.0493 -0.24908 C 0.05781 -0.25695 0.06996 -0.25718 0.07969 -0.26019 C 0.08073 -0.26019 0.10451 -0.2632 0.11007 -0.25348 C 0.11319 -0.24792 0.11719 -0.23588 0.11719 -0.23565 C 0.11944 -0.21968 0.12153 -0.20255 0.12621 -0.18704 C 0.12482 -0.15533 0.12239 -0.10093 0.10642 -0.07176 C 0.10521 -0.06737 0.10347 -0.0632 0.10295 -0.05857 C 0.10173 -0.05047 0.0993 -0.03403 0.0993 -0.0338 C 0.09948 -0.02801 0.09635 0.025 0.10469 0.0456 C 0.10607 0.04907 0.11094 0.05694 0.11371 0.05902 C 0.11701 0.06111 0.1243 0.06319 0.1243 0.06342 C 0.1342 0.06088 0.13767 0.05995 0.14583 0.05231 C 0.15 0.04421 0.15278 0.03726 0.15469 0.028 C 0.15538 -0.00186 0.1559 -0.04375 0.15833 -0.07616 C 0.15868 -0.08149 0.15903 -0.08681 0.16007 -0.09167 C 0.16076 -0.0963 0.16371 -0.1051 0.16371 -0.10487 C 0.16649 -0.12778 0.17222 -0.14445 0.17951 -0.16505 C 0.18316 -0.175 0.18854 -0.19422 0.19548 -0.20024 C 0.20295 -0.20649 0.2092 -0.21621 0.21528 -0.22454 C 0.22656 -0.24075 0.2441 -0.26158 0.2618 -0.26667 C 0.26823 -0.26598 0.275 -0.26667 0.28142 -0.26459 C 0.28385 -0.26366 0.28559 -0.26088 0.2868 -0.25787 C 0.29114 -0.24792 0.29219 -0.23889 0.29757 -0.22917 C 0.29861 -0.21806 0.30052 -0.20718 0.30087 -0.19607 C 0.30295 -0.14213 0.30469 -0.03403 0.30469 -0.0338 C 0.3033 0.00046 0.30226 0.03356 0.29757 0.06782 C 0.29601 0.10277 0.2941 0.14305 0.28316 0.17615 C 0.27986 0.19768 0.27639 0.21782 0.2618 0.23148 C 0.25538 0.25324 0.25816 0.28263 0.25816 0.30486 " pathEditMode="relative" rAng="0" ptsTypes="ffffffffffffffffffffffffffffffffffA">
                                      <p:cBhvr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14" y="1111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95 -0.00602 C -0.00834 -0.01828 -0.00816 -0.0287 -0.01372 -0.03866 C -0.0158 -0.05185 -0.02101 -0.06018 -0.02882 -0.06898 C -0.03681 -0.08819 -0.04844 -0.09629 -0.06441 -0.1037 C -0.0724 -0.10741 -0.08993 -0.10764 -0.08993 -0.10764 C -0.09723 -0.10717 -0.10469 -0.10694 -0.11198 -0.10578 C -0.12396 -0.10393 -0.11389 -0.10416 -0.12379 -0.09977 C -0.12691 -0.09838 -0.13976 -0.09606 -0.14237 -0.0956 C -0.15243 -0.08773 -0.15591 -0.07523 -0.16598 -0.06713 C -0.17153 -0.05694 -0.17674 -0.04629 -0.17952 -0.03449 C -0.18004 -0.03194 -0.18039 -0.02916 -0.18108 -0.02639 C -0.18212 -0.02222 -0.18455 -0.01435 -0.18455 -0.01412 C -0.18976 0.03172 -0.18386 0.04676 -0.1625 0.08102 C -0.15695 0.09005 -0.15521 0.09954 -0.14566 0.10347 C -0.1323 0.11528 -0.11997 0.12037 -0.1033 0.12361 C -0.09046 0.12222 -0.08438 0.11991 -0.07292 0.11551 C -0.06632 0.10764 -0.06337 0.10232 -0.05608 0.09722 C -0.04966 0.09283 -0.04167 0.08889 -0.0375 0.08102 C -0.03264 0.07222 -0.02934 0.05926 -0.02379 0.0507 C -0.02084 0.0463 -0.01702 0.04259 -0.01372 0.03843 C -0.01077 0.03472 -0.00504 0.02107 -0.00191 0.01621 C 0.00173 0.00417 0.00208 0.00695 0.00989 -0.00023 C 0.01666 -0.00625 0.01979 -0.01481 0.02691 -0.02037 C 0.02899 -0.0243 0.03784 -0.03588 0.04045 -0.03866 C 0.04496 -0.04305 0.04757 -0.04236 0.05243 -0.04491 C 0.0585 -0.04815 0.0651 -0.05301 0.071 -0.05694 C 0.08732 -0.06852 0.09757 -0.07963 0.11666 -0.08333 C 0.12048 -0.08495 0.12448 -0.08819 0.12847 -0.08333 C 0.13263 -0.07824 0.13854 -0.06504 0.13854 -0.06481 C 0.14166 -0.04074 0.13941 -0.01782 0.13003 0.00394 C 0.12656 0.02107 0.12048 0.04259 0.10816 0.05278 C 0.10573 0.05718 0.10399 0.0625 0.10138 0.0669 C 0.09739 0.07338 0.09184 0.07871 0.08784 0.08519 C 0.08472 0.09051 0.08333 0.09722 0.07934 0.10139 C 0.05833 0.12338 0.07638 0.10139 0.05729 0.11759 C 0.05468 0.11968 0.05312 0.12338 0.05052 0.1257 C 0.04409 0.13102 0.03715 0.13565 0.03038 0.13982 C 0.02482 0.14306 0.0184 0.14422 0.01336 0.14815 C 0.00555 0.1544 -0.00139 0.16065 -0.01025 0.16435 C -0.01997 0.16852 -0.03073 0.16922 -0.04063 0.17037 C -0.0816 0.18403 -0.11563 0.1794 -0.16094 0.18056 C -0.1625 0.18172 -0.1658 0.18218 -0.16598 0.18472 C -0.16684 0.19398 -0.16441 0.2132 -0.16441 0.2132 " pathEditMode="relative" rAng="0" ptsTypes="ffffffffffffffffffffffffffffffffffffffffffA">
                                      <p:cBhvr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9" y="588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.00185 C 0.00191 -0.00648 0.00469 -0.01319 0.00833 -0.02037 C 0.01111 -0.03125 0.01805 -0.03402 0.02483 -0.04004 C 0.0401 -0.05347 0.05677 -0.06389 0.07483 -0.06666 C 0.08941 -0.07268 0.09253 -0.0706 0.11163 -0.06875 C 0.11371 -0.06666 0.11632 -0.06458 0.11823 -0.06203 C 0.1217 -0.0581 0.12812 -0.04907 0.12812 -0.04884 C 0.13021 -0.03819 0.13177 -0.02708 0.13316 -0.01574 C 0.13212 0.00139 0.1309 0.03727 0.11823 0.04815 C 0.1151 0.06019 0.11007 0.06991 0.10312 0.07894 C 0.10104 0.08635 0.10035 0.09098 0.09653 0.09676 C 0.08715 0.11042 0.08819 0.1051 0.08333 0.11644 C 0.08212 0.11922 0.08142 0.12269 0.07986 0.12523 C 0.07691 0.1301 0.06979 0.13843 0.06979 0.13866 C 0.06701 0.15 0.06146 0.15857 0.05503 0.16713 C 0.05156 0.17986 0.04792 0.19746 0.06007 0.20232 C 0.07344 0.21482 0.07465 0.21111 0.09496 0.20903 C 0.11042 0.20232 0.08715 0.21273 0.1066 0.20232 C 0.1099 0.2007 0.11649 0.19815 0.11649 0.19838 C 0.12865 0.18195 0.11441 0.20278 0.12483 0.18056 C 0.12986 0.17014 0.13854 0.15857 0.14479 0.14954 C 0.14965 0.14283 0.15625 0.13773 0.1599 0.12963 C 0.16371 0.12084 0.1776 0.0919 0.18472 0.08773 C 0.20174 0.07778 0.22795 0.07732 0.24496 0.07454 C 0.26528 0.0669 0.28698 0.06505 0.30816 0.06135 C 0.31927 0.06204 0.33055 0.06111 0.34149 0.06343 C 0.34722 0.06459 0.35538 0.08287 0.35816 0.08773 C 0.36042 0.09653 0.36094 0.10556 0.36302 0.11435 C 0.36233 0.13565 0.36458 0.15764 0.3599 0.17801 C 0.35295 0.20764 0.33958 0.21435 0.31979 0.22685 C 0.3066 0.23519 0.29722 0.24352 0.28316 0.24653 C 0.27014 0.25371 0.25868 0.25764 0.24496 0.25973 C 0.23663 0.26551 0.22899 0.26667 0.21979 0.26852 C 0.21458 0.27084 0.21337 0.2713 0.20816 0.27523 C 0.20469 0.27778 0.19826 0.28403 0.19826 0.28426 C 0.19774 0.28611 0.19601 0.28843 0.19653 0.29074 C 0.1993 0.30209 0.2217 0.30556 0.22986 0.3081 C 0.23802 0.31389 0.24236 0.32269 0.25156 0.32593 C 0.2618 0.33704 0.2724 0.34723 0.2849 0.35232 C 0.2967 0.36459 0.29896 0.36898 0.30816 0.38102 C 0.30955 0.38681 0.30955 0.39329 0.31146 0.39861 C 0.31354 0.4051 0.31753 0.41019 0.31979 0.41644 C 0.32135 0.42778 0.32274 0.44098 0.31823 0.45162 C 0.31632 0.45625 0.31146 0.46482 0.31146 0.46505 C 0.30764 0.48033 0.30816 0.47338 0.30816 0.48496 " pathEditMode="relative" rAng="0" ptsTypes="ffffffffffffffffffffffffffffffffffffffffffffA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29" y="2041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162 C 0.00834 -0.0287 0.00712 -0.05856 0.01146 -0.08726 C 0.0132 -0.11088 0.01875 -0.1324 0.02136 -0.15601 C 0.02205 -0.16296 0.02153 -0.17037 0.02292 -0.17731 C 0.02431 -0.18402 0.02795 -0.18981 0.02969 -0.19652 C 0.0342 -0.21342 0.03438 -0.22199 0.04427 -0.23495 C 0.05018 -0.25856 0.08629 -0.25764 0.10035 -0.25879 C 0.11493 -0.25671 0.12657 -0.25439 0.13976 -0.24583 C 0.14427 -0.24004 0.15018 -0.23657 0.15469 -0.23078 C 0.15903 -0.225 0.16615 -0.21157 0.16615 -0.21134 C 0.16858 -0.20162 0.17014 -0.19514 0.17431 -0.18588 C 0.18108 -0.15023 0.17795 -0.11157 0.17101 -0.07662 C 0.16667 -0.02523 0.17257 -0.07986 0.16615 -0.04652 C 0.16476 -0.03865 0.16285 -0.02314 0.16285 -0.02291 C 0.16285 -0.02176 0.16007 0.02107 0.16945 0.03056 C 0.17049 0.03149 0.18056 0.03473 0.18091 0.03473 C 0.18785 0.0257 0.19479 0.0213 0.20226 0.01343 C 0.2158 -0.00069 0.20573 0.00672 0.21719 -0.01018 C 0.22292 -0.01851 0.22917 -0.02592 0.23525 -0.03379 C 0.23733 -0.03657 0.24184 -0.04213 0.24184 -0.04189 C 0.2467 -0.05926 0.25209 -0.0743 0.2599 -0.08958 C 0.26771 -0.12453 0.25764 -0.08541 0.26979 -0.11713 C 0.27136 -0.12129 0.27153 -0.12592 0.27292 -0.13009 C 0.27483 -0.13541 0.27743 -0.14004 0.27969 -0.14514 C 0.28073 -0.15092 0.28125 -0.15694 0.28282 -0.16226 C 0.28455 -0.16759 0.28802 -0.17176 0.28941 -0.17731 C 0.2908 -0.18356 0.28993 -0.19027 0.29115 -0.19652 C 0.29809 -0.23125 0.30747 -0.26527 0.3158 -0.2993 C 0.31736 -0.30555 0.31789 -0.31226 0.3191 -0.31875 C 0.32014 -0.32384 0.32118 -0.32893 0.3224 -0.33379 C 0.32604 -0.34838 0.33039 -0.36458 0.33559 -0.3787 C 0.33646 -0.38101 0.33681 -0.38472 0.33889 -0.38518 C 0.34757 -0.38773 0.35643 -0.38657 0.36528 -0.38726 C 0.38091 -0.39328 0.3967 -0.39606 0.41285 -0.4 C 0.43195 -0.39953 0.45122 -0.4 0.47032 -0.39814 C 0.47934 -0.39722 0.4875 -0.38935 0.49514 -0.38287 C 0.50539 -0.3743 0.51476 -0.36736 0.52309 -0.35509 C 0.52986 -0.34514 0.53403 -0.33194 0.53959 -0.32083 C 0.54202 -0.31064 0.54566 -0.30092 0.54775 -0.29074 C 0.55104 -0.27407 0.5507 -0.25648 0.55434 -0.23935 C 0.55729 -0.20301 0.55729 -0.16551 0.56424 -0.13009 C 0.56736 -0.09166 0.5691 -0.04791 0.56094 -0.01018 C 0.55955 -0.00486 0.55556 -0.00139 0.55278 0.00278 C 0.5415 0.01875 0.52761 0.03982 0.5132 0.05186 C 0.51164 0.06042 0.51042 0.06598 0.5066 0.07338 C 0.50469 0.08473 0.50052 0.09375 0.49844 0.10556 C 0.49688 0.11412 0.49757 0.12315 0.49514 0.13125 C 0.49375 0.13588 0.48716 0.14422 0.48368 0.14422 " pathEditMode="relative" rAng="0" ptsTypes="fffffffffffffffffffffffffffffffffffffffffffffffA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455" y="-1263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6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lačítko akce: Vlastní 24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Pracovní list – spoj slabiky do slov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179512" y="1318625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KO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79512" y="2240867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TO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339752" y="1325826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LIK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79512" y="3175941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79512" y="4077071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KNI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79512" y="5085183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PÁ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339752" y="2240867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HA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339752" y="3175941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NEC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339752" y="4077071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TEK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339752" y="5085183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MIL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076055" y="1320655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KU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076055" y="2242897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SE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7236295" y="1327856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076055" y="3177971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KAR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076055" y="4079101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KYT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076055" y="5087213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KOS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7236295" y="2242897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TI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7236295" y="3177971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KAT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7236295" y="4079101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KÁ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7236295" y="5087213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3" name="Tlačítko akce: Zpět nebo Předchozí 22">
            <a:hlinkClick r:id="" action="ppaction://hlinkshowjump?jump=previousslide" highlightClick="1"/>
          </p:cNvPr>
          <p:cNvSpPr/>
          <p:nvPr/>
        </p:nvSpPr>
        <p:spPr>
          <a:xfrm>
            <a:off x="3442179" y="6093296"/>
            <a:ext cx="829806" cy="620688"/>
          </a:xfrm>
          <a:prstGeom prst="actionButtonBackPrevious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lačítko akce: Dopředu nebo Další 23">
            <a:hlinkClick r:id="" action="ppaction://hlinkshowjump?jump=nextslide" highlightClick="1"/>
          </p:cNvPr>
          <p:cNvSpPr/>
          <p:nvPr/>
        </p:nvSpPr>
        <p:spPr>
          <a:xfrm>
            <a:off x="4486295" y="6093296"/>
            <a:ext cx="864096" cy="620688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5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lačítko akce: Vlastní 46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8003232" cy="706090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Pracovní list – řešení</a:t>
            </a:r>
            <a:endParaRPr lang="cs-CZ" b="1" dirty="0"/>
          </a:p>
        </p:txBody>
      </p:sp>
      <p:sp>
        <p:nvSpPr>
          <p:cNvPr id="3" name="Zaoblený obdélník 2"/>
          <p:cNvSpPr/>
          <p:nvPr/>
        </p:nvSpPr>
        <p:spPr>
          <a:xfrm>
            <a:off x="179512" y="1318625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KO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179512" y="2240867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TO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339752" y="1325826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LIK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179512" y="3175941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179512" y="4077071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KNI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179512" y="5085183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PÁ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2339752" y="2240867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HA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339752" y="3175941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NEC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339752" y="4077071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TEK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339752" y="5085183"/>
            <a:ext cx="1368152" cy="794118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MIL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5076055" y="1320655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KU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4" name="Zaoblený obdélník 13"/>
          <p:cNvSpPr/>
          <p:nvPr/>
        </p:nvSpPr>
        <p:spPr>
          <a:xfrm>
            <a:off x="5076055" y="2242897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SE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5" name="Zaoblený obdélník 14"/>
          <p:cNvSpPr/>
          <p:nvPr/>
        </p:nvSpPr>
        <p:spPr>
          <a:xfrm>
            <a:off x="7236295" y="1327856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6" name="Zaoblený obdélník 15"/>
          <p:cNvSpPr/>
          <p:nvPr/>
        </p:nvSpPr>
        <p:spPr>
          <a:xfrm>
            <a:off x="5076055" y="3177971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KAR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5076055" y="4079101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KYT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5076055" y="5087213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KOS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7236295" y="2242897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TI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7236295" y="3177971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KAT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7236295" y="4079101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KÁ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7236295" y="5087213"/>
            <a:ext cx="1465877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chemeClr val="tx1"/>
                </a:solidFill>
              </a:rPr>
              <a:t>KA</a:t>
            </a:r>
            <a:endParaRPr lang="cs-CZ" sz="4400" b="1" dirty="0">
              <a:solidFill>
                <a:schemeClr val="tx1"/>
              </a:solidFill>
            </a:endParaRPr>
          </a:p>
        </p:txBody>
      </p:sp>
      <p:sp>
        <p:nvSpPr>
          <p:cNvPr id="23" name="Tlačítko akce: Zpět nebo Předchozí 22">
            <a:hlinkClick r:id="" action="ppaction://hlinkshowjump?jump=previousslide" highlightClick="1"/>
          </p:cNvPr>
          <p:cNvSpPr/>
          <p:nvPr/>
        </p:nvSpPr>
        <p:spPr>
          <a:xfrm>
            <a:off x="3442179" y="6093296"/>
            <a:ext cx="829806" cy="620688"/>
          </a:xfrm>
          <a:prstGeom prst="actionButtonBackPrevious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Tlačítko akce: Dopředu nebo Další 23">
            <a:hlinkClick r:id="" action="ppaction://hlinkshowjump?jump=nextslide" highlightClick="1"/>
          </p:cNvPr>
          <p:cNvSpPr/>
          <p:nvPr/>
        </p:nvSpPr>
        <p:spPr>
          <a:xfrm>
            <a:off x="4486295" y="6093296"/>
            <a:ext cx="864096" cy="620688"/>
          </a:xfrm>
          <a:prstGeom prst="actionButtonForwardNex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6" name="Přímá spojnice se šipkou 25"/>
          <p:cNvCxnSpPr/>
          <p:nvPr/>
        </p:nvCxnSpPr>
        <p:spPr>
          <a:xfrm>
            <a:off x="1547664" y="1916832"/>
            <a:ext cx="774261" cy="170426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1529837" y="1723900"/>
            <a:ext cx="792088" cy="915041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endCxn id="12" idx="1"/>
          </p:cNvCxnSpPr>
          <p:nvPr/>
        </p:nvCxnSpPr>
        <p:spPr>
          <a:xfrm>
            <a:off x="1547664" y="3621092"/>
            <a:ext cx="792088" cy="1861150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1547664" y="2638941"/>
            <a:ext cx="774261" cy="1892015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 flipV="1">
            <a:off x="1547664" y="4475145"/>
            <a:ext cx="774261" cy="1007097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se šipkou 37"/>
          <p:cNvCxnSpPr>
            <a:endCxn id="20" idx="1"/>
          </p:cNvCxnSpPr>
          <p:nvPr/>
        </p:nvCxnSpPr>
        <p:spPr>
          <a:xfrm>
            <a:off x="6524105" y="1724601"/>
            <a:ext cx="712190" cy="1849414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se šipkou 39"/>
          <p:cNvCxnSpPr/>
          <p:nvPr/>
        </p:nvCxnSpPr>
        <p:spPr>
          <a:xfrm flipV="1">
            <a:off x="6569048" y="2637926"/>
            <a:ext cx="667247" cy="2845331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se šipkou 40"/>
          <p:cNvCxnSpPr/>
          <p:nvPr/>
        </p:nvCxnSpPr>
        <p:spPr>
          <a:xfrm>
            <a:off x="6569048" y="4531517"/>
            <a:ext cx="667247" cy="1057723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se šipkou 41"/>
          <p:cNvCxnSpPr>
            <a:endCxn id="15" idx="1"/>
          </p:cNvCxnSpPr>
          <p:nvPr/>
        </p:nvCxnSpPr>
        <p:spPr>
          <a:xfrm flipV="1">
            <a:off x="6569048" y="1723900"/>
            <a:ext cx="667247" cy="1877508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se šipkou 42"/>
          <p:cNvCxnSpPr/>
          <p:nvPr/>
        </p:nvCxnSpPr>
        <p:spPr>
          <a:xfrm>
            <a:off x="6569048" y="2682103"/>
            <a:ext cx="712190" cy="1849414"/>
          </a:xfrm>
          <a:prstGeom prst="straightConnector1">
            <a:avLst/>
          </a:prstGeom>
          <a:ln w="38100">
            <a:solidFill>
              <a:schemeClr val="accent4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9249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-36512" y="0"/>
            <a:ext cx="9180512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Jsi šikula.</a:t>
            </a:r>
            <a:endParaRPr lang="cs-CZ" sz="6000" b="1" dirty="0"/>
          </a:p>
        </p:txBody>
      </p:sp>
      <p:pic>
        <p:nvPicPr>
          <p:cNvPr id="1026" name="Picture 2" descr="C:\Users\Speciální školy\AppData\Local\Microsoft\Windows\Temporary Internet Files\Content.IE5\9609O7X9\MC900437581[2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916831"/>
            <a:ext cx="4248471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488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-36512" y="0"/>
            <a:ext cx="9361040" cy="6858000"/>
          </a:xfrm>
          <a:prstGeom prst="actionButtonBlank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Zdroje :</a:t>
            </a:r>
            <a:br>
              <a:rPr lang="cs-CZ" b="1" dirty="0"/>
            </a:br>
            <a:r>
              <a:rPr lang="cs-CZ" b="1" dirty="0"/>
              <a:t>Galerie Microsoft Office - 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5914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</TotalTime>
  <Words>348</Words>
  <Application>Microsoft Office PowerPoint</Application>
  <PresentationFormat>Předvádění na obrazovce (4:3)</PresentationFormat>
  <Paragraphs>147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Vyber písmenka, ze kterých se skládá slovo na obrázku</vt:lpstr>
      <vt:lpstr>Vyber písmenka, ze kterých se skládá slovo na obrázku</vt:lpstr>
      <vt:lpstr>Vyber písmenka, ze kterých se skládá slovo na obrázku</vt:lpstr>
      <vt:lpstr>Pracovní list – spoj slabiky do slov</vt:lpstr>
      <vt:lpstr>Pracovní list – řešení</vt:lpstr>
      <vt:lpstr>Jsi šikula.</vt:lpstr>
      <vt:lpstr>Zdroje : Galerie Microsoft Office - Klipart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Speciální školy</cp:lastModifiedBy>
  <cp:revision>32</cp:revision>
  <dcterms:created xsi:type="dcterms:W3CDTF">2013-03-20T09:04:23Z</dcterms:created>
  <dcterms:modified xsi:type="dcterms:W3CDTF">2013-03-21T08:04:49Z</dcterms:modified>
</cp:coreProperties>
</file>