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69" r:id="rId3"/>
    <p:sldId id="259" r:id="rId4"/>
    <p:sldId id="260" r:id="rId5"/>
    <p:sldId id="261" r:id="rId6"/>
    <p:sldId id="262" r:id="rId7"/>
    <p:sldId id="264" r:id="rId8"/>
    <p:sldId id="265" r:id="rId9"/>
    <p:sldId id="267" r:id="rId10"/>
    <p:sldId id="266" r:id="rId11"/>
    <p:sldId id="268" r:id="rId12"/>
    <p:sldId id="271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03E5-E3FA-464F-A2F7-4784133789F4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3051-9ADD-409D-B434-C32511095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519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03E5-E3FA-464F-A2F7-4784133789F4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3051-9ADD-409D-B434-C32511095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285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03E5-E3FA-464F-A2F7-4784133789F4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3051-9ADD-409D-B434-C32511095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01610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03E5-E3FA-464F-A2F7-4784133789F4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3051-9ADD-409D-B434-C32511095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2290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03E5-E3FA-464F-A2F7-4784133789F4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3051-9ADD-409D-B434-C32511095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972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03E5-E3FA-464F-A2F7-4784133789F4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3051-9ADD-409D-B434-C32511095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6079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03E5-E3FA-464F-A2F7-4784133789F4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3051-9ADD-409D-B434-C32511095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97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03E5-E3FA-464F-A2F7-4784133789F4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3051-9ADD-409D-B434-C32511095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280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03E5-E3FA-464F-A2F7-4784133789F4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3051-9ADD-409D-B434-C32511095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8187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03E5-E3FA-464F-A2F7-4784133789F4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3051-9ADD-409D-B434-C32511095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679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03E5-E3FA-464F-A2F7-4784133789F4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3051-9ADD-409D-B434-C32511095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727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BE03E5-E3FA-464F-A2F7-4784133789F4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7C3051-9ADD-409D-B434-C32511095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239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jpeg"/><Relationship Id="rId5" Type="http://schemas.openxmlformats.org/officeDocument/2006/relationships/image" Target="../media/image2.wmf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11" Type="http://schemas.openxmlformats.org/officeDocument/2006/relationships/image" Target="../media/image13.pn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wmf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14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11" Type="http://schemas.openxmlformats.org/officeDocument/2006/relationships/image" Target="../media/image13.pn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wmf"/><Relationship Id="rId9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image" Target="../media/image18.wmf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image" Target="../media/image18.wmf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6067239"/>
              </p:ext>
            </p:extLst>
          </p:nvPr>
        </p:nvGraphicFramePr>
        <p:xfrm>
          <a:off x="1331640" y="1556792"/>
          <a:ext cx="6144344" cy="36004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44344"/>
              </a:tblGrid>
              <a:tr h="95304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Maruše Žofková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Slabiky s hláskou </a:t>
                      </a:r>
                      <a:r>
                        <a:rPr lang="cs-CZ" sz="2400" dirty="0" smtClean="0"/>
                        <a:t>D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Hláska </a:t>
                      </a:r>
                      <a:r>
                        <a:rPr lang="cs-CZ" sz="2400" dirty="0" smtClean="0"/>
                        <a:t>D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Únor 2013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8240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7442528"/>
              </p:ext>
            </p:extLst>
          </p:nvPr>
        </p:nvGraphicFramePr>
        <p:xfrm>
          <a:off x="827584" y="908720"/>
          <a:ext cx="7478488" cy="550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25960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slouží k procvičení slabik</a:t>
                      </a:r>
                      <a:r>
                        <a:rPr lang="cs-CZ" baseline="0" dirty="0" smtClean="0"/>
                        <a:t> s hláskou </a:t>
                      </a:r>
                      <a:r>
                        <a:rPr lang="cs-CZ" baseline="0" dirty="0" smtClean="0"/>
                        <a:t>D.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Je určena pro žáky 1.ročníku</a:t>
                      </a:r>
                      <a:r>
                        <a:rPr lang="cs-CZ" baseline="0" dirty="0" smtClean="0"/>
                        <a:t> ZŠ praktické pro práci na interaktivní tabuli a pro  práci na počítači s využitím dotykové obrazovky.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</a:t>
                      </a:r>
                      <a:r>
                        <a:rPr lang="cs-CZ" dirty="0" smtClean="0"/>
                        <a:t>3 žáci procvičují čtení a podtrhávají písmeno d,</a:t>
                      </a:r>
                      <a:r>
                        <a:rPr lang="cs-CZ" baseline="0" dirty="0" smtClean="0"/>
                        <a:t> D, snímek 4 obsahuje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5 žáci vyhledávají slabiky s hláskou D.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6 žáci spojují obrázky se slabikami,</a:t>
                      </a:r>
                      <a:r>
                        <a:rPr lang="cs-CZ" baseline="0" dirty="0" smtClean="0"/>
                        <a:t> snímek 7 obsahuje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8 a 10 jsou pracovní</a:t>
                      </a:r>
                      <a:r>
                        <a:rPr lang="cs-CZ" baseline="0" dirty="0" smtClean="0"/>
                        <a:t> listy, kde žáci procvičují čtení, vyhledávají ve větách písmeno d, D a spojují se správným obrázkem. Snímky 9 a 11 obsahují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  <a:r>
                        <a:rPr lang="cs-CZ" baseline="0" dirty="0" smtClean="0"/>
                        <a:t> vzdělávání žáků s LMP, 1. stupeň – 1. období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6 – 7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9329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lačítko akce: Vlastní 2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1116433" y="1400932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Dita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084168" y="2479053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dává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116433" y="4815066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jedeme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086079" y="2479053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dodá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086079" y="3592064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domy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635896" y="2479053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sady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635896" y="1400932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dudák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629857" y="4807930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podá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629857" y="3592064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Dáda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084168" y="1400931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dones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084168" y="4815066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tady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084168" y="3592064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pojede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575905" y="404664"/>
            <a:ext cx="8219256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Přečti správně slova a podtrhni písmenka d, D</a:t>
            </a:r>
            <a:endParaRPr lang="cs-CZ" dirty="0"/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4885343" y="6021288"/>
            <a:ext cx="1198825" cy="720080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lačítko akce: Zpět nebo Předchozí 1">
            <a:hlinkClick r:id="" action="ppaction://hlinkshowjump?jump=previousslide" highlightClick="1"/>
          </p:cNvPr>
          <p:cNvSpPr/>
          <p:nvPr/>
        </p:nvSpPr>
        <p:spPr>
          <a:xfrm>
            <a:off x="3419872" y="6021288"/>
            <a:ext cx="1152128" cy="720080"/>
          </a:xfrm>
          <a:prstGeom prst="actionButtonBackPrevious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048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611560" y="1671050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Dita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580112" y="2749171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dává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12377" y="5085184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jedeme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82023" y="2749171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dodá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82023" y="3862182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domy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131840" y="2749171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sady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131840" y="1671050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dudák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125801" y="5078048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podá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125801" y="3862182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Dáda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580112" y="1671049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dones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580112" y="5085184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tady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580112" y="3862182"/>
            <a:ext cx="2016224" cy="85066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pojede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6" name="Tlačítko akce: Dopředu nebo Další 15">
            <a:hlinkClick r:id="" action="ppaction://hlinkshowjump?jump=nextslide" highlightClick="1"/>
          </p:cNvPr>
          <p:cNvSpPr/>
          <p:nvPr/>
        </p:nvSpPr>
        <p:spPr>
          <a:xfrm>
            <a:off x="4341287" y="6101966"/>
            <a:ext cx="1224136" cy="720080"/>
          </a:xfrm>
          <a:prstGeom prst="actionButtonForwardNex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>
            <a:off x="1136383" y="2348880"/>
            <a:ext cx="288032" cy="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419872" y="2367515"/>
            <a:ext cx="288032" cy="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992367" y="3429000"/>
            <a:ext cx="288032" cy="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569760" y="3432886"/>
            <a:ext cx="288032" cy="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953291" y="4574478"/>
            <a:ext cx="288032" cy="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868144" y="2348880"/>
            <a:ext cx="288032" cy="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139952" y="3432886"/>
            <a:ext cx="288032" cy="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029114" y="3456437"/>
            <a:ext cx="288032" cy="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526764" y="4581128"/>
            <a:ext cx="288032" cy="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139952" y="4581128"/>
            <a:ext cx="288032" cy="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223611" y="5744138"/>
            <a:ext cx="288032" cy="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876256" y="4580098"/>
            <a:ext cx="288032" cy="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588224" y="5781408"/>
            <a:ext cx="288032" cy="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132325" y="5772605"/>
            <a:ext cx="288032" cy="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Nadpis 1"/>
          <p:cNvSpPr txBox="1">
            <a:spLocks/>
          </p:cNvSpPr>
          <p:nvPr/>
        </p:nvSpPr>
        <p:spPr>
          <a:xfrm>
            <a:off x="728305" y="557064"/>
            <a:ext cx="8219256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2" name="Tlačítko akce: Zpět nebo Předchozí 1">
            <a:hlinkClick r:id="" action="ppaction://hlinkshowjump?jump=previousslide" highlightClick="1"/>
          </p:cNvPr>
          <p:cNvSpPr/>
          <p:nvPr/>
        </p:nvSpPr>
        <p:spPr>
          <a:xfrm>
            <a:off x="2837337" y="6101966"/>
            <a:ext cx="1246232" cy="720080"/>
          </a:xfrm>
          <a:prstGeom prst="actionButtonBackPrevious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>
            <a:off x="3995936" y="2367515"/>
            <a:ext cx="288032" cy="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2346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4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Speciální školy\AppData\Local\Microsoft\Windows\Temporary Internet Files\Content.IE5\MZQU43BA\MC9004343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224" y="4850645"/>
            <a:ext cx="1885950" cy="192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Speciální školy\AppData\Local\Microsoft\Windows\Temporary Internet Files\Content.IE5\H9U3WP7K\MP900289556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62" y="764704"/>
            <a:ext cx="9116277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7804" y="2133"/>
            <a:ext cx="8110284" cy="92211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Mráčky se slabikou </a:t>
            </a:r>
            <a:r>
              <a:rPr lang="cs-CZ" sz="2800" dirty="0"/>
              <a:t>D</a:t>
            </a:r>
            <a:r>
              <a:rPr lang="cs-CZ" sz="2800" dirty="0" smtClean="0"/>
              <a:t> pošli na oblohu</a:t>
            </a:r>
            <a:endParaRPr lang="cs-CZ" sz="2800" dirty="0"/>
          </a:p>
        </p:txBody>
      </p:sp>
      <p:sp>
        <p:nvSpPr>
          <p:cNvPr id="6" name="Mrak 5"/>
          <p:cNvSpPr/>
          <p:nvPr/>
        </p:nvSpPr>
        <p:spPr>
          <a:xfrm>
            <a:off x="45349" y="2989894"/>
            <a:ext cx="1296144" cy="9001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ysClr val="windowText" lastClr="000000"/>
                </a:solidFill>
              </a:rPr>
              <a:t>LO</a:t>
            </a:r>
            <a:endParaRPr lang="cs-CZ" sz="4400" b="1" dirty="0">
              <a:solidFill>
                <a:sysClr val="windowText" lastClr="000000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1351102" y="3517307"/>
            <a:ext cx="1296144" cy="9001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ysClr val="windowText" lastClr="000000"/>
                </a:solidFill>
              </a:rPr>
              <a:t>DE</a:t>
            </a:r>
            <a:endParaRPr lang="cs-CZ" sz="4400" b="1" dirty="0">
              <a:solidFill>
                <a:sysClr val="windowText" lastClr="000000"/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2724027" y="2989894"/>
            <a:ext cx="1296144" cy="9001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ysClr val="windowText" lastClr="000000"/>
                </a:solidFill>
              </a:rPr>
              <a:t>JÍ</a:t>
            </a:r>
            <a:endParaRPr lang="cs-CZ" sz="44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2407725" y="4066220"/>
            <a:ext cx="1296144" cy="9001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ysClr val="windowText" lastClr="000000"/>
                </a:solidFill>
              </a:rPr>
              <a:t>TO</a:t>
            </a:r>
            <a:endParaRPr lang="cs-CZ" sz="4400" b="1" dirty="0">
              <a:solidFill>
                <a:sysClr val="windowText" lastClr="000000"/>
              </a:solidFill>
            </a:endParaRPr>
          </a:p>
        </p:txBody>
      </p:sp>
      <p:sp>
        <p:nvSpPr>
          <p:cNvPr id="21" name="Mrak 20"/>
          <p:cNvSpPr/>
          <p:nvPr/>
        </p:nvSpPr>
        <p:spPr>
          <a:xfrm>
            <a:off x="6235279" y="5378924"/>
            <a:ext cx="1440160" cy="9001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ysClr val="windowText" lastClr="000000"/>
                </a:solidFill>
              </a:rPr>
              <a:t>PO</a:t>
            </a:r>
            <a:endParaRPr lang="cs-CZ" sz="4400" b="1" dirty="0">
              <a:solidFill>
                <a:sysClr val="windowText" lastClr="000000"/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3268925" y="4797152"/>
            <a:ext cx="1454021" cy="9001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ysClr val="windowText" lastClr="000000"/>
                </a:solidFill>
              </a:rPr>
              <a:t>NA</a:t>
            </a:r>
            <a:endParaRPr lang="cs-CZ" sz="4400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4585861" y="5361032"/>
            <a:ext cx="1498307" cy="9001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ysClr val="windowText" lastClr="000000"/>
                </a:solidFill>
              </a:rPr>
              <a:t>DÁ</a:t>
            </a:r>
            <a:endParaRPr lang="cs-CZ" sz="4400" b="1" dirty="0">
              <a:solidFill>
                <a:sysClr val="windowText" lastClr="000000"/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5922833" y="4336423"/>
            <a:ext cx="1500947" cy="9001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ysClr val="windowText" lastClr="000000"/>
                </a:solidFill>
              </a:rPr>
              <a:t>DO</a:t>
            </a:r>
            <a:endParaRPr lang="cs-CZ" sz="4400" b="1" dirty="0">
              <a:solidFill>
                <a:sysClr val="windowText" lastClr="000000"/>
              </a:solidFill>
            </a:endParaRPr>
          </a:p>
        </p:txBody>
      </p:sp>
      <p:sp>
        <p:nvSpPr>
          <p:cNvPr id="26" name="Mrak 25"/>
          <p:cNvSpPr/>
          <p:nvPr/>
        </p:nvSpPr>
        <p:spPr>
          <a:xfrm>
            <a:off x="7645902" y="3587479"/>
            <a:ext cx="1296144" cy="9001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DŮ</a:t>
            </a:r>
            <a:endParaRPr lang="cs-CZ" sz="4000" b="1" dirty="0">
              <a:solidFill>
                <a:sysClr val="windowText" lastClr="000000"/>
              </a:solidFill>
            </a:endParaRPr>
          </a:p>
        </p:txBody>
      </p:sp>
      <p:sp>
        <p:nvSpPr>
          <p:cNvPr id="27" name="Mrak 26"/>
          <p:cNvSpPr/>
          <p:nvPr/>
        </p:nvSpPr>
        <p:spPr>
          <a:xfrm>
            <a:off x="2483768" y="5828974"/>
            <a:ext cx="1512168" cy="9001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ysClr val="windowText" lastClr="000000"/>
                </a:solidFill>
              </a:rPr>
              <a:t>MI</a:t>
            </a:r>
            <a:endParaRPr lang="cs-CZ" sz="4400" b="1" dirty="0">
              <a:solidFill>
                <a:sysClr val="windowText" lastClr="000000"/>
              </a:solidFill>
            </a:endParaRPr>
          </a:p>
        </p:txBody>
      </p:sp>
      <p:sp>
        <p:nvSpPr>
          <p:cNvPr id="28" name="Mrak 27"/>
          <p:cNvSpPr/>
          <p:nvPr/>
        </p:nvSpPr>
        <p:spPr>
          <a:xfrm>
            <a:off x="4395119" y="3967357"/>
            <a:ext cx="1527714" cy="9001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ysClr val="windowText" lastClr="000000"/>
                </a:solidFill>
              </a:rPr>
              <a:t>DU</a:t>
            </a:r>
            <a:endParaRPr lang="cs-CZ" sz="4400" b="1" dirty="0">
              <a:solidFill>
                <a:sysClr val="windowText" lastClr="000000"/>
              </a:solidFill>
            </a:endParaRPr>
          </a:p>
        </p:txBody>
      </p:sp>
      <p:sp>
        <p:nvSpPr>
          <p:cNvPr id="30" name="Mrak 29"/>
          <p:cNvSpPr/>
          <p:nvPr/>
        </p:nvSpPr>
        <p:spPr>
          <a:xfrm>
            <a:off x="6250047" y="2989894"/>
            <a:ext cx="1440160" cy="9001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ysClr val="windowText" lastClr="000000"/>
                </a:solidFill>
              </a:rPr>
              <a:t>LÉ</a:t>
            </a:r>
            <a:endParaRPr lang="cs-CZ" sz="4400" b="1" dirty="0">
              <a:solidFill>
                <a:sysClr val="windowText" lastClr="000000"/>
              </a:solidFill>
            </a:endParaRPr>
          </a:p>
        </p:txBody>
      </p:sp>
      <p:sp>
        <p:nvSpPr>
          <p:cNvPr id="31" name="Mrak 30"/>
          <p:cNvSpPr/>
          <p:nvPr/>
        </p:nvSpPr>
        <p:spPr>
          <a:xfrm>
            <a:off x="4395119" y="2989894"/>
            <a:ext cx="1440160" cy="9001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ysClr val="windowText" lastClr="000000"/>
                </a:solidFill>
              </a:rPr>
              <a:t>SU</a:t>
            </a:r>
            <a:endParaRPr lang="cs-CZ" sz="4400" b="1" dirty="0">
              <a:solidFill>
                <a:sysClr val="windowText" lastClr="000000"/>
              </a:solidFill>
            </a:endParaRPr>
          </a:p>
        </p:txBody>
      </p:sp>
      <p:sp>
        <p:nvSpPr>
          <p:cNvPr id="32" name="Mrak 31"/>
          <p:cNvSpPr/>
          <p:nvPr/>
        </p:nvSpPr>
        <p:spPr>
          <a:xfrm>
            <a:off x="7664158" y="4815827"/>
            <a:ext cx="1440160" cy="9001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ysClr val="windowText" lastClr="000000"/>
                </a:solidFill>
              </a:rPr>
              <a:t>ŠI</a:t>
            </a:r>
            <a:endParaRPr lang="cs-CZ" sz="4400" b="1" dirty="0">
              <a:solidFill>
                <a:sysClr val="windowText" lastClr="000000"/>
              </a:solidFill>
            </a:endParaRPr>
          </a:p>
        </p:txBody>
      </p:sp>
      <p:sp>
        <p:nvSpPr>
          <p:cNvPr id="17" name="Tlačítko akce: Dopředu nebo Další 16">
            <a:hlinkClick r:id="" action="ppaction://hlinkshowjump?jump=nextslide" highlightClick="1"/>
          </p:cNvPr>
          <p:cNvSpPr/>
          <p:nvPr/>
        </p:nvSpPr>
        <p:spPr>
          <a:xfrm>
            <a:off x="5115199" y="6356478"/>
            <a:ext cx="896961" cy="518312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4090663" y="6356478"/>
            <a:ext cx="792088" cy="518312"/>
          </a:xfrm>
          <a:prstGeom prst="actionButtonBackPrevious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691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48148E-6 C 0.01997 0.04792 -0.00486 -0.0169 0.00938 0.04028 C 0.01042 0.0456 0.01458 0.04954 0.01649 0.05486 C 0.02674 0.08102 0.03229 0.10903 0.04549 0.13287 C 0.04931 0.14629 0.05087 0.15879 0.05764 0.17037 C 0.06024 0.17986 0.06476 0.18657 0.06701 0.19629 C 0.06667 0.20717 0.06823 0.24884 0.05764 0.26296 " pathEditMode="relative" rAng="0" ptsTypes="ffffffA">
                                      <p:cBhvr>
                                        <p:cTn id="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60" y="1229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.00023 C -0.00503 -0.01134 -0.0059 -0.0037 -0.01319 0.00023 C -0.02517 0.0213 -0.0375 0.03472 -0.04931 0.05717 C -0.06962 0.09467 -0.08941 0.13449 -0.1099 0.16505 C -0.10365 0.17824 -0.09427 0.17685 -0.08802 0.18032 C -0.06771 0.2081 -0.04653 0.21898 -0.02587 0.22245 C -0.02413 0.22292 -0.0224 0.22315 -0.02066 0.22384 C -0.01962 0.22477 -0.01788 0.22963 -0.01788 0.22986 C -0.01354 0.24722 -0.0217 0.25208 -0.02222 0.25231 C -0.02847 0.27639 -0.02344 0.25926 -0.03576 0.28449 C -0.04896 0.31227 -0.0625 0.33518 -0.07587 0.36088 C -0.08316 0.37407 -0.09028 0.39259 -0.09757 0.40417 C -0.10069 0.40949 -0.10399 0.41412 -0.10712 0.41944 C -0.12118 0.44282 -0.11493 0.43819 -0.12309 0.44213 C -0.125 0.4463 -0.12656 0.45 -0.12865 0.45 " pathEditMode="relative" rAng="0" ptsTypes="ffffffffffffffA">
                                      <p:cBhvr>
                                        <p:cTn id="11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41" y="21898"/>
                                    </p:animMotion>
                                  </p:childTnLst>
                                  <p:subTnLst>
                                    <p:audio>
                                      <p:cMediaNode vol="90000"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684 -2.22222E-6 C -0.0191 -0.01481 -0.01615 -0.00254 -0.02153 -0.01041 C -0.02396 -0.01412 -0.02709 -0.02384 -0.02865 -0.02847 C -0.03056 -0.04051 -0.03386 -0.05185 -0.03698 -0.06227 C -0.03802 -0.06921 -0.03959 -0.07592 -0.04045 -0.08287 C -0.04115 -0.08796 -0.04098 -0.09352 -0.04167 -0.09838 C -0.04219 -0.10162 -0.04341 -0.10347 -0.04393 -0.10625 C -0.04532 -0.1118 -0.04532 -0.11597 -0.04636 -0.12199 C -0.04914 -0.13518 -0.05209 -0.14722 -0.05469 -0.16065 C -0.05591 -0.17893 -0.05799 -0.19745 -0.06059 -0.21504 C -0.0625 -0.25671 -0.06302 -0.2581 -0.06059 -0.31342 C -0.06007 -0.32338 -0.05608 -0.33078 -0.05348 -0.33912 C -0.04688 -0.36203 -0.03924 -0.37361 -0.02743 -0.37824 C -0.01441 -0.37662 -0.00139 -0.37569 0.01163 -0.37291 C 0.02725 -0.36967 0.0408 -0.34699 0.05538 -0.3368 C 0.06232 -0.32129 0.07222 -0.31574 0.07916 -0.30046 C 0.08559 -0.28634 0.08975 -0.26782 0.09444 -0.25116 C 0.09722 -0.24143 0.10104 -0.23449 0.10399 -0.22523 C 0.10538 -0.21134 0.10711 -0.20069 0.11111 -0.18912 C 0.1151 -0.16227 0.11632 -0.16574 0.1217 -0.14259 C 0.12448 -0.13055 0.12465 -0.1169 0.12882 -0.10625 C 0.13298 -0.0956 0.1375 -0.08588 0.14184 -0.07546 C 0.14809 -0.05972 0.15277 -0.04352 0.16198 -0.03634 C 0.17465 -0.01528 0.18316 -0.0243 0.20104 -0.02592 C 0.21354 -0.03264 0.23142 -0.04305 0.23993 -0.06759 C 0.24618 -0.08565 0.24201 -0.07477 0.25312 -0.09838 C 0.2592 -0.11157 0.2658 -0.12222 0.27083 -0.1375 C 0.27777 -0.15903 0.28455 -0.18241 0.29097 -0.20463 C 0.29427 -0.21666 0.2993 -0.22639 0.3026 -0.23842 C 0.31232 -0.27106 0.30746 -0.25879 0.3158 -0.27708 C 0.31614 -0.27963 0.31996 -0.30995 0.32291 -0.31852 C 0.33038 -0.34004 0.32534 -0.31921 0.33003 -0.3368 C 0.33402 -0.35231 0.33715 -0.36828 0.34184 -0.38333 C 0.3467 -0.39907 0.34427 -0.40879 0.35364 -0.41435 C 0.36059 -0.41134 0.36475 -0.40231 0.37152 -0.39884 C 0.37882 -0.39051 0.38611 -0.38148 0.39392 -0.37546 C 0.40208 -0.35787 0.39826 -0.36435 0.40468 -0.35486 C 0.4092 -0.33958 0.4151 -0.32245 0.4151 -0.30301 " pathEditMode="relative" rAng="0" ptsTypes="fffffffffffffffffffffffffffffffffffffA">
                                      <p:cBhvr>
                                        <p:cTn id="1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88" y="-20718"/>
                                    </p:animMotion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59259E-6 C 0.00208 0.02037 0.00469 0.02523 0.01545 0.04352 C 0.02031 0.05162 0.02952 0.07245 0.03802 0.08217 C 0.05469 0.10139 0.07222 0.11852 0.09393 0.13565 C 0.10538 0.14467 0.11545 0.15324 0.13004 0.16111 C 0.13386 0.16296 0.14063 0.1625 0.14549 0.16365 C 0.1559 0.16273 0.16337 0.16296 0.1724 0.16111 C 0.18038 0.15949 0.18663 0.15648 0.19497 0.15509 C 0.20886 0.14768 0.21806 0.1375 0.2309 0.1294 C 0.2441 0.12083 0.2316 0.13264 0.24879 0.11759 C 0.25139 0.11504 0.25243 0.11227 0.25556 0.11018 C 0.25851 0.1081 0.26337 0.10717 0.26684 0.10532 C 0.29097 0.09236 0.26493 0.10347 0.28924 0.09213 C 0.29983 0.0868 0.31007 0.08078 0.32274 0.07731 C 0.33021 0.07546 0.34514 0.07153 0.34514 0.07129 C 0.35729 0.06481 0.36875 0.0625 0.38559 0.06041 C 0.39445 0.05787 0.40261 0.05463 0.41233 0.05301 C 0.4184 0.05231 0.43056 0.05092 0.43056 0.05069 C 0.44149 0.05162 0.4684 0.05231 0.48177 0.05578 C 0.48663 0.05671 0.49045 0.05926 0.49549 0.06041 C 0.49965 0.06157 0.50452 0.0618 0.50886 0.06296 C 0.52761 0.06736 0.53524 0.07083 0.55382 0.07268 C 0.56198 0.07546 0.56927 0.07731 0.57622 0.08102 C 0.57795 0.08657 0.57969 0.09166 0.58316 0.09699 C 0.58229 0.1044 0.58247 0.11227 0.58056 0.1199 C 0.58004 0.12106 0.57708 0.12222 0.57622 0.12361 C 0.57118 0.13009 0.56997 0.13541 0.56059 0.14051 C 0.55521 0.14861 0.54202 0.15602 0.52674 0.15856 C 0.51268 0.16389 0.50347 0.16481 0.48646 0.16597 C 0.48247 0.16759 0.47674 0.16805 0.47292 0.16967 C 0.47066 0.17037 0.47049 0.17245 0.46858 0.17338 C 0.45434 0.18009 0.43993 0.18287 0.42153 0.18426 C 0.40226 0.18935 0.38403 0.1912 0.36302 0.19282 C 0.3434 0.19606 0.32518 0.19861 0.30486 0.19977 C 0.26372 0.20555 0.22101 0.20995 0.17917 0.21319 C 0.14879 0.21967 0.11719 0.22291 0.08507 0.22523 C 0.06893 0.22824 0.05139 0.22893 0.03594 0.23264 C 0.00764 0.23935 -0.02153 0.24305 -0.05173 0.24583 C -0.06771 0.24768 -0.08524 0.25115 -0.10087 0.25115 " pathEditMode="relative" rAng="0" ptsTypes="ffffffffffffffffffffffffffffffffffffffA">
                                      <p:cBhvr>
                                        <p:cTn id="2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15" y="12546"/>
                                    </p:animMotion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0.01042 C 0.00659 0.0257 0.0118 0.03843 0.02274 0.04954 C 0.02847 0.06296 0.03645 0.07315 0.04392 0.08449 C 0.05364 0.09977 0.05625 0.10556 0.07309 0.10996 C 0.1625 0.10695 0.1092 0.11458 0.14618 0.10023 C 0.16389 0.07222 0.17222 0.02014 0.17378 -0.01319 C 0.1743 -0.02477 0.16718 -0.0581 0.18194 -0.06389 C 0.19045 -0.07083 0.20139 -0.07083 0.21111 -0.07384 C 0.22257 -0.07708 0.22968 -0.07986 0.24201 -0.08148 C 0.26076 -0.08032 0.27673 -0.0794 0.29392 -0.07176 C 0.30139 -0.06829 0.30555 -0.0625 0.31336 -0.06018 C 0.3302 -0.04977 0.33125 -0.05463 0.35729 -0.05602 C 0.36718 -0.05903 0.36545 -0.06389 0.37517 -0.06967 C 0.37795 -0.07153 0.38593 -0.07315 0.38802 -0.07384 C 0.39201 -0.07685 0.39948 -0.08171 0.40277 -0.0875 C 0.40486 -0.09097 0.40555 -0.0956 0.40764 -0.0993 C 0.40937 -0.10208 0.41215 -0.10417 0.41406 -0.10694 C 0.41909 -0.11389 0.42291 -0.12245 0.42882 -0.12847 C 0.45972 -0.16042 0.42673 -0.12384 0.44496 -0.15 C 0.44618 -0.15162 0.44826 -0.15231 0.44965 -0.15393 C 0.45156 -0.15625 0.45312 -0.15926 0.45468 -0.16157 C 0.45833 -0.17454 0.46441 -0.18542 0.47257 -0.19491 C 0.47795 -0.21481 0.47604 -0.20648 0.47916 -0.22037 C 0.47795 -0.22616 0.47847 -0.23287 0.47569 -0.23773 C 0.47465 -0.23981 0.47239 -0.24028 0.47083 -0.2419 C 0.46562 -0.24699 0.46319 -0.25116 0.45642 -0.25347 C 0.43941 -0.25926 0.46007 -0.25116 0.44323 -0.25926 C 0.4401 -0.26065 0.43368 -0.26319 0.43368 -0.26296 C 0.38524 -0.26227 0.35503 -0.26111 0.3118 -0.25555 C 0.29635 -0.24907 0.3052 -0.25347 0.28576 -0.2419 C 0.27465 -0.23518 0.25781 -0.23426 0.24531 -0.23194 C 0.23802 -0.23079 0.23125 -0.22708 0.22413 -0.22616 C 0.20902 -0.22384 0.19392 -0.22384 0.17864 -0.22222 C 0.15382 -0.22292 0.12882 -0.22315 0.10399 -0.22407 C 0.09305 -0.22454 0.07152 -0.23009 0.07152 -0.22986 C 0.0585 -0.23796 0.04132 -0.24213 0.02916 -0.25139 C 0.01736 -0.26065 -0.00174 -0.27546 -0.00973 -0.29051 C -0.01441 -0.29954 -0.01771 -0.30903 -0.02257 -0.31805 C -0.02205 -0.32037 -0.0224 -0.32361 -0.02101 -0.32569 C -0.01945 -0.32801 -0.01493 -0.32685 -0.01459 -0.32963 C -0.01198 -0.35555 -0.01424 -0.38194 -0.01285 -0.40787 C -0.01216 -0.42014 -0.00573 -0.43356 -0.0033 -0.44491 C 0.00156 -0.46759 -0.00087 -0.45532 0.00329 -0.48194 C 0.00399 -0.48518 0.00694 -0.48704 0.00833 -0.49004 C 0.01944 -0.51435 0.02968 -0.53079 0.05364 -0.5368 C 0.0552 -0.53819 0.05694 -0.53981 0.05868 -0.54074 C 0.06128 -0.54167 0.06423 -0.5412 0.06666 -0.54259 C 0.06979 -0.54444 0.0717 -0.54838 0.07465 -0.55046 C 0.08142 -0.55532 0.09184 -0.55717 0.09913 -0.56018 C 0.11475 -0.5669 0.12934 -0.57384 0.14461 -0.58171 C 0.16736 -0.58032 0.19132 -0.58495 0.21267 -0.57592 C 0.23316 -0.5669 0.25208 -0.55278 0.27291 -0.54467 C 0.28159 -0.5375 0.28663 -0.52801 0.29392 -0.51921 C 0.29948 -0.51273 0.30538 -0.50694 0.31024 -0.49977 C 0.31579 -0.4912 0.3177 -0.48102 0.32326 -0.47222 C 0.32777 -0.45532 0.33125 -0.45185 0.33125 -0.4331 " pathEditMode="relative" rAng="0" ptsTypes="fffffffffffffffffffffffffffffffffffffffffffffffffffffffA">
                                      <p:cBhvr>
                                        <p:cTn id="26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30" y="-2456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2084 -0.15116 C -0.20781 -0.15116 -0.18854 -0.15116 -0.17587 -0.15116 C -0.16268 -0.15116 -0.15608 -0.15116 -0.13663 -0.15116 C -0.12379 -0.14954 -0.11077 -0.14954 -0.09184 -0.14954 C -0.07222 -0.14792 -0.05261 -0.14792 -0.02691 -0.1463 C 0.0118 -0.14468 0.03767 -0.13982 0.06996 -0.13658 C 0.10868 -0.1301 0.05694 -0.13658 0.08298 -0.13334 C 0.08906 -0.13172 0.09583 -0.1301 0.10225 -0.1301 C 0.10225 -0.12848 0.10868 -0.12686 0.10868 -0.12524 C 0.10868 -0.12362 0.11562 -0.12524 0.11562 -0.12362 C 0.11562 -0.122 0.11562 -0.12038 0.11562 -0.122 C 0.11562 -0.12038 0.10868 -0.122 0.10868 -0.12038 C 0.10225 -0.122 0.08906 -0.12362 0.08906 -0.122 C 0.07639 -0.12524 0.06354 -0.12686 0.05069 -0.12848 C 0.03767 -0.1301 0.01805 -0.1301 -0.00087 -0.13172 C -0.00781 -0.13172 -0.00781 -0.13334 -0.01406 -0.13334 C -0.04636 -0.13496 -0.07882 -0.13496 -0.11077 -0.13658 C -0.12379 -0.13658 -0.14341 -0.13658 -0.16268 -0.13658 C -0.17587 -0.13658 -0.18854 -0.13496 -0.20781 -0.13334 C -0.20781 -0.13172 -0.21424 -0.13334 -0.22084 -0.13334 C -0.22743 -0.13172 -0.24011 -0.1301 -0.24011 -0.12848 C -0.2467 -0.12848 -0.25295 -0.12686 -0.25295 -0.12524 C -0.25955 -0.12686 -0.2658 -0.12362 -0.27275 -0.12362 C -0.279 -0.122 -0.279 -0.12038 -0.279 -0.11875 C -0.29827 -0.11551 -0.30452 -0.1088 -0.31129 -0.10394 C -0.28525 -0.09584 -0.27275 -0.08612 -0.31719 -0.07778 " pathEditMode="relative" rAng="0" ptsTypes="fffffffffffffffffffffffffA">
                                      <p:cBhvr>
                                        <p:cTn id="31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97" y="3657"/>
                                    </p:animMotion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0"/>
                                            </p:cond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563 0.02107 C 0.05573 0.02246 0.04879 0.025 0.04098 0.02732 C 0.02639 0.03148 0.01129 0.03588 -0.00191 0.04074 C -0.00434 0.04144 -0.00572 0.04259 -0.00798 0.04329 C -0.01267 0.04491 -0.01961 0.04607 -0.02343 0.04769 C -0.0276 0.04977 -0.02968 0.05162 -0.03732 0.05232 C -0.04461 0.05857 -0.00399 0.05579 0.00417 0.05579 C 0.00886 0.05602 0.01337 0.05625 0.01806 0.05625 C 0.04566 0.05671 0.07344 0.05695 0.10105 0.05764 C 0.10382 0.05764 0.12882 0.05833 0.1316 0.05857 C 0.1408 0.05903 0.15938 0.06042 0.15938 0.06019 C 0.17639 0.06273 0.1599 0.06088 0.1823 0.06204 C 0.18785 0.0625 0.19757 0.06389 0.20244 0.06435 C 0.20678 0.06482 0.21146 0.06528 0.21615 0.06574 C 0.21754 0.06574 0.22066 0.06621 0.22066 0.06597 C 0.19115 0.07199 0.14705 0.07222 0.1132 0.07315 C 0.08316 0.07546 0.05348 0.07801 0.02414 0.08079 C 0.00782 0.08241 -0.00711 0.08565 -0.02343 0.08704 C -0.02881 0.08866 -0.03402 0.08958 -0.04027 0.09074 C -0.0309 0.09445 -0.0059 0.09537 0.01025 0.0956 C 0.04723 0.0963 0.08403 0.09699 0.12084 0.09746 C 0.15209 0.09769 0.21459 0.09838 0.21459 0.09838 C 0.21875 0.09838 0.22275 0.09861 0.22691 0.09884 C 0.23403 0.09908 0.24827 0.09954 0.24827 0.09954 C 0.25816 0.10093 0.26841 0.10139 0.27917 0.10185 C 0.22796 0.10417 0.26546 0.10208 0.17014 0.11227 C 0.13698 0.11574 0.10261 0.11806 0.06875 0.12107 C 0.02032 0.12546 -0.0302 0.12662 -0.07864 0.13102 C -0.10399 0.1331 -0.12881 0.13565 -0.15399 0.13796 C -0.16354 0.13889 -0.17361 0.13912 -0.18316 0.13982 C -0.20937 0.14213 -0.23177 0.14445 -0.25989 0.14445 " pathEditMode="relative" rAng="0" ptsTypes="ffffffffffffffffffffffffffffffA">
                                      <p:cBhvr>
                                        <p:cTn id="3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08" y="6157"/>
                                    </p:animMotion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3889E-18 3.7037E-6 C -0.00938 -0.0007 -0.02709 3.7037E-6 -0.03872 -0.00417 C -0.05417 -0.00996 -0.06979 -0.02199 -0.08229 -0.03449 C -0.1007 -0.05278 -0.11962 -0.06597 -0.13073 -0.09445 C -0.13247 -0.1044 -0.13559 -0.12454 -0.13559 -0.12454 C -0.13282 -0.13843 -0.12952 -0.13472 -0.11945 -0.13727 C -0.10122 -0.13658 -0.08282 -0.13681 -0.06459 -0.13519 C -0.0507 -0.1338 -0.03663 -0.12801 -0.02257 -0.12662 C -0.01337 -0.12153 -0.00504 -0.11806 0.00486 -0.11597 C 0.0217 -0.1044 -0.00209 -0.11945 0.02257 -0.10949 C 0.05694 -0.0956 0.00173 -0.10972 0.0467 -0.10093 C 0.05764 -0.09885 0.06823 -0.09375 0.07899 -0.09005 C 0.09062 -0.08611 0.09982 -0.08704 0.11284 -0.08588 C 0.13229 -0.08658 0.15173 -0.08472 0.171 -0.08797 C 0.17257 -0.0882 0.20034 -0.10533 0.20486 -0.10718 C 0.20746 -0.11088 0.20972 -0.11505 0.21284 -0.11806 C 0.2158 -0.12084 0.21979 -0.1213 0.22257 -0.12454 C 0.22691 -0.12963 0.22899 -0.1375 0.23229 -0.14375 C 0.2368 -0.15232 0.24357 -0.17176 0.24357 -0.17176 C 0.24843 -0.19815 0.24652 -0.18449 0.24184 -0.23843 C 0.23889 -0.2713 0.22343 -0.32222 0.2 -0.33959 C 0.19132 -0.34607 0.17725 -0.34769 0.16771 -0.35023 C 0.13437 -0.34861 0.10225 -0.34398 0.06927 -0.33727 C 0.05382 -0.33056 0.0401 -0.32361 0.02413 -0.31806 C -0.01788 -0.30324 -0.06354 -0.30556 -0.10643 -0.29861 C -0.12101 -0.30209 -0.13542 -0.30278 -0.15 -0.3051 C -0.15712 -0.30625 -0.17101 -0.30949 -0.17101 -0.30949 C -0.17639 -0.31366 -0.18177 -0.31806 -0.18716 -0.32222 C -0.18976 -0.32431 -0.19514 -0.32871 -0.19514 -0.32871 C -0.20973 -0.35255 -0.19341 -0.32847 -0.20973 -0.34607 C -0.23473 -0.37315 -0.20973 -0.35 -0.22431 -0.3632 C -0.22848 -0.37084 -0.2316 -0.37894 -0.23559 -0.38681 C -0.2375 -0.39676 -0.23785 -0.40695 -0.24028 -0.4169 C -0.23854 -0.45162 -0.24098 -0.4375 -0.23559 -0.45996 C -0.2342 -0.46574 -0.22813 -0.46713 -0.22431 -0.4706 C -0.20938 -0.48449 -0.19011 -0.48797 -0.17257 -0.49005 C -0.16875 -0.49121 -0.16528 -0.49445 -0.16129 -0.49445 C -0.15313 -0.49445 -0.14427 -0.48241 -0.13716 -0.48148 C -0.13125 -0.48079 -0.12535 -0.4801 -0.11945 -0.4794 C -0.10382 -0.48102 -0.09219 -0.4838 -0.07743 -0.49005 C -0.0632 -0.5044 -0.06962 -0.50093 -0.05973 -0.5051 C -0.05417 -0.5125 -0.04792 -0.51783 -0.04202 -0.52454 C -0.03577 -0.53172 -0.03282 -0.54028 -0.02743 -0.54815 C -0.01736 -0.56273 -0.01372 -0.56343 -0.00973 -0.58033 C -0.01025 -0.59028 -0.00868 -0.60093 -0.01129 -0.61042 C -0.01268 -0.61574 -0.0224 -0.6176 -0.02587 -0.61922 C -0.0408 -0.62593 -0.05521 -0.62963 -0.07101 -0.63195 C -0.11563 -0.63125 -0.16025 -0.63102 -0.20486 -0.62986 C -0.22969 -0.62917 -0.25434 -0.62176 -0.279 -0.61922 C -0.29288 -0.61597 -0.30382 -0.60556 -0.31771 -0.60185 C -0.32622 -0.59445 -0.32934 -0.58403 -0.33716 -0.57616 C -0.34306 -0.56297 -0.35278 -0.55486 -0.35816 -0.54167 C -0.37066 -0.51135 -0.35365 -0.54584 -0.36459 -0.52454 C -0.36702 -0.51459 -0.36684 -0.51875 -0.36459 -0.5051 C -0.36424 -0.50278 -0.36302 -0.49861 -0.36302 -0.49861 " pathEditMode="relative" ptsTypes="ffffffffffffffffffffffffffffffffffffffffffffffffffffffA">
                                      <p:cBhvr>
                                        <p:cTn id="41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44 3.33333E-6 C -0.01875 -0.00764 -0.01702 -0.02593 -0.01702 -0.02593 C -0.01754 -0.04676 -0.01788 -0.06736 -0.01858 -0.08773 C -0.02014 -0.12848 -0.02795 -0.18241 -0.06893 -0.19792 C -0.08438 -0.19584 -0.09653 -0.18959 -0.11111 -0.18403 C -0.11563 -0.18033 -0.11927 -0.17547 -0.12396 -0.17199 C -0.13056 -0.1669 -0.13889 -0.16366 -0.14514 -0.15834 C -0.15261 -0.15209 -0.1566 -0.14329 -0.16441 -0.13773 C -0.16962 -0.12986 -0.17431 -0.12223 -0.18073 -0.11551 C -0.18264 -0.12246 -0.18056 -0.12593 -0.17917 -0.13287 C -0.175 -0.15324 -0.17205 -0.175 -0.16441 -0.19445 C -0.16424 -0.19584 -0.16233 -0.20787 -0.16146 -0.20996 C -0.15903 -0.21598 -0.15313 -0.22709 -0.15313 -0.22686 C -0.15052 -0.23889 -0.1467 -0.24815 -0.14011 -0.25811 C -0.13733 -0.2625 -0.13004 -0.26991 -0.12726 -0.27523 C -0.11788 -0.29329 -0.13368 -0.27361 -0.11268 -0.29584 C -0.11007 -0.29861 -0.1099 -0.30301 -0.10781 -0.30602 C -0.10191 -0.31459 -0.0849 -0.33334 -0.07709 -0.33866 C -0.07205 -0.34213 -0.06545 -0.34352 -0.06077 -0.34746 C -0.05261 -0.35417 -0.03959 -0.36574 -0.02986 -0.36991 C -0.0132 -0.37686 0.00347 -0.38056 0.02031 -0.38681 C 0.03316 -0.38658 0.04635 -0.38658 0.0592 -0.38519 C 0.06371 -0.38496 0.07205 -0.38195 0.07205 -0.38172 C 0.07396 -0.3794 0.07864 -0.37292 0.08038 -0.36991 C 0.08159 -0.3676 0.08264 -0.36551 0.0835 -0.36297 C 0.0842 -0.36135 0.08524 -0.35787 0.08524 -0.35764 " pathEditMode="relative" rAng="0" ptsTypes="fffffffffffffffffffffffffA">
                                      <p:cBhvr>
                                        <p:cTn id="46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35" y="-19352"/>
                                    </p:animMotion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5 -0.0044 C -0.00121 0.02477 0.0007 0.09213 -0.0125 0.11805 C -0.01805 0.1412 -0.03177 0.16041 -0.04965 0.16759 C -0.05642 0.17037 -0.06371 0.17129 -0.07048 0.17407 C -0.09097 0.18217 -0.11093 0.18958 -0.13194 0.1956 C -0.18941 0.19375 -0.1809 0.19884 -0.21111 0.18912 C -0.23697 0.17129 -0.26076 0.14722 -0.27864 0.11597 C -0.28229 0.10046 -0.27708 0.11921 -0.28506 0.10301 C -0.28715 0.09907 -0.28819 0.09421 -0.28993 0.09004 C -0.29218 0.08449 -0.29635 0.07291 -0.29635 0.07315 C -0.29791 0.06041 -0.30052 0.04861 -0.30277 0.03634 C -0.30833 0.06342 -0.32743 0.09328 -0.34149 0.11389 C -0.34513 0.11921 -0.34982 0.12315 -0.35277 0.12893 C -0.3618 0.14653 -0.37239 0.15231 -0.3835 0.16551 C -0.38576 0.16828 -0.38715 0.17245 -0.38993 0.17407 C -0.39635 0.17801 -0.40399 0.17685 -0.41093 0.17824 C -0.42951 0.18657 -0.42031 0.18403 -0.43836 0.1868 C -0.45763 0.18588 -0.4776 0.18935 -0.49635 0.18264 C -0.5059 0.17916 -0.51441 0.17176 -0.52378 0.16759 C -0.53871 0.1544 -0.55017 0.14699 -0.56093 0.12662 C -0.56909 0.11111 -0.57569 0.09514 -0.5835 0.0794 C -0.58663 0.05995 -0.59253 0.04421 -0.59791 0.02569 C -0.60677 -0.00417 -0.61458 -0.03426 -0.62222 -0.06459 C -0.62638 -0.11019 -0.62743 -0.10672 -0.62378 -0.16366 C -0.62326 -0.17199 -0.61128 -0.20116 -0.61093 -0.20232 C -0.60243 -0.225 -0.59513 -0.25232 -0.57864 -0.2669 C -0.57048 -0.27408 -0.55902 -0.27593 -0.54965 -0.27755 C -0.54947 -0.27755 -0.53194 -0.27454 -0.5302 -0.27338 C -0.52638 -0.27084 -0.52395 -0.26574 -0.52048 -0.2625 C -0.51684 -0.25486 -0.51927 -0.25602 -0.51406 -0.25602 " pathEditMode="relative" rAng="0" ptsTypes="fffffffffffffffffffffffffffffA">
                                      <p:cBhvr>
                                        <p:cTn id="51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372" y="-3495"/>
                                    </p:animMotion>
                                  </p:childTnLst>
                                  <p:subTnLst>
                                    <p:audio>
                                      <p:cMediaNode vol="98000"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0.00324 C -0.00782 -0.00695 -0.01632 -0.00833 -0.02448 -0.01065 C -0.03334 -0.01644 -0.04306 -0.01713 -0.05296 -0.01945 C -0.0691 -0.01829 -0.079 -0.01713 -0.09341 -0.01227 C -0.09983 -0.00625 -0.10712 -0.0044 -0.11372 0.00208 C -0.12014 0.00856 -0.12101 0.01944 -0.1257 0.02755 C -0.12726 0.03032 -0.12935 0.03241 -0.13125 0.03495 C -0.1349 0.04491 -0.13889 0.05463 -0.14341 0.06366 C -0.14514 0.07315 -0.14723 0.0831 -0.14879 0.09282 C -0.14792 0.1162 -0.14792 0.12037 -0.1448 0.13796 C -0.15469 0.14282 -0.16667 0.14259 -0.17726 0.14514 C -0.18681 0.15185 -0.1915 0.16505 -0.2 0.17245 C -0.20695 0.17847 -0.21077 0.18472 -0.21632 0.19236 C -0.22119 0.19884 -0.22761 0.20393 -0.23247 0.21065 C -0.23403 0.21273 -0.23507 0.21551 -0.23664 0.21782 C -0.23837 0.22037 -0.24011 0.22268 -0.24202 0.225 C -0.24653 0.24213 -0.25695 0.25949 -0.26632 0.27222 C -0.26806 0.27708 -0.26841 0.28356 -0.27171 0.28657 C -0.28056 0.29398 -0.28698 0.30092 -0.2948 0.31018 C -0.29757 0.31366 -0.29966 0.31829 -0.30296 0.32106 C -0.30556 0.32338 -0.31094 0.32824 -0.31094 0.32847 C -0.31546 0.33727 -0.32344 0.34676 -0.33125 0.35 C -0.33247 0.35162 -0.33507 0.35555 -0.33507 0.35555 " pathEditMode="relative" rAng="0" ptsTypes="ffffffffffffffffffffffA">
                                      <p:cBhvr>
                                        <p:cTn id="5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53" y="17130"/>
                                    </p:animMotion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5"/>
                                            </p:cond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0.04746 C -0.00851 -0.05648 -0.01684 -0.06528 -0.02587 -0.07361 C -0.0276 -0.075 -0.02969 -0.07593 -0.03125 -0.07755 C -0.03507 -0.08218 -0.0375 -0.08796 -0.04167 -0.09236 C -0.04566 -0.09676 -0.05365 -0.10556 -0.05365 -0.10533 C -0.05608 -0.11389 -0.05816 -0.11968 -0.06406 -0.12593 C -0.07135 -0.14144 -0.08003 -0.15602 -0.08837 -0.17107 C -0.08958 -0.17338 -0.0908 -0.17593 -0.09167 -0.17871 C -0.09288 -0.18218 -0.09358 -0.18634 -0.09514 -0.18982 C -0.10017 -0.19954 -0.10781 -0.20787 -0.1125 -0.21783 C -0.1158 -0.22546 -0.11632 -0.2331 -0.11944 -0.24028 C -0.12049 -0.24306 -0.12326 -0.24491 -0.12465 -0.24769 C -0.12743 -0.25371 -0.12812 -0.26088 -0.13142 -0.26644 C -0.13368 -0.27037 -0.13646 -0.27384 -0.13837 -0.27778 C -0.14913 -0.30139 -0.14618 -0.30208 -0.16441 -0.31898 C -0.17274 -0.32685 -0.16545 -0.32315 -0.17465 -0.32639 C -0.18073 -0.33079 -0.18663 -0.33195 -0.19358 -0.33403 C -0.21597 -0.33079 -0.23715 -0.32477 -0.25937 -0.32083 C -0.2816 -0.31296 -0.30521 -0.31181 -0.32847 -0.30787 C -0.35365 -0.29167 -0.32031 -0.31158 -0.34757 -0.30023 C -0.36371 -0.29329 -0.38108 -0.28033 -0.39774 -0.27593 C -0.39948 -0.27477 -0.40087 -0.27176 -0.40295 -0.27222 C -0.40503 -0.27246 -0.4059 -0.27546 -0.40625 -0.27778 C -0.40781 -0.28889 -0.40712 -0.30023 -0.40799 -0.31134 C -0.40885 -0.3213 -0.41632 -0.34445 -0.42187 -0.35278 C -0.42587 -0.35857 -0.43663 -0.3632 -0.44253 -0.36574 C -0.45937 -0.36458 -0.47448 -0.3625 -0.49097 -0.36019 C -0.50087 -0.35602 -0.51059 -0.35162 -0.52031 -0.34722 C -0.53299 -0.34144 -0.54774 -0.34074 -0.56024 -0.33403 C -0.56823 -0.32986 -0.57413 -0.325 -0.58281 -0.32269 C -0.58542 -0.31829 -0.58906 -0.31435 -0.59132 -0.30972 C -0.60469 -0.28079 -0.5809 -0.31945 -0.60347 -0.28333 C -0.61441 -0.26597 -0.62569 -0.24908 -0.63628 -0.23102 C -0.63819 -0.22801 -0.64028 -0.225 -0.64149 -0.22153 C -0.64306 -0.21783 -0.64306 -0.21366 -0.64496 -0.21019 C -0.64896 -0.20232 -0.65885 -0.18796 -0.65885 -0.18773 C -0.66076 -0.1713 -0.66337 -0.15625 -0.67257 -0.14306 C -0.67569 -0.13264 -0.67639 -0.1213 -0.67951 -0.11111 C -0.68056 -0.10718 -0.68177 -0.10347 -0.68299 -0.09977 C -0.68455 -0.09537 -0.68663 -0.09121 -0.68802 -0.08681 C -0.69115 -0.07755 -0.69167 -0.06898 -0.69687 -0.06042 C -0.69792 -0.05648 -0.70104 -0.05324 -0.70208 -0.04931 C -0.70781 -0.02199 -0.69896 -0.0382 -0.70729 -0.025 C -0.70937 -0.01759 -0.70885 -0.02153 -0.70885 -0.01366 " pathEditMode="relative" rAng="0" ptsTypes="fffffffffffffffffffffffffffffffffffffffffffA">
                                      <p:cBhvr>
                                        <p:cTn id="6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69" y="-1423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60"/>
                                            </p:cond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521 -0.05764 -0.02969 -0.08935 -0.04357 -0.1419 C -0.05416 -0.18195 -0.07048 -0.21505 -0.08385 -0.25371 C -0.09184 -0.27662 -0.09687 -0.29884 -0.1033 -0.32246 C -0.11597 -0.36922 -0.10555 -0.32431 -0.12101 -0.36551 C -0.14305 -0.42408 -0.11319 -0.35741 -0.13385 -0.40857 C -0.14618 -0.43912 -0.15868 -0.46181 -0.1743 -0.48797 C -0.17621 -0.49121 -0.17673 -0.49584 -0.17899 -0.49884 C -0.18802 -0.51088 -0.20903 -0.53449 -0.22101 -0.53959 C -0.22847 -0.5463 -0.23802 -0.54769 -0.24687 -0.55047 C -0.24878 -0.55023 -0.26458 -0.54931 -0.26944 -0.54607 C -0.27934 -0.53935 -0.2875 -0.52847 -0.29687 -0.52037 C -0.3066 -0.50023 -0.30955 -0.47315 -0.31944 -0.45371 C -0.32187 -0.44121 -0.32743 -0.43125 -0.33073 -0.41922 C -0.33455 -0.40602 -0.33507 -0.39144 -0.33871 -0.37847 C -0.34583 -0.3544 -0.34653 -0.36389 -0.35 -0.34398 C -0.35399 -0.32084 -0.35851 -0.29838 -0.36302 -0.27523 C -0.3658 -0.26111 -0.3651 -0.2463 -0.36771 -0.23218 C -0.3684 -0.22847 -0.37014 -0.225 -0.37118 -0.2213 C -0.3717 -0.21852 -0.37222 -0.21551 -0.37274 -0.21273 C -0.37482 -0.18704 -0.37621 -0.16088 -0.37899 -0.13542 C -0.38003 -0.1257 -0.38264 -0.11713 -0.38385 -0.10741 C -0.38594 -0.09144 -0.38698 -0.07917 -0.39028 -0.06435 C -0.39653 -0.09514 -0.39062 -0.13472 -0.38385 -0.16551 C -0.38333 -0.17547 -0.38316 -0.18565 -0.38229 -0.1956 C -0.38107 -0.20857 -0.37743 -0.23426 -0.37743 -0.23426 C -0.37587 -0.2706 -0.37222 -0.30533 -0.37118 -0.3419 C -0.37222 -0.38334 -0.36771 -0.4382 -0.39844 -0.46435 C -0.4059 -0.4706 -0.41371 -0.47315 -0.42101 -0.4794 C -0.4309 -0.47732 -0.43767 -0.47269 -0.44687 -0.46875 C -0.45382 -0.45602 -0.4618 -0.44398 -0.46944 -0.43218 C -0.47205 -0.42153 -0.48455 -0.40972 -0.49028 -0.4 C -0.51493 -0.3581 -0.48333 -0.41111 -0.5 -0.37616 C -0.5033 -0.36922 -0.50851 -0.36412 -0.51128 -0.35695 C -0.51857 -0.3375 -0.52569 -0.31829 -0.53559 -0.30093 C -0.54253 -0.27246 -0.55555 -0.24861 -0.56458 -0.2213 C -0.57482 -0.19005 -0.5842 -0.15949 -0.59514 -0.12894 C -0.60087 -0.11297 -0.60382 -0.09514 -0.60972 -0.0794 C -0.61232 -0.07246 -0.61666 -0.0669 -0.61944 -0.06019 C -0.62153 -0.05509 -0.63125 -0.02384 -0.63229 -0.01922 C -0.63385 -0.01297 -0.63229 -0.00486 -0.63559 0 C -0.63889 0.00486 -0.66441 0.00602 -0.66944 0.00648 C -0.68246 0.01643 -0.68802 0.01528 -0.70156 0.02153 C -0.72222 0.03125 -0.70399 0.02592 -0.72257 0.03032 C -0.73646 0.03935 -0.75434 0.04722 -0.76944 0.04953 C -0.7743 0.05602 -0.77535 0.06134 -0.77899 0.06898 C -0.78073 0.08565 -0.7816 0.09653 -0.79201 0.10764 C -0.79566 0.11157 -0.8033 0.11828 -0.8033 0.11828 C -0.80729 0.12662 -0.80503 0.12291 -0.80972 0.12916 " pathEditMode="relative" ptsTypes="ffffffffffffffffffffffffffffffffffffffffffffffffA">
                                      <p:cBhvr>
                                        <p:cTn id="66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65"/>
                                            </p:cond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0.00463 C -0.00868 -0.06065 -0.0276 -0.11158 -0.0533 -0.15833 C -0.06475 -0.17847 -0.07413 -0.20787 -0.09496 -0.21296 C -0.09722 -0.21505 -0.09896 -0.21875 -0.10173 -0.21945 C -0.11146 -0.2213 -0.12152 -0.21644 -0.13159 -0.21528 C -0.1408 -0.21042 -0.15121 -0.2081 -0.15989 -0.20255 C -0.17048 -0.19607 -0.17899 -0.1882 -0.1901 -0.18357 C -0.20885 -0.15995 -0.22812 -0.13796 -0.24496 -0.11181 C -0.24896 -0.09769 -0.25364 -0.08658 -0.26007 -0.07408 C -0.26232 -0.05972 -0.26527 -0.05046 -0.2717 -0.0382 C -0.2776 -0.00718 -0.28229 0.02384 -0.28837 0.05463 C -0.29132 0.06898 -0.29166 0.08472 -0.29514 0.09884 C -0.29722 0.10741 -0.30121 0.11551 -0.3033 0.12407 C -0.30521 0.13889 -0.30677 0.15324 -0.31337 0.1662 C -0.31718 0.15463 -0.31788 0.15486 -0.3184 0.14074 C -0.31927 0.11412 -0.31892 0.0875 -0.31996 0.06065 C -0.32118 0.0338 -0.35468 0.03333 -0.3684 0.03125 C -0.38229 0.03217 -0.39809 0.02685 -0.41007 0.03565 C -0.4158 0.03958 -0.41927 0.05046 -0.42343 0.05671 C -0.42847 0.06412 -0.43212 0.07199 -0.4368 0.07986 C -0.44236 0.08912 -0.44739 0.09491 -0.45173 0.10509 C -0.45659 0.11667 -0.45937 0.1294 -0.46684 0.13866 C -0.46788 0.14305 -0.46892 0.14722 -0.46996 0.15139 C -0.471 0.15486 -0.47118 0.14444 -0.47187 0.14074 C -0.47309 0.13426 -0.47343 0.13217 -0.475 0.12616 C -0.47951 0.10972 -0.48264 0.09305 -0.4967 0.08819 C -0.51267 0.07523 -0.52552 0.08264 -0.54687 0.08403 C -0.55798 0.0868 -0.56944 0.09028 -0.58021 0.09444 C -0.58177 0.09583 -0.58333 0.09768 -0.58507 0.09884 C -0.58663 0.09977 -0.58871 0.09977 -0.5901 0.10092 C -0.59427 0.10417 -0.59774 0.10787 -0.60173 0.11134 C -0.60521 0.11458 -0.60972 0.11551 -0.61337 0.11759 C -0.6309 0.13958 -0.63038 0.14282 -0.65173 0.15139 C -0.66041 0.15972 -0.66944 0.16713 -0.67847 0.17454 C -0.68246 0.17778 -0.68663 0.17917 -0.69027 0.1831 C -0.70382 0.19815 -0.69462 0.19352 -0.70503 0.19768 C -0.71302 0.21227 -0.71354 0.22847 -0.72014 0.2419 C -0.72187 0.24537 -0.72465 0.24768 -0.72673 0.25069 " pathEditMode="relative" rAng="0" ptsTypes="fffffffffffffffffffffffffffffffffffffA">
                                      <p:cBhvr>
                                        <p:cTn id="7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337" y="1921"/>
                                    </p:animMotion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0"/>
                                            </p:cond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  <p:bldP spid="28" grpId="0" animBg="1"/>
      <p:bldP spid="30" grpId="0" animBg="1"/>
      <p:bldP spid="31" grpId="0" animBg="1"/>
      <p:bldP spid="3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222" y="116632"/>
            <a:ext cx="9036496" cy="850106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Spoj obrázek se slabikou, která je v názvu obrázku</a:t>
            </a:r>
            <a:endParaRPr lang="cs-CZ" sz="3600" b="1" dirty="0"/>
          </a:p>
        </p:txBody>
      </p:sp>
      <p:sp>
        <p:nvSpPr>
          <p:cNvPr id="3" name="Ovál 2"/>
          <p:cNvSpPr/>
          <p:nvPr/>
        </p:nvSpPr>
        <p:spPr>
          <a:xfrm>
            <a:off x="3707904" y="1124744"/>
            <a:ext cx="1872208" cy="936104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DA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707904" y="2204864"/>
            <a:ext cx="1872208" cy="936104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DE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707904" y="3284984"/>
            <a:ext cx="1872208" cy="936104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DI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707904" y="4437112"/>
            <a:ext cx="1872208" cy="936104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DO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707904" y="5589240"/>
            <a:ext cx="1872208" cy="936104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DU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Speciální školy\AppData\Local\Microsoft\Windows\Temporary Internet Files\Content.IE5\20SCTQK4\MC9001092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213" y="3140968"/>
            <a:ext cx="1030836" cy="1619237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peciální školy\AppData\Local\Microsoft\Windows\Temporary Internet Files\Content.IE5\2MREJ6VL\MP9004484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348" y="1152197"/>
            <a:ext cx="1201412" cy="1407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2954760" y="6251004"/>
            <a:ext cx="720080" cy="548680"/>
          </a:xfrm>
          <a:prstGeom prst="actionButtonBackPrevious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5646021" y="6251004"/>
            <a:ext cx="720080" cy="548680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Speciální školy\AppData\Local\Microsoft\Windows\Temporary Internet Files\Content.IE5\SN8P61BM\MC9003450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521365"/>
            <a:ext cx="1341888" cy="114752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eciální školy\AppData\Local\Microsoft\Windows\Temporary Internet Files\Content.IE5\MZQU43BA\MP9004000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5232" y="956524"/>
            <a:ext cx="1024930" cy="1272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peciální školy\AppData\Local\Microsoft\Windows\Temporary Internet Files\Content.IE5\MZQU43BA\MP90044219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768" y="5237720"/>
            <a:ext cx="1439652" cy="95976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peciální školy\AppData\Local\Microsoft\Windows\Temporary Internet Files\Content.IE5\MIEKHNRP\MP90040539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145" y="4318708"/>
            <a:ext cx="1286616" cy="91901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peciální školy\AppData\Local\Microsoft\Windows\Temporary Internet Files\Content.IE5\SN8P61BM\MC9000143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930" y="2094894"/>
            <a:ext cx="880567" cy="1046074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Speciální školy\AppData\Local\Microsoft\Windows\Temporary Internet Files\Content.IE5\MIEKHNRP\MP90043100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1220" y="1801698"/>
            <a:ext cx="1259926" cy="1592796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Speciální školy\AppData\Local\Microsoft\Windows\Temporary Internet Files\Content.IE5\0XGBP72K\MP90041205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853" y="3779355"/>
            <a:ext cx="1315513" cy="13155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Speciální školy\AppData\Local\Microsoft\Windows\Temporary Internet Files\Content.IE5\SN8P61BM\MC900441456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6101" y="5373216"/>
            <a:ext cx="1443437" cy="1443437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5822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" name="Tlačítko akce: Vlastní 204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222" y="116632"/>
            <a:ext cx="9036496" cy="850106"/>
          </a:xfrm>
        </p:spPr>
        <p:txBody>
          <a:bodyPr>
            <a:noAutofit/>
          </a:bodyPr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Ovál 2"/>
          <p:cNvSpPr/>
          <p:nvPr/>
        </p:nvSpPr>
        <p:spPr>
          <a:xfrm>
            <a:off x="3707904" y="1124744"/>
            <a:ext cx="1872208" cy="936104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DA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707904" y="2204864"/>
            <a:ext cx="1872208" cy="936104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DE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707904" y="3284984"/>
            <a:ext cx="1872208" cy="936104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DI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707904" y="4437112"/>
            <a:ext cx="1872208" cy="936104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DO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707904" y="5589240"/>
            <a:ext cx="1872208" cy="936104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DU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Speciální školy\AppData\Local\Microsoft\Windows\Temporary Internet Files\Content.IE5\20SCTQK4\MC9001092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213" y="3140968"/>
            <a:ext cx="1030836" cy="1619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peciální školy\AppData\Local\Microsoft\Windows\Temporary Internet Files\Content.IE5\2MREJ6VL\MP9004484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348" y="1152197"/>
            <a:ext cx="1201412" cy="140790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2954760" y="6251004"/>
            <a:ext cx="720080" cy="548680"/>
          </a:xfrm>
          <a:prstGeom prst="actionButtonBackPrevious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5646021" y="6251004"/>
            <a:ext cx="720080" cy="548680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Speciální školy\AppData\Local\Microsoft\Windows\Temporary Internet Files\Content.IE5\SN8P61BM\MC9003450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612683"/>
            <a:ext cx="1341888" cy="114752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eciální školy\AppData\Local\Microsoft\Windows\Temporary Internet Files\Content.IE5\MZQU43BA\MP9004000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5232" y="956524"/>
            <a:ext cx="1024930" cy="1272544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peciální školy\AppData\Local\Microsoft\Windows\Temporary Internet Files\Content.IE5\MZQU43BA\MP90044219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768" y="5237720"/>
            <a:ext cx="1439652" cy="95976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peciální školy\AppData\Local\Microsoft\Windows\Temporary Internet Files\Content.IE5\MIEKHNRP\MP90040539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3679" y="4149441"/>
            <a:ext cx="1401255" cy="1000897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peciální školy\AppData\Local\Microsoft\Windows\Temporary Internet Files\Content.IE5\SN8P61BM\MC9000143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930" y="2094894"/>
            <a:ext cx="880567" cy="1046074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Speciální školy\AppData\Local\Microsoft\Windows\Temporary Internet Files\Content.IE5\MIEKHNRP\MP90043100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1220" y="1801698"/>
            <a:ext cx="1259926" cy="1592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Speciální školy\AppData\Local\Microsoft\Windows\Temporary Internet Files\Content.IE5\0XGBP72K\MP90041205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853" y="3779355"/>
            <a:ext cx="1315513" cy="131551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Speciální školy\AppData\Local\Microsoft\Windows\Temporary Internet Files\Content.IE5\SN8P61BM\MC900441456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814" y="5444192"/>
            <a:ext cx="1443437" cy="1443437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se šipkou 11"/>
          <p:cNvCxnSpPr/>
          <p:nvPr/>
        </p:nvCxnSpPr>
        <p:spPr>
          <a:xfrm flipV="1">
            <a:off x="5580112" y="1340768"/>
            <a:ext cx="2255120" cy="7200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1837861" y="3950586"/>
            <a:ext cx="2014059" cy="1964126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5238541" y="5228998"/>
            <a:ext cx="1469131" cy="64971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5436096" y="2513432"/>
            <a:ext cx="835166" cy="2112626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5436096" y="5094868"/>
            <a:ext cx="569965" cy="78384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3307579" y="5094868"/>
            <a:ext cx="544341" cy="78384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2040629" y="1856149"/>
            <a:ext cx="1811291" cy="1543517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5328002" y="3039638"/>
            <a:ext cx="1980302" cy="91094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722597" y="2515580"/>
            <a:ext cx="985307" cy="1057436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1138594" y="2852936"/>
            <a:ext cx="2569310" cy="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4152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784976" cy="92211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Pracovní list 1 – Přečti správně věty, podtrhej </a:t>
            </a:r>
            <a:r>
              <a:rPr lang="cs-CZ" b="1" dirty="0" err="1" smtClean="0"/>
              <a:t>D,d</a:t>
            </a:r>
            <a:r>
              <a:rPr lang="cs-CZ" b="1" dirty="0" smtClean="0"/>
              <a:t> a spoj s obrázkem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2517289" y="4365104"/>
            <a:ext cx="4247716" cy="7200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Denis dudá dudák.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00609" y="1628800"/>
            <a:ext cx="3024336" cy="7200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David dupe.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41415" y="5301208"/>
            <a:ext cx="4999465" cy="7200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Hodím udici do vody.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60549" y="3429000"/>
            <a:ext cx="4104456" cy="7200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Do lesa letí datel.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37709" y="2564904"/>
            <a:ext cx="3550136" cy="7200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Dita má dopis.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4" name="Tlačítko akce: Zpět nebo Předchozí 13">
            <a:hlinkClick r:id="" action="ppaction://hlinkshowjump?jump=previousslide" highlightClick="1"/>
          </p:cNvPr>
          <p:cNvSpPr/>
          <p:nvPr/>
        </p:nvSpPr>
        <p:spPr>
          <a:xfrm>
            <a:off x="3633036" y="6177063"/>
            <a:ext cx="1008112" cy="620688"/>
          </a:xfrm>
          <a:prstGeom prst="actionButtonBackPrevious">
            <a:avLst/>
          </a:prstGeom>
          <a:solidFill>
            <a:srgbClr val="92D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4860032" y="6177063"/>
            <a:ext cx="1080120" cy="620688"/>
          </a:xfrm>
          <a:prstGeom prst="actionButtonForwardNext">
            <a:avLst/>
          </a:prstGeom>
          <a:solidFill>
            <a:srgbClr val="92D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Speciální školy\AppData\Local\Microsoft\Windows\Temporary Internet Files\Content.IE5\SN8P61BM\MC9000787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888301"/>
            <a:ext cx="1152128" cy="1599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peciální školy\AppData\Local\Microsoft\Windows\Temporary Internet Files\Content.IE5\MIEKHNRP\MP9004490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13" y="3771780"/>
            <a:ext cx="1484196" cy="2100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peciální školy\AppData\Local\Microsoft\Windows\Temporary Internet Files\Content.IE5\MZQU43BA\MC9004300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102" y="2924944"/>
            <a:ext cx="1419027" cy="1555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peciální školy\AppData\Local\Microsoft\Windows\Temporary Internet Files\Content.IE5\0XGBP72K\MP90041172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13" y="1722319"/>
            <a:ext cx="1045462" cy="1567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peciální školy\AppData\Local\Microsoft\Windows\Temporary Internet Files\Content.IE5\MZQU43BA\MP90044871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806" y="1495035"/>
            <a:ext cx="1691680" cy="1127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4414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lačítko akce: Vlastní 2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784976" cy="922114"/>
          </a:xfrm>
        </p:spPr>
        <p:txBody>
          <a:bodyPr>
            <a:normAutofit/>
          </a:bodyPr>
          <a:lstStyle/>
          <a:p>
            <a:r>
              <a:rPr lang="cs-CZ" b="1" dirty="0" smtClean="0"/>
              <a:t>Pracovní list 1 – Řešení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2517289" y="4365104"/>
            <a:ext cx="4247716" cy="7200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Denis dudá dudák.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00609" y="1628800"/>
            <a:ext cx="3024336" cy="7200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David dupe.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41415" y="5301208"/>
            <a:ext cx="4999465" cy="7200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Hodím udici do vody.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60549" y="3429000"/>
            <a:ext cx="4104456" cy="7200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Do lesa letí datel.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37709" y="2564904"/>
            <a:ext cx="3550136" cy="7200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Dita má dopis.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4" name="Tlačítko akce: Zpět nebo Předchozí 13">
            <a:hlinkClick r:id="" action="ppaction://hlinkshowjump?jump=previousslide" highlightClick="1"/>
          </p:cNvPr>
          <p:cNvSpPr/>
          <p:nvPr/>
        </p:nvSpPr>
        <p:spPr>
          <a:xfrm>
            <a:off x="3633036" y="6177063"/>
            <a:ext cx="1008112" cy="620688"/>
          </a:xfrm>
          <a:prstGeom prst="actionButtonBackPrevious">
            <a:avLst/>
          </a:prstGeom>
          <a:solidFill>
            <a:srgbClr val="92D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4860032" y="6177063"/>
            <a:ext cx="1080120" cy="620688"/>
          </a:xfrm>
          <a:prstGeom prst="actionButtonForwardNext">
            <a:avLst/>
          </a:prstGeom>
          <a:solidFill>
            <a:srgbClr val="92D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Speciální školy\AppData\Local\Microsoft\Windows\Temporary Internet Files\Content.IE5\SN8P61BM\MC9000787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888301"/>
            <a:ext cx="1152128" cy="1599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peciální školy\AppData\Local\Microsoft\Windows\Temporary Internet Files\Content.IE5\MIEKHNRP\MP9004490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13" y="3771780"/>
            <a:ext cx="1484196" cy="2100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peciální školy\AppData\Local\Microsoft\Windows\Temporary Internet Files\Content.IE5\MZQU43BA\MC9004300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102" y="2924944"/>
            <a:ext cx="1419027" cy="1555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peciální školy\AppData\Local\Microsoft\Windows\Temporary Internet Files\Content.IE5\0XGBP72K\MP90041172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13" y="1722319"/>
            <a:ext cx="1045462" cy="1567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peciální školy\AppData\Local\Microsoft\Windows\Temporary Internet Files\Content.IE5\MZQU43BA\MP90044871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806" y="1495035"/>
            <a:ext cx="1691680" cy="1127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1547664" y="1844824"/>
            <a:ext cx="1652945" cy="3240360"/>
          </a:xfrm>
          <a:prstGeom prst="straightConnector1">
            <a:avLst/>
          </a:prstGeom>
          <a:ln w="38100"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979712" y="2622822"/>
            <a:ext cx="209789" cy="2966418"/>
          </a:xfrm>
          <a:prstGeom prst="straightConnector1">
            <a:avLst/>
          </a:prstGeom>
          <a:ln w="38100"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6765006" y="2960417"/>
            <a:ext cx="712107" cy="1764727"/>
          </a:xfrm>
          <a:prstGeom prst="straightConnector1">
            <a:avLst/>
          </a:prstGeom>
          <a:ln w="38100"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691680" y="3552199"/>
            <a:ext cx="1062839" cy="0"/>
          </a:xfrm>
          <a:prstGeom prst="straightConnector1">
            <a:avLst/>
          </a:prstGeom>
          <a:ln w="38100"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6487846" y="2960417"/>
            <a:ext cx="1252506" cy="1404687"/>
          </a:xfrm>
          <a:prstGeom prst="straightConnector1">
            <a:avLst/>
          </a:prstGeom>
          <a:ln w="38100"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6271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829976" y="5157192"/>
            <a:ext cx="5622344" cy="7200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Je dnes devátého ledna?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12328" y="4149080"/>
            <a:ext cx="3919344" cy="7200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Dívám se do dáli.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28980" y="2204864"/>
            <a:ext cx="3024336" cy="7200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Sud je šedý.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45811" y="3140968"/>
            <a:ext cx="4052378" cy="7200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Doma sedí Dáda.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4" name="Tlačítko akce: Zpět nebo Předchozí 13">
            <a:hlinkClick r:id="" action="ppaction://hlinkshowjump?jump=previousslide" highlightClick="1"/>
          </p:cNvPr>
          <p:cNvSpPr/>
          <p:nvPr/>
        </p:nvSpPr>
        <p:spPr>
          <a:xfrm>
            <a:off x="3633036" y="6177063"/>
            <a:ext cx="1008112" cy="620688"/>
          </a:xfrm>
          <a:prstGeom prst="actionButtonBackPrevious">
            <a:avLst/>
          </a:prstGeom>
          <a:solidFill>
            <a:srgbClr val="92D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4860032" y="6177063"/>
            <a:ext cx="1080120" cy="620688"/>
          </a:xfrm>
          <a:prstGeom prst="actionButtonForwardNext">
            <a:avLst/>
          </a:prstGeom>
          <a:solidFill>
            <a:srgbClr val="92D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adpis 1"/>
          <p:cNvSpPr>
            <a:spLocks noGrp="1"/>
          </p:cNvSpPr>
          <p:nvPr>
            <p:ph type="title"/>
          </p:nvPr>
        </p:nvSpPr>
        <p:spPr>
          <a:xfrm>
            <a:off x="56043" y="274638"/>
            <a:ext cx="8908445" cy="77809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Pracovní list 2 – Přečti správně věty, podtrhej </a:t>
            </a:r>
            <a:r>
              <a:rPr lang="cs-CZ" b="1" dirty="0" err="1" smtClean="0"/>
              <a:t>D,d</a:t>
            </a:r>
            <a:r>
              <a:rPr lang="cs-CZ" b="1" dirty="0" smtClean="0"/>
              <a:t> a spoj s obrázkem</a:t>
            </a:r>
            <a:endParaRPr lang="cs-CZ" b="1" dirty="0"/>
          </a:p>
        </p:txBody>
      </p:sp>
      <p:pic>
        <p:nvPicPr>
          <p:cNvPr id="4099" name="Picture 3" descr="C:\Users\Speciální školy\AppData\Local\Microsoft\Windows\Temporary Internet Files\Content.IE5\MZQU43BA\MC90029007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6347" y="3299844"/>
            <a:ext cx="1807653" cy="2217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peciální školy\AppData\Local\Microsoft\Windows\Temporary Internet Files\Content.IE5\SN8P61BM\MP9004020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921" y="4037036"/>
            <a:ext cx="1110040" cy="1664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peciální školy\AppData\Local\Microsoft\Windows\Temporary Internet Files\Content.IE5\MZQU43BA\MP9004425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672" y="1436948"/>
            <a:ext cx="2303748" cy="1535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peciální školy\AppData\Local\Microsoft\Windows\Temporary Internet Files\Content.IE5\SN8P61BM\MP9003096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334" y="1522399"/>
            <a:ext cx="1709052" cy="2085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5193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829976" y="5157192"/>
            <a:ext cx="5622344" cy="7200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Je dnes devátého ledna?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12328" y="4149080"/>
            <a:ext cx="3919344" cy="7200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Dívám se do dáli.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28980" y="2204864"/>
            <a:ext cx="3024336" cy="7200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Sud je šedý.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45811" y="3140968"/>
            <a:ext cx="4052378" cy="7200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Doma sedí Dáda.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4" name="Tlačítko akce: Zpět nebo Předchozí 13">
            <a:hlinkClick r:id="" action="ppaction://hlinkshowjump?jump=previousslide" highlightClick="1"/>
          </p:cNvPr>
          <p:cNvSpPr/>
          <p:nvPr/>
        </p:nvSpPr>
        <p:spPr>
          <a:xfrm>
            <a:off x="3633036" y="6177063"/>
            <a:ext cx="1008112" cy="620688"/>
          </a:xfrm>
          <a:prstGeom prst="actionButtonBackPrevious">
            <a:avLst/>
          </a:prstGeom>
          <a:solidFill>
            <a:srgbClr val="92D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4860032" y="6177063"/>
            <a:ext cx="1080120" cy="620688"/>
          </a:xfrm>
          <a:prstGeom prst="actionButtonForwardNext">
            <a:avLst/>
          </a:prstGeom>
          <a:solidFill>
            <a:srgbClr val="92D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adpis 1"/>
          <p:cNvSpPr>
            <a:spLocks noGrp="1"/>
          </p:cNvSpPr>
          <p:nvPr>
            <p:ph type="title"/>
          </p:nvPr>
        </p:nvSpPr>
        <p:spPr>
          <a:xfrm>
            <a:off x="56043" y="274638"/>
            <a:ext cx="8908445" cy="778098"/>
          </a:xfrm>
        </p:spPr>
        <p:txBody>
          <a:bodyPr>
            <a:normAutofit/>
          </a:bodyPr>
          <a:lstStyle/>
          <a:p>
            <a:r>
              <a:rPr lang="cs-CZ" b="1" dirty="0" smtClean="0"/>
              <a:t>Pracovní list 2  – Řešení</a:t>
            </a:r>
            <a:endParaRPr lang="cs-CZ" b="1" dirty="0"/>
          </a:p>
        </p:txBody>
      </p:sp>
      <p:pic>
        <p:nvPicPr>
          <p:cNvPr id="4099" name="Picture 3" descr="C:\Users\Speciální školy\AppData\Local\Microsoft\Windows\Temporary Internet Files\Content.IE5\MZQU43BA\MC90029007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6347" y="3299844"/>
            <a:ext cx="1807653" cy="2217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peciální školy\AppData\Local\Microsoft\Windows\Temporary Internet Files\Content.IE5\SN8P61BM\MP9004020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921" y="4037036"/>
            <a:ext cx="1110040" cy="1664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peciální školy\AppData\Local\Microsoft\Windows\Temporary Internet Files\Content.IE5\MZQU43BA\MP9004425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672" y="1436948"/>
            <a:ext cx="2303748" cy="1535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peciální školy\AppData\Local\Microsoft\Windows\Temporary Internet Files\Content.IE5\SN8P61BM\MP9003096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334" y="1522399"/>
            <a:ext cx="1709052" cy="2085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>
            <a:off x="6167168" y="2615646"/>
            <a:ext cx="1285152" cy="1245402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850969" y="3501008"/>
            <a:ext cx="642576" cy="1742825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6369635" y="2972780"/>
            <a:ext cx="642576" cy="1435758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1549961" y="3695547"/>
            <a:ext cx="1062367" cy="813573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77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80512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Jsi šikula.</a:t>
            </a:r>
            <a:endParaRPr lang="cs-CZ" sz="6000" b="1" dirty="0"/>
          </a:p>
        </p:txBody>
      </p:sp>
      <p:pic>
        <p:nvPicPr>
          <p:cNvPr id="1026" name="Picture 2" descr="C:\Users\Speciální školy\AppData\Local\Microsoft\Windows\Temporary Internet Files\Content.IE5\VJQ3G5ZA\MC90043758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916832"/>
            <a:ext cx="3888431" cy="3816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819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Zdroje :</a:t>
            </a:r>
            <a:br>
              <a:rPr lang="cs-CZ" b="1" dirty="0"/>
            </a:br>
            <a:r>
              <a:rPr lang="cs-CZ" b="1" dirty="0"/>
              <a:t>Galerie 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5024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421</TotalTime>
  <Words>376</Words>
  <Application>Microsoft Office PowerPoint</Application>
  <PresentationFormat>Předvádění na obrazovce (4:3)</PresentationFormat>
  <Paragraphs>96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Mráčky se slabikou D pošli na oblohu</vt:lpstr>
      <vt:lpstr>Spoj obrázek se slabikou, která je v názvu obrázku</vt:lpstr>
      <vt:lpstr>Řešení</vt:lpstr>
      <vt:lpstr>Pracovní list 1 – Přečti správně věty, podtrhej D,d a spoj s obrázkem</vt:lpstr>
      <vt:lpstr>Pracovní list 1 – Řešení</vt:lpstr>
      <vt:lpstr>Pracovní list 2 – Přečti správně věty, podtrhej D,d a spoj s obrázkem</vt:lpstr>
      <vt:lpstr>Pracovní list 2  – Řešení</vt:lpstr>
      <vt:lpstr>Jsi šikula.</vt:lpstr>
      <vt:lpstr>Zdroje : Galerie Microsoft Office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36</cp:revision>
  <dcterms:created xsi:type="dcterms:W3CDTF">2013-03-18T13:29:57Z</dcterms:created>
  <dcterms:modified xsi:type="dcterms:W3CDTF">2013-03-21T09:21:09Z</dcterms:modified>
</cp:coreProperties>
</file>