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64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6083300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972570" y="2547863"/>
            <a:ext cx="519885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Výukový materiál zpracován v rámci projektu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EU peníze školám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92182" y="4640451"/>
            <a:ext cx="475963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 projektu: 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CZ.1.07/1.5.00/34.0233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475656" y="260648"/>
          <a:ext cx="5896610" cy="365760"/>
        </p:xfrm>
        <a:graphic>
          <a:graphicData uri="http://schemas.openxmlformats.org/drawingml/2006/table">
            <a:tbl>
              <a:tblPr/>
              <a:tblGrid>
                <a:gridCol w="940435"/>
                <a:gridCol w="1378585"/>
                <a:gridCol w="1350645"/>
                <a:gridCol w="2226945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Šablona:        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III/2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č. materiálu: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VY_32_INOVACE_300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75656" y="908720"/>
          <a:ext cx="5896610" cy="1097280"/>
        </p:xfrm>
        <a:graphic>
          <a:graphicData uri="http://schemas.openxmlformats.org/drawingml/2006/table">
            <a:tbl>
              <a:tblPr/>
              <a:tblGrid>
                <a:gridCol w="2987040"/>
                <a:gridCol w="290957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Jméno autora: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Mgr. Drozdová Barbora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Třída/ročník: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II.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1.1.2013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475656" y="2348880"/>
          <a:ext cx="5897880" cy="3657600"/>
        </p:xfrm>
        <a:graphic>
          <a:graphicData uri="http://schemas.openxmlformats.org/drawingml/2006/table">
            <a:tbl>
              <a:tblPr/>
              <a:tblGrid>
                <a:gridCol w="2532380"/>
                <a:gridCol w="3365500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Matematické vzdělávání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Tematická oblast: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Matematika pro druhý ročník střední školy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Předmět: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Matematika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Finanční matematika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Výstižný popis způsobu využití, případně metodické pokyny: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vysvětlení </a:t>
                      </a: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pojmu střadatel a umořovatel, </a:t>
                      </a: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příklady</a:t>
                      </a:r>
                      <a:endParaRPr lang="cs-CZ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úročitel a odúročitel</a:t>
                      </a:r>
                      <a:endParaRPr lang="cs-CZ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smtClean="0">
                          <a:latin typeface="Arial"/>
                          <a:ea typeface="Times New Roman"/>
                          <a:cs typeface="Times New Roman"/>
                        </a:rPr>
                        <a:t>výukový </a:t>
                      </a: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list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403648" y="2348880"/>
            <a:ext cx="592239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600" b="1" i="1" u="sng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STŘADATEL</a:t>
            </a:r>
            <a:endParaRPr kumimoji="0" lang="cs-CZ" sz="9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" y="1124744"/>
            <a:ext cx="9143999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-nám řekne, kolik za určitou dobu získáme peněz, pokud budeme opakovaně vkládat stejně velkou částku každý rok </a:t>
            </a:r>
            <a:endParaRPr kumimoji="0" lang="cs-CZ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1184262"/>
            <a:ext cx="896448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 počátku každého úrokovacího období se pravidelně ukládá částka </a:t>
            </a:r>
            <a:r>
              <a:rPr kumimoji="0" lang="cs-CZ" sz="4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 (anuita)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na konci úrokovacího období se k úsporám připisuje úrok ve výši </a:t>
            </a:r>
            <a:r>
              <a:rPr kumimoji="0" lang="cs-CZ" sz="4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p%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z částky, která byla na začátku tohoto úrokovacího období. Po </a:t>
            </a:r>
            <a:r>
              <a:rPr kumimoji="0" lang="cs-CZ" sz="4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úrokovacích obdobích bude celková částka       .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832" y="4797152"/>
            <a:ext cx="644742" cy="7368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3068960"/>
            <a:ext cx="1872208" cy="1142047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4437112"/>
            <a:ext cx="2448272" cy="852361"/>
          </a:xfrm>
          <a:prstGeom prst="rect">
            <a:avLst/>
          </a:prstGeom>
          <a:noFill/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5373216"/>
            <a:ext cx="3168352" cy="1293588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465639"/>
            <a:ext cx="9144000" cy="2031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42950" marR="0" lvl="0" indent="-7429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3600" b="1" i="1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a)uvažujeme </a:t>
            </a:r>
            <a:r>
              <a:rPr kumimoji="0" lang="cs-CZ" sz="3600" b="1" i="1" u="sng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polhůtné</a:t>
            </a:r>
            <a:r>
              <a:rPr kumimoji="0" lang="cs-CZ" sz="3600" b="1" i="1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úročení</a:t>
            </a:r>
            <a:endParaRPr kumimoji="0" lang="cs-CZ" sz="3600" b="1" i="0" u="sng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(v ekonomické praxi je běžné připisovat úroky na </a:t>
            </a:r>
            <a:r>
              <a:rPr kumimoji="0" lang="cs-CZ" sz="3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konci úrokovacího období</a:t>
            </a: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3209925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644008" y="3140968"/>
            <a:ext cx="37083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i . . .úroková sazba </a:t>
            </a:r>
            <a:endParaRPr lang="cs-CZ" sz="3600" dirty="0"/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8024" y="5301208"/>
            <a:ext cx="1440160" cy="1276843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6516216" y="5517232"/>
            <a:ext cx="24931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. . . střadatel</a:t>
            </a:r>
            <a:endParaRPr lang="cs-CZ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07504" y="338554"/>
            <a:ext cx="8856984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Příklad: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none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a)Kolik budeme mít v bance za tři roky, pokud budeme při 10% roční úrokové míře ukládat pravidelně </a:t>
            </a:r>
            <a:r>
              <a:rPr kumimoji="0" lang="cs-CZ" sz="4400" b="1" i="1" u="sng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 konci každého roku</a:t>
            </a:r>
            <a:r>
              <a:rPr kumimoji="0" lang="cs-CZ" sz="4400" b="0" i="1" u="none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anuitu 100Kč.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5373216"/>
            <a:ext cx="5310060" cy="1064890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1162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0" u="none" strike="noStrike" cap="none" normalizeH="0" baseline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4199406"/>
            <a:ext cx="1224136" cy="746723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5157192"/>
            <a:ext cx="1699538" cy="591691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576" y="5732640"/>
            <a:ext cx="2520280" cy="873866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143125"/>
            <a:ext cx="47625" cy="304800"/>
          </a:xfrm>
          <a:prstGeom prst="rect">
            <a:avLst/>
          </a:prstGeom>
          <a:noFill/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872" y="5589240"/>
            <a:ext cx="2470451" cy="951731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246221"/>
            <a:ext cx="914400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1" i="1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b) uvažujeme </a:t>
            </a:r>
            <a:r>
              <a:rPr kumimoji="0" lang="cs-CZ" sz="3200" b="1" i="1" u="sng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předlhůtné</a:t>
            </a:r>
            <a:r>
              <a:rPr kumimoji="0" lang="cs-CZ" sz="3200" b="1" i="1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úročení</a:t>
            </a:r>
            <a:endParaRPr kumimoji="0" lang="cs-CZ" sz="3200" b="1" i="0" u="sng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(s ním rádi pracují matematikové, v praxi však není běžné připsat první úrok okamžitě při složení počáteční jistiny)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pokud budeme mít anuitu vždy na začátku roku, vzorec je: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3203848" y="4077072"/>
            <a:ext cx="50405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i . . .úroková sazba  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2143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2447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5940152" y="5661248"/>
            <a:ext cx="24837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. . střadatel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138118"/>
            <a:ext cx="91440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Příklad: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none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Kolik budeme mít v bance za tři roky, pokud budeme při 10% roční úrokové míře ukládat pravidelně </a:t>
            </a:r>
            <a:r>
              <a:rPr kumimoji="0" lang="cs-CZ" sz="4400" b="1" i="1" u="sng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 začátku každého roku</a:t>
            </a:r>
            <a:r>
              <a:rPr kumimoji="0" lang="cs-CZ" sz="4400" b="0" i="1" u="none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anuitu 100Kč.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5085184"/>
            <a:ext cx="7394733" cy="1046424"/>
          </a:xfrm>
          <a:prstGeom prst="rect">
            <a:avLst/>
          </a:prstGeom>
          <a:noFill/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11715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600" b="0" i="1" u="none" strike="noStrike" cap="none" normalizeH="0" baseline="0" smtClean="0">
              <a:ln>
                <a:noFill/>
              </a:ln>
              <a:solidFill>
                <a:srgbClr val="984806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1" u="none" strike="noStrike" cap="none" normalizeH="0" baseline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79512" y="764704"/>
            <a:ext cx="846043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Příklad: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Podnik šetří peníze na nový projekt. Pravidelně každý rok je schopen uložit 150 000 Kč, banka nabízí po tři roky úrokovou míru 8%. Kolik peněz budeme mít za tři roky při výběru k dispozici?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1" y="1916832"/>
            <a:ext cx="2698173" cy="835149"/>
          </a:xfrm>
          <a:prstGeom prst="rect">
            <a:avLst/>
          </a:prstGeom>
          <a:noFill/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2924944"/>
            <a:ext cx="1821649" cy="674154"/>
          </a:xfrm>
          <a:prstGeom prst="rect">
            <a:avLst/>
          </a:prstGeom>
          <a:noFill/>
        </p:spPr>
      </p:pic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3789040"/>
            <a:ext cx="8402773" cy="1007740"/>
          </a:xfrm>
          <a:prstGeom prst="rect">
            <a:avLst/>
          </a:prstGeom>
          <a:noFill/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332656"/>
            <a:ext cx="8964488" cy="147732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Řešení: 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a) uvažujeme </a:t>
            </a:r>
            <a:r>
              <a:rPr kumimoji="0" lang="cs-CZ" sz="3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polhůtné</a:t>
            </a: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úročení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0" y="4930135"/>
            <a:ext cx="8820472" cy="15696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Za tři roky pravidelného ukládání 150 000 Kč při 8% úrokové míře získáte na </a:t>
            </a:r>
            <a:r>
              <a:rPr kumimoji="0" lang="cs-CZ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účtě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486 960Kč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rgbClr val="C0C0C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2276872"/>
            <a:ext cx="1368152" cy="889299"/>
          </a:xfrm>
          <a:prstGeom prst="rect">
            <a:avLst/>
          </a:prstGeom>
          <a:noFill/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3848" y="2348880"/>
            <a:ext cx="1706743" cy="631629"/>
          </a:xfrm>
          <a:prstGeom prst="rect">
            <a:avLst/>
          </a:prstGeom>
          <a:noFill/>
        </p:spPr>
      </p:pic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3861048"/>
            <a:ext cx="8324162" cy="830958"/>
          </a:xfrm>
          <a:prstGeom prst="rect">
            <a:avLst/>
          </a:prstGeom>
          <a:noFill/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830996"/>
            <a:ext cx="9144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b) uvažujeme </a:t>
            </a:r>
            <a:r>
              <a:rPr kumimoji="0" lang="cs-CZ" sz="3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předlhůtné</a:t>
            </a: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úročení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			                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1524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5373216"/>
            <a:ext cx="9144000" cy="120032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Za tři roky pravidelného ukládání 150 000 Kč při 8% úrokové míře získáte na </a:t>
            </a:r>
            <a:r>
              <a:rPr kumimoji="0" lang="cs-CZ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účtě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486 960 Kč.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rgbClr val="C0C0C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755576" y="2132856"/>
            <a:ext cx="741318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600" b="1" i="1" u="sng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UMOŘOVATEL</a:t>
            </a:r>
            <a:endParaRPr kumimoji="0" lang="cs-CZ" sz="9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395536" y="1988840"/>
            <a:ext cx="802838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6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-slouží ke zjištění anuit, jejichž současná hodnota bude rovna určité částce</a:t>
            </a:r>
            <a:endParaRPr kumimoji="0" lang="cs-CZ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51520" y="1196752"/>
            <a:ext cx="871296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Má-li být půjčka </a:t>
            </a:r>
            <a:r>
              <a:rPr kumimoji="0" lang="cs-CZ" sz="4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 úrokovaná </a:t>
            </a:r>
            <a:r>
              <a:rPr kumimoji="0" lang="cs-CZ" sz="4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p%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za jedno úrokovací období splacena stejnými splátkami za </a:t>
            </a:r>
            <a:r>
              <a:rPr kumimoji="0" lang="cs-CZ" sz="4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úrokovacích období splatnými vždy na konci úrokovacího období, pak hodnota jedné splátky </a:t>
            </a:r>
            <a:r>
              <a:rPr kumimoji="0" lang="cs-CZ" sz="4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 (anuita)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 je dána: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764704"/>
            <a:ext cx="2160240" cy="1317746"/>
          </a:xfrm>
          <a:prstGeom prst="rect">
            <a:avLst/>
          </a:prstGeom>
          <a:noFill/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2636912"/>
            <a:ext cx="2895641" cy="1008112"/>
          </a:xfrm>
          <a:prstGeom prst="rect">
            <a:avLst/>
          </a:prstGeom>
          <a:noFill/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4365104"/>
            <a:ext cx="4536504" cy="1996062"/>
          </a:xfrm>
          <a:prstGeom prst="rect">
            <a:avLst/>
          </a:prstGeom>
          <a:noFill/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4716016" y="908720"/>
            <a:ext cx="388843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. . .úroková sazba  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5868144" y="2636912"/>
            <a:ext cx="30598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. . umořovatel 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3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730" name="Picture 1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2564904"/>
            <a:ext cx="1512168" cy="14090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sng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Příklad: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Jestliže dnes si vypůjčím od banky částku 300Kč na tři roky s úroční úrokovou mírou 10%, jakou částku budu mít na konci každého roku splácet, abych dluh po třech letech splatil?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4337600"/>
            <a:ext cx="5472608" cy="1233877"/>
          </a:xfrm>
          <a:prstGeom prst="rect">
            <a:avLst/>
          </a:prstGeom>
          <a:noFill/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5885493"/>
            <a:ext cx="859107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1" u="none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3200" b="0" i="1" u="none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(tato částka v sobě zahrnuje splátku jistiny i úroku)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79512" y="548680"/>
            <a:ext cx="864096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Firma byla nucena vypůjčit si 500 000 Kč od banky s roční úrokovou mírou 12%. Dluh chceme splatit za tři roky pravidelným ročním splácením části dluhu. Kolik budeme muset pravidelně splácet?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404664"/>
            <a:ext cx="2000250" cy="619125"/>
          </a:xfrm>
          <a:prstGeom prst="rect">
            <a:avLst/>
          </a:prstGeom>
          <a:noFill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1268760"/>
            <a:ext cx="1209675" cy="447675"/>
          </a:xfrm>
          <a:prstGeom prst="rect">
            <a:avLst/>
          </a:prstGeom>
          <a:noFill/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71800" y="2060848"/>
            <a:ext cx="1952625" cy="495300"/>
          </a:xfrm>
          <a:prstGeom prst="rect">
            <a:avLst/>
          </a:prstGeom>
          <a:noFill/>
        </p:spPr>
      </p:pic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3957224"/>
            <a:ext cx="7560840" cy="940139"/>
          </a:xfrm>
          <a:prstGeom prst="rect">
            <a:avLst/>
          </a:prstGeom>
          <a:noFill/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23528" y="332656"/>
            <a:ext cx="1515030" cy="120032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Řešení: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			                                    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0" y="1524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0" y="2019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0" y="5168225"/>
            <a:ext cx="9144000" cy="178510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Budeme muset pravidelně každý rok splatit částku 208 174,50Kč.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0" y="1537048"/>
            <a:ext cx="8263031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Literatura: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http://www.</a:t>
            </a:r>
            <a:r>
              <a:rPr kumimoji="0" lang="cs-CZ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expeko.wz.cz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/</a:t>
            </a:r>
            <a:r>
              <a:rPr kumimoji="0" lang="cs-CZ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priklady.php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379</Words>
  <Application>Microsoft Office PowerPoint</Application>
  <PresentationFormat>Předvádění na obrazovce (4:3)</PresentationFormat>
  <Paragraphs>84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Admin</cp:lastModifiedBy>
  <cp:revision>7</cp:revision>
  <dcterms:modified xsi:type="dcterms:W3CDTF">2013-03-21T09:46:06Z</dcterms:modified>
</cp:coreProperties>
</file>