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0" r:id="rId4"/>
    <p:sldId id="261" r:id="rId5"/>
    <p:sldId id="267" r:id="rId6"/>
    <p:sldId id="268" r:id="rId7"/>
    <p:sldId id="258" r:id="rId8"/>
    <p:sldId id="263" r:id="rId9"/>
    <p:sldId id="264" r:id="rId10"/>
    <p:sldId id="271" r:id="rId11"/>
    <p:sldId id="259" r:id="rId12"/>
    <p:sldId id="265" r:id="rId13"/>
    <p:sldId id="270" r:id="rId14"/>
    <p:sldId id="262" r:id="rId15"/>
    <p:sldId id="272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82FA3-7A43-487A-AC35-F7228102923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FFF8A-8D6F-4447-AB2C-4BF0D082B3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82FA3-7A43-487A-AC35-F7228102923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FFF8A-8D6F-4447-AB2C-4BF0D082B3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82FA3-7A43-487A-AC35-F7228102923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E4FFF8A-8D6F-4447-AB2C-4BF0D082B3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82FA3-7A43-487A-AC35-F7228102923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FFF8A-8D6F-4447-AB2C-4BF0D082B3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82FA3-7A43-487A-AC35-F7228102923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FFF8A-8D6F-4447-AB2C-4BF0D082B3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82FA3-7A43-487A-AC35-F7228102923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FFF8A-8D6F-4447-AB2C-4BF0D082B3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82FA3-7A43-487A-AC35-F7228102923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FFF8A-8D6F-4447-AB2C-4BF0D082B3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82FA3-7A43-487A-AC35-F7228102923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FFF8A-8D6F-4447-AB2C-4BF0D082B3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82FA3-7A43-487A-AC35-F7228102923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FFF8A-8D6F-4447-AB2C-4BF0D082B3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82FA3-7A43-487A-AC35-F7228102923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FFF8A-8D6F-4447-AB2C-4BF0D082B3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82FA3-7A43-487A-AC35-F7228102923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FFF8A-8D6F-4447-AB2C-4BF0D082B3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2182FA3-7A43-487A-AC35-F7228102923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E4FFF8A-8D6F-4447-AB2C-4BF0D082B3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pull dir="d"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c/cc/Moos_5769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Marchantia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MarchantiaPolymorpha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0/0b/Eustichium_Norvegicum_-_Fig-6.pn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pedia.org/wiki/Soubor:Lifecycle_moss_svg_diagram_ces.sv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Leucobryum_glaucum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9.jpeg"/><Relationship Id="rId4" Type="http://schemas.openxmlformats.org/officeDocument/2006/relationships/hyperlink" Target="http://cs.wikipedia.org/wiki/Soubor:Polytrichum_Formosum1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http://cs.wikipedia.org/wiki/Soubor:SphagnumFallax.jpg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cs.wikipedia.org/wiki/Soubor:Torfabbau-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://cs.wikipedia.org/wiki/Soubor:L%C3%BCtt-Witt_Moor-2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hyperlink" Target="http://cs.wikipedia.org/wiki/Soubor:Rhizomnium_punctatum.jpe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oos_4_db.jpg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://cs.wikipedia.org/wiki/Soubor:Climacium_dendroides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mechorosty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428604"/>
          <a:ext cx="8643998" cy="28228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42955"/>
                <a:gridCol w="4201043"/>
              </a:tblGrid>
              <a:tr h="2343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b="0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100" b="0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942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82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81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VY_32_INOVACE_V.BOT10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468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8. 2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2013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390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a příroda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563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Přírodopis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Botanika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- mechorosty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194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 ročník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938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Mechorosty.</a:t>
                      </a:r>
                      <a:r>
                        <a:rPr lang="cs-CZ" sz="1200" b="1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Výukový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slouží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jako podklad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                         pro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výkladovou část hodiny a shrnutí poznatků.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Inovace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– využití ICT (PC, interaktivní tabule).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267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2000232" y="3643314"/>
            <a:ext cx="5407621" cy="104250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Primitivní vyšší rostliny</a:t>
            </a:r>
          </a:p>
          <a:p>
            <a:r>
              <a:rPr lang="cs-CZ" dirty="0" smtClean="0"/>
              <a:t>První zelené rostliny na souši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mechy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játrovky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Soubor:Moos 576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2285992"/>
            <a:ext cx="4191029" cy="3143272"/>
          </a:xfrm>
          <a:prstGeom prst="rect">
            <a:avLst/>
          </a:prstGeom>
          <a:noFill/>
        </p:spPr>
      </p:pic>
      <p:pic>
        <p:nvPicPr>
          <p:cNvPr id="10242" name="Picture 2" descr="Stélky játrovky Marchantia">
            <a:hlinkClick r:id="rId4" tooltip="Stélky játrovky Marchantia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6314" y="2328079"/>
            <a:ext cx="4000528" cy="3101185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JÁTROVKY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Vývojově starší než mechy</a:t>
            </a:r>
          </a:p>
          <a:p>
            <a:r>
              <a:rPr lang="cs-CZ" dirty="0" smtClean="0"/>
              <a:t>Mají stélku, ale mají už pletiva</a:t>
            </a:r>
          </a:p>
          <a:p>
            <a:r>
              <a:rPr lang="cs-CZ" u="sng" dirty="0" err="1" smtClean="0"/>
              <a:t>Porostlice</a:t>
            </a:r>
            <a:r>
              <a:rPr lang="cs-CZ" u="sng" dirty="0" smtClean="0"/>
              <a:t> mnohotvará </a:t>
            </a:r>
            <a:r>
              <a:rPr lang="cs-CZ" dirty="0" smtClean="0"/>
              <a:t>– stinná, vlhká místa</a:t>
            </a:r>
            <a:endParaRPr lang="cs-CZ" dirty="0"/>
          </a:p>
        </p:txBody>
      </p:sp>
      <p:pic>
        <p:nvPicPr>
          <p:cNvPr id="9" name="Picture 4" descr="Porostnice mnohotvárná">
            <a:hlinkClick r:id="rId2" tooltip="Porostnice mnohotvárná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3357562"/>
            <a:ext cx="4180225" cy="314327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MECHY - stavba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Tobolka s výtrusy</a:t>
            </a:r>
          </a:p>
          <a:p>
            <a:r>
              <a:rPr lang="cs-CZ" dirty="0" smtClean="0"/>
              <a:t>Štět</a:t>
            </a:r>
          </a:p>
          <a:p>
            <a:r>
              <a:rPr lang="cs-CZ" dirty="0" smtClean="0"/>
              <a:t>Lodyžka</a:t>
            </a:r>
          </a:p>
          <a:p>
            <a:r>
              <a:rPr lang="cs-CZ" dirty="0" smtClean="0"/>
              <a:t>Příchytná vlákna</a:t>
            </a:r>
          </a:p>
          <a:p>
            <a:endParaRPr lang="cs-CZ" dirty="0"/>
          </a:p>
        </p:txBody>
      </p:sp>
      <p:pic>
        <p:nvPicPr>
          <p:cNvPr id="1026" name="Picture 2" descr="File:Eustichium Norvegicum - Fig-6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152524"/>
            <a:ext cx="1514475" cy="570547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Výtrusy</a:t>
            </a:r>
          </a:p>
          <a:p>
            <a:pPr>
              <a:buNone/>
            </a:pPr>
            <a:r>
              <a:rPr lang="cs-CZ" sz="2000" dirty="0" smtClean="0"/>
              <a:t>     na mechové rostlince samčí a samičí</a:t>
            </a:r>
          </a:p>
          <a:p>
            <a:pPr>
              <a:buNone/>
            </a:pPr>
            <a:r>
              <a:rPr lang="cs-CZ" sz="2000" dirty="0" smtClean="0"/>
              <a:t>     buňky – po oplození vyrůstává štět</a:t>
            </a:r>
          </a:p>
          <a:p>
            <a:pPr>
              <a:buNone/>
            </a:pPr>
            <a:r>
              <a:rPr lang="cs-CZ" sz="2000" dirty="0" smtClean="0"/>
              <a:t>     s tobolkou a výtrusy</a:t>
            </a:r>
          </a:p>
          <a:p>
            <a:pPr>
              <a:buNone/>
            </a:pPr>
            <a:r>
              <a:rPr lang="cs-CZ" sz="2000" dirty="0" smtClean="0"/>
              <a:t>     výtrusy vypadávají  - z nich zelené</a:t>
            </a:r>
          </a:p>
          <a:p>
            <a:pPr>
              <a:buNone/>
            </a:pPr>
            <a:r>
              <a:rPr lang="cs-CZ" sz="2000" dirty="0" smtClean="0"/>
              <a:t>     vlákno = PRVOKLÍČEK – na něm  </a:t>
            </a:r>
          </a:p>
          <a:p>
            <a:pPr>
              <a:buNone/>
            </a:pPr>
            <a:r>
              <a:rPr lang="cs-CZ" sz="2000" dirty="0" smtClean="0"/>
              <a:t>     vyrůstají nové rostlinky</a:t>
            </a:r>
          </a:p>
          <a:p>
            <a:r>
              <a:rPr lang="cs-CZ" dirty="0" smtClean="0"/>
              <a:t>Vegetativně</a:t>
            </a:r>
          </a:p>
          <a:p>
            <a:endParaRPr lang="cs-CZ" dirty="0"/>
          </a:p>
        </p:txBody>
      </p:sp>
      <p:pic>
        <p:nvPicPr>
          <p:cNvPr id="5122" name="Picture 2" descr="http://upload.wikimedia.org/wikipedia/commons/thumb/f/f1/Lifecycle_moss_svg_diagram_ces.svg/220px-Lifecycle_moss_svg_diagram_ces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1568126"/>
            <a:ext cx="3041130" cy="4575518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Mechy - zástupci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14348" y="1571612"/>
            <a:ext cx="4040188" cy="750887"/>
          </a:xfrm>
        </p:spPr>
        <p:txBody>
          <a:bodyPr/>
          <a:lstStyle/>
          <a:p>
            <a:r>
              <a:rPr lang="cs-CZ" dirty="0" smtClean="0"/>
              <a:t>Ploník ztenčený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5429256" y="1571612"/>
            <a:ext cx="3041675" cy="750887"/>
          </a:xfrm>
        </p:spPr>
        <p:txBody>
          <a:bodyPr/>
          <a:lstStyle/>
          <a:p>
            <a:r>
              <a:rPr lang="cs-CZ" dirty="0" smtClean="0"/>
              <a:t>Bělomech sivý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2" name="Picture 2" descr="Leucobryum glacum">
            <a:hlinkClick r:id="rId2" tooltip="Leucobryum glacum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2285992"/>
            <a:ext cx="3976728" cy="2982547"/>
          </a:xfrm>
          <a:prstGeom prst="rect">
            <a:avLst/>
          </a:prstGeom>
          <a:noFill/>
        </p:spPr>
      </p:pic>
      <p:pic>
        <p:nvPicPr>
          <p:cNvPr id="20484" name="Picture 4" descr="Ploník ztenčený">
            <a:hlinkClick r:id="rId4" tooltip="Ploník ztenčený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2285992"/>
            <a:ext cx="4386276" cy="292418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Mechy - zástupci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rašeliník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1506" name="Picture 2" descr="Popis obrázku chybí">
            <a:hlinkClick r:id="rId2" tooltip="Popis obrázku chybí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2143116"/>
            <a:ext cx="3643338" cy="2428892"/>
          </a:xfrm>
          <a:prstGeom prst="rect">
            <a:avLst/>
          </a:prstGeom>
          <a:noFill/>
        </p:spPr>
      </p:pic>
      <p:pic>
        <p:nvPicPr>
          <p:cNvPr id="21508" name="Picture 4" descr="http://upload.wikimedia.org/wikipedia/commons/thumb/2/2f/L%C3%BCtt-Witt_Moor-2.jpg/350px-L%C3%BCtt-Witt_Moor-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0694" y="4071942"/>
            <a:ext cx="3047998" cy="2029097"/>
          </a:xfrm>
          <a:prstGeom prst="rect">
            <a:avLst/>
          </a:prstGeom>
          <a:noFill/>
        </p:spPr>
      </p:pic>
      <p:pic>
        <p:nvPicPr>
          <p:cNvPr id="21510" name="Picture 6" descr="http://upload.wikimedia.org/wikipedia/commons/thumb/4/40/Torfabbau-.jpg/220px-Torfabbau-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72132" y="1571612"/>
            <a:ext cx="2961051" cy="1857388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Mechy - zástupci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MĚŘÍK TEČKOVANÝ           DRABÍK STROMKOVITÝ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TRÁVNÍK SCHREBERŮV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1026" name="Picture 2" descr="Rhizomnium punctatum">
            <a:hlinkClick r:id="rId2" tooltip="Rhizomnium punctatum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2214554"/>
            <a:ext cx="2714644" cy="2035983"/>
          </a:xfrm>
          <a:prstGeom prst="rect">
            <a:avLst/>
          </a:prstGeom>
          <a:noFill/>
        </p:spPr>
      </p:pic>
      <p:pic>
        <p:nvPicPr>
          <p:cNvPr id="1028" name="Picture 4" descr="http://upload.wikimedia.org/wikipedia/commons/thumb/0/01/Climacium_dendroides.jpg/290px-Climacium_dendroide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2214554"/>
            <a:ext cx="2762250" cy="2076450"/>
          </a:xfrm>
          <a:prstGeom prst="rect">
            <a:avLst/>
          </a:prstGeom>
          <a:noFill/>
        </p:spPr>
      </p:pic>
      <p:pic>
        <p:nvPicPr>
          <p:cNvPr id="1030" name="Picture 6" descr="travník Schreberův">
            <a:hlinkClick r:id="rId6" tooltip="travník Schreberův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57752" y="4643446"/>
            <a:ext cx="2457450" cy="1847851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mechorostů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Zadržují vodu – brání vysychání půdy</a:t>
            </a:r>
          </a:p>
          <a:p>
            <a:r>
              <a:rPr lang="cs-CZ" dirty="0" smtClean="0"/>
              <a:t>Zabraňují </a:t>
            </a:r>
            <a:r>
              <a:rPr lang="cs-CZ" dirty="0" err="1" smtClean="0"/>
              <a:t>odnosu</a:t>
            </a:r>
            <a:r>
              <a:rPr lang="cs-CZ" dirty="0" smtClean="0"/>
              <a:t> půdy</a:t>
            </a:r>
          </a:p>
          <a:p>
            <a:r>
              <a:rPr lang="cs-CZ" dirty="0" smtClean="0"/>
              <a:t>Zvlhčují vzduch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51510" indent="-514350">
              <a:buFont typeface="+mj-lt"/>
              <a:buAutoNum type="arabicPeriod"/>
            </a:pPr>
            <a:r>
              <a:rPr lang="cs-CZ" dirty="0" smtClean="0"/>
              <a:t>Jakým dalším výrazem můžeme pojmenovat rašeliniště?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smtClean="0"/>
              <a:t>K čemu se rašelina využívá?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smtClean="0"/>
              <a:t>V co by se rašelina proměnila v případě dalšího vývoje v příznivých podmínkách?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smtClean="0"/>
              <a:t>Při léčbě kterých onemocnění se užívá rašelina?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51510" indent="-514350">
              <a:buFont typeface="+mj-lt"/>
              <a:buAutoNum type="arabicPeriod"/>
            </a:pPr>
            <a:r>
              <a:rPr lang="cs-CZ" dirty="0" smtClean="0"/>
              <a:t>Blata, </a:t>
            </a:r>
            <a:r>
              <a:rPr lang="cs-CZ" dirty="0" err="1" smtClean="0"/>
              <a:t>slatě</a:t>
            </a:r>
            <a:r>
              <a:rPr lang="cs-CZ" dirty="0" smtClean="0"/>
              <a:t> 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smtClean="0"/>
              <a:t>Jako fosilní palivo, izolace, v zahradnictví, balneologii, výrobě whisky…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smtClean="0"/>
              <a:t>V uhlí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smtClean="0"/>
              <a:t>Zejména nemoci pohybového aparátu.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smtClean="0"/>
              <a:t>Játrovky </a:t>
            </a:r>
          </a:p>
          <a:p>
            <a:r>
              <a:rPr lang="cs-CZ" dirty="0" smtClean="0"/>
              <a:t>J.F </a:t>
            </a:r>
            <a:r>
              <a:rPr lang="cs-CZ" dirty="0" err="1" smtClean="0"/>
              <a:t>Gaffard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8.2.2013].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 http://cs.wikipedia.org/wiki/Soubor:Marchantia.jpg</a:t>
            </a:r>
          </a:p>
          <a:p>
            <a:pPr>
              <a:buNone/>
            </a:pPr>
            <a:r>
              <a:rPr lang="cs-CZ" dirty="0" err="1" smtClean="0"/>
              <a:t>Porostlice</a:t>
            </a:r>
            <a:r>
              <a:rPr lang="cs-CZ" dirty="0" smtClean="0"/>
              <a:t> mnohotvará</a:t>
            </a:r>
          </a:p>
          <a:p>
            <a:r>
              <a:rPr lang="cs-CZ" dirty="0" smtClean="0"/>
              <a:t>BATHEL, Denis 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8.2.2013]. Dostupný pod licencí </a:t>
            </a:r>
            <a:r>
              <a:rPr lang="en-US" dirty="0" smtClean="0"/>
              <a:t>Creative Commons Attribution-Share Alike 1.0 Generic</a:t>
            </a:r>
            <a:r>
              <a:rPr lang="cs-CZ" dirty="0" smtClean="0"/>
              <a:t> na WWW http://cs.wikipedia.org/wiki/Soubor:MarchantiaPolymorpha.jpg</a:t>
            </a:r>
          </a:p>
          <a:p>
            <a:pPr>
              <a:buNone/>
            </a:pPr>
            <a:r>
              <a:rPr lang="cs-CZ" dirty="0" smtClean="0"/>
              <a:t>Mechy - stavba</a:t>
            </a:r>
          </a:p>
          <a:p>
            <a:r>
              <a:rPr lang="cs-CZ" dirty="0" smtClean="0"/>
              <a:t>Elizabeth </a:t>
            </a:r>
            <a:r>
              <a:rPr lang="cs-CZ" dirty="0" err="1" smtClean="0"/>
              <a:t>Gertrude</a:t>
            </a:r>
            <a:r>
              <a:rPr lang="cs-CZ" dirty="0" smtClean="0"/>
              <a:t> </a:t>
            </a:r>
            <a:r>
              <a:rPr lang="cs-CZ" dirty="0" err="1" smtClean="0"/>
              <a:t>Knight</a:t>
            </a:r>
            <a:r>
              <a:rPr lang="cs-CZ" dirty="0" smtClean="0"/>
              <a:t> (</a:t>
            </a:r>
            <a:r>
              <a:rPr lang="cs-CZ" dirty="0" err="1" smtClean="0"/>
              <a:t>Britton</a:t>
            </a:r>
            <a:r>
              <a:rPr lang="cs-CZ" dirty="0" smtClean="0"/>
              <a:t>).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8.2.2013]. Dostupný na WWW http://commons.wikimedia.org/wiki/File:Eustichium_Norvegicum_-_Fig-6.png?uselang=cs</a:t>
            </a:r>
          </a:p>
          <a:p>
            <a:pPr>
              <a:buNone/>
            </a:pPr>
            <a:r>
              <a:rPr lang="cs-CZ" dirty="0" smtClean="0"/>
              <a:t>Mechy – cyklus</a:t>
            </a:r>
          </a:p>
          <a:p>
            <a:r>
              <a:rPr lang="cs-CZ" dirty="0" err="1" smtClean="0"/>
              <a:t>LadyofHats</a:t>
            </a:r>
            <a:r>
              <a:rPr lang="cs-CZ" dirty="0" smtClean="0"/>
              <a:t> 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8.2.2013]. Dostupný na WWW: http://cs.wikipedia.org/wiki/Soubor:Lifecycle_moss_svg_diagram_ces.svg</a:t>
            </a:r>
          </a:p>
          <a:p>
            <a:pPr>
              <a:buNone/>
            </a:pPr>
            <a:r>
              <a:rPr lang="cs-CZ" dirty="0" smtClean="0"/>
              <a:t>Bělomech sivý</a:t>
            </a:r>
          </a:p>
          <a:p>
            <a:r>
              <a:rPr lang="cs-CZ" dirty="0" smtClean="0"/>
              <a:t>ALGIRDAS.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8.2.2013]. Dostupný na WWW: http://cs.wikipedia.org/wiki/Soubor:Leucobryum_glaucum.jpg</a:t>
            </a:r>
          </a:p>
          <a:p>
            <a:pPr>
              <a:buNone/>
            </a:pPr>
            <a:r>
              <a:rPr lang="cs-CZ" dirty="0" smtClean="0"/>
              <a:t>Ploník ztenčený</a:t>
            </a:r>
          </a:p>
          <a:p>
            <a:r>
              <a:rPr lang="cs-CZ" dirty="0" smtClean="0"/>
              <a:t>KLINK, Alexander.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8.2.2013].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http://cs.wikipedia.org/wiki/Soubor:Polytrichum_Formosum1.jpg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Měřík tečkovaný</a:t>
            </a:r>
          </a:p>
          <a:p>
            <a:r>
              <a:rPr lang="cs-CZ" i="1" dirty="0" smtClean="0"/>
              <a:t>PETERS, Christian.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8.2.2013].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 http://cs.wikipedia.org/wiki/Soubor:Rhizomnium_punctatum.jpeg </a:t>
            </a:r>
          </a:p>
          <a:p>
            <a:pPr>
              <a:buNone/>
            </a:pPr>
            <a:r>
              <a:rPr lang="cs-CZ" dirty="0" err="1" smtClean="0"/>
              <a:t>Drabík</a:t>
            </a:r>
            <a:r>
              <a:rPr lang="cs-CZ" dirty="0" smtClean="0"/>
              <a:t> stromkovitý</a:t>
            </a:r>
          </a:p>
          <a:p>
            <a:r>
              <a:rPr lang="cs-CZ" dirty="0" smtClean="0"/>
              <a:t>ALGIRDAS.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8.2.2013]. Dostupný na WWW: http://cs.wikipedia.org/wiki/Soubor:Climacium_dendroides.jpg</a:t>
            </a:r>
          </a:p>
          <a:p>
            <a:pPr>
              <a:buNone/>
            </a:pPr>
            <a:r>
              <a:rPr lang="cs-CZ" dirty="0" smtClean="0"/>
              <a:t>Trávník </a:t>
            </a:r>
            <a:r>
              <a:rPr lang="cs-CZ" dirty="0" err="1" smtClean="0"/>
              <a:t>Schreberův</a:t>
            </a:r>
            <a:endParaRPr lang="cs-CZ" dirty="0" smtClean="0"/>
          </a:p>
          <a:p>
            <a:r>
              <a:rPr lang="cs-CZ" i="1" dirty="0" smtClean="0"/>
              <a:t>DICKBAUCH.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8.2.2013].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 http://cs.wikipedia.org/wiki/Soubor:Moos_4_db.jpg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70916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Těžba rašeliníku </a:t>
            </a:r>
          </a:p>
          <a:p>
            <a:r>
              <a:rPr lang="cs-CZ" dirty="0" smtClean="0"/>
              <a:t>FISCHER, Christian.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8.2.2013].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http://cs.wikipedia.org/wiki/Soubor:Torfabbau-.jpg</a:t>
            </a:r>
          </a:p>
          <a:p>
            <a:pPr>
              <a:buNone/>
            </a:pPr>
            <a:r>
              <a:rPr lang="cs-CZ" dirty="0" smtClean="0"/>
              <a:t>Rašeliniště</a:t>
            </a:r>
          </a:p>
          <a:p>
            <a:r>
              <a:rPr lang="cs-CZ" dirty="0" smtClean="0"/>
              <a:t>VAN DER CRABBEN, Jan.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8.2.2013].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2.0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http://cs.wikipedia.org/wiki/Soubor:L%C3%BCtt-Witt_Moor-2.jpg</a:t>
            </a:r>
          </a:p>
          <a:p>
            <a:pPr>
              <a:buNone/>
            </a:pPr>
            <a:r>
              <a:rPr lang="cs-CZ" dirty="0" smtClean="0"/>
              <a:t>Rašeliník</a:t>
            </a:r>
          </a:p>
          <a:p>
            <a:r>
              <a:rPr lang="cs-CZ" dirty="0" smtClean="0"/>
              <a:t>FISCHER, Christian.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8.2.2013].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WWW:http://</a:t>
            </a:r>
            <a:r>
              <a:rPr lang="cs-CZ" dirty="0" err="1" smtClean="0"/>
              <a:t>cs.wikipedia.org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/Soubor:</a:t>
            </a:r>
            <a:r>
              <a:rPr lang="cs-CZ" dirty="0" err="1" smtClean="0"/>
              <a:t>SphagnumFallax.jpg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255</TotalTime>
  <Words>599</Words>
  <Application>Microsoft Office PowerPoint</Application>
  <PresentationFormat>Předvádění na obrazovce (4:3)</PresentationFormat>
  <Paragraphs>112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Vrchol</vt:lpstr>
      <vt:lpstr>mechorosty</vt:lpstr>
      <vt:lpstr>Snímek 2</vt:lpstr>
      <vt:lpstr>Snímek 3</vt:lpstr>
      <vt:lpstr>Dělení</vt:lpstr>
      <vt:lpstr>JÁTROVKY</vt:lpstr>
      <vt:lpstr>MECHY - stavba</vt:lpstr>
      <vt:lpstr>Rozmnožování</vt:lpstr>
      <vt:lpstr>Mechy - zástupci</vt:lpstr>
      <vt:lpstr>Mechy - zástupci</vt:lpstr>
      <vt:lpstr>Mechy - zástupci</vt:lpstr>
      <vt:lpstr>Význam mechorostů</vt:lpstr>
      <vt:lpstr>Otázky </vt:lpstr>
      <vt:lpstr>Odpovědi</vt:lpstr>
      <vt:lpstr>Zdroje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mechorosty</dc:title>
  <dc:creator>Martin</dc:creator>
  <cp:lastModifiedBy>Dum</cp:lastModifiedBy>
  <cp:revision>48</cp:revision>
  <dcterms:created xsi:type="dcterms:W3CDTF">2013-02-08T20:19:40Z</dcterms:created>
  <dcterms:modified xsi:type="dcterms:W3CDTF">2013-03-21T10:07:10Z</dcterms:modified>
</cp:coreProperties>
</file>