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66" r:id="rId4"/>
    <p:sldId id="267" r:id="rId5"/>
    <p:sldId id="268" r:id="rId6"/>
    <p:sldId id="258" r:id="rId7"/>
    <p:sldId id="259" r:id="rId8"/>
    <p:sldId id="269" r:id="rId9"/>
    <p:sldId id="260" r:id="rId10"/>
    <p:sldId id="265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33CC"/>
    <a:srgbClr val="FFCCCC"/>
    <a:srgbClr val="66FF33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45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75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51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409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69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95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02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829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23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284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65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3">
                <a:lumMod val="75000"/>
              </a:schemeClr>
            </a:gs>
            <a:gs pos="100000">
              <a:srgbClr val="66FF3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00970-08BC-4FB3-85B7-51B42CF3EF89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8E5BC-F837-4241-8B2D-780553ACC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113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t1.gstatic.com/images?q=tbn:ANd9GcRFxkzGw4mwhc7y9-FJGqyPoi2bWy_eNr5FV-onam1ALVpsXA2SNQ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 bwMode="auto">
          <a:xfrm>
            <a:off x="685800" y="500856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cs-CZ" sz="3200" b="1" dirty="0"/>
              <a:t>Obojživelníci </a:t>
            </a:r>
            <a:r>
              <a:rPr lang="cs-CZ" sz="3200" b="1" smtClean="0"/>
              <a:t/>
            </a:r>
            <a:br>
              <a:rPr lang="cs-CZ" sz="3200" b="1" smtClean="0"/>
            </a:br>
            <a:r>
              <a:rPr lang="cs-CZ" sz="3200" b="1" smtClean="0"/>
              <a:t>VY_52_INOVACE_PR.6.5-14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 smtClean="0"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5109369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041400" y="2372519"/>
            <a:ext cx="74168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hangingPunct="0"/>
            <a:r>
              <a:rPr lang="cs-CZ" b="1" dirty="0"/>
              <a:t>VYPRACOVALA:</a:t>
            </a:r>
            <a:r>
              <a:rPr lang="cs-CZ" dirty="0"/>
              <a:t> Mgr. Jana Víchová</a:t>
            </a:r>
          </a:p>
          <a:p>
            <a:pPr hangingPunct="0"/>
            <a:r>
              <a:rPr lang="cs-CZ" b="1" dirty="0"/>
              <a:t>DATUM:</a:t>
            </a:r>
            <a:r>
              <a:rPr lang="cs-CZ" dirty="0"/>
              <a:t> září 2011</a:t>
            </a:r>
          </a:p>
          <a:p>
            <a:pPr hangingPunct="0"/>
            <a:r>
              <a:rPr lang="cs-CZ" b="1" dirty="0"/>
              <a:t>URČENO PRO:</a:t>
            </a:r>
            <a:r>
              <a:rPr lang="cs-CZ" dirty="0"/>
              <a:t> 7. </a:t>
            </a:r>
            <a:r>
              <a:rPr lang="cs-CZ" dirty="0" smtClean="0"/>
              <a:t>ročník</a:t>
            </a:r>
          </a:p>
          <a:p>
            <a:pPr hangingPunct="0"/>
            <a:r>
              <a:rPr lang="cs-CZ" b="1"/>
              <a:t>VZDĚLÁVACÍ OBLAST: </a:t>
            </a:r>
            <a:r>
              <a:rPr lang="cs-CZ"/>
              <a:t>Člověk a příroda - Přírodopis</a:t>
            </a:r>
            <a:endParaRPr lang="cs-CZ" dirty="0"/>
          </a:p>
          <a:p>
            <a:pPr hangingPunct="0"/>
            <a:r>
              <a:rPr lang="cs-CZ" b="1" dirty="0"/>
              <a:t>KLÍČOVÁ SLOVA: </a:t>
            </a:r>
            <a:r>
              <a:rPr lang="cs-CZ" dirty="0"/>
              <a:t>pulec, kloaka, žlázy, proměnlivá teplota, vývoj, bezocasí, ocasatí, vnější a vnitřní oplození</a:t>
            </a:r>
          </a:p>
          <a:p>
            <a:r>
              <a:rPr lang="cs-CZ" b="1" dirty="0"/>
              <a:t>ANOTACE:</a:t>
            </a:r>
            <a:r>
              <a:rPr lang="cs-CZ" dirty="0"/>
              <a:t> Prezentace je určena k výkladu nového učiva. Ve vyučovací hodině se dá využít taktéž k určování obojživelníků a k opakování učiva.</a:t>
            </a:r>
          </a:p>
        </p:txBody>
      </p:sp>
    </p:spTree>
    <p:extLst>
      <p:ext uri="{BB962C8B-B14F-4D97-AF65-F5344CB8AC3E}">
        <p14:creationId xmlns:p14="http://schemas.microsoft.com/office/powerpoint/2010/main" val="92185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07046" y="2708920"/>
            <a:ext cx="82253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3200" b="1" dirty="0" smtClean="0"/>
              <a:t>tvoří přechod mezi vodními 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   suchozemskými  živočichy</a:t>
            </a:r>
          </a:p>
          <a:p>
            <a:pPr marL="457200" indent="-457200">
              <a:buFontTx/>
              <a:buChar char="-"/>
            </a:pPr>
            <a:endParaRPr lang="cs-CZ" sz="3200" b="1" dirty="0" smtClean="0"/>
          </a:p>
          <a:p>
            <a:pPr marL="457200" indent="-457200">
              <a:buFontTx/>
              <a:buChar char="-"/>
            </a:pPr>
            <a:r>
              <a:rPr lang="cs-CZ" sz="3200" b="1" dirty="0"/>
              <a:t>v</a:t>
            </a:r>
            <a:r>
              <a:rPr lang="cs-CZ" sz="3200" b="1" dirty="0" smtClean="0"/>
              <a:t>yvinuli se  před 350 milióny let  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   z lalokoploutvých ryb </a:t>
            </a:r>
          </a:p>
          <a:p>
            <a:pPr marL="457200" indent="-457200">
              <a:buFontTx/>
              <a:buChar char="-"/>
            </a:pPr>
            <a:endParaRPr lang="cs-CZ" sz="3200" b="1" dirty="0" smtClean="0"/>
          </a:p>
          <a:p>
            <a:r>
              <a:rPr lang="cs-CZ" sz="3200" dirty="0" smtClean="0"/>
              <a:t>-   </a:t>
            </a:r>
            <a:r>
              <a:rPr lang="cs-CZ" sz="3200" b="1" dirty="0" smtClean="0"/>
              <a:t> nejprimitivnější známí čtyřnožci.</a:t>
            </a:r>
            <a:endParaRPr lang="cs-CZ" sz="3200" b="1" dirty="0"/>
          </a:p>
        </p:txBody>
      </p:sp>
      <p:sp>
        <p:nvSpPr>
          <p:cNvPr id="2" name="Obdélník 1"/>
          <p:cNvSpPr/>
          <p:nvPr/>
        </p:nvSpPr>
        <p:spPr>
          <a:xfrm>
            <a:off x="307046" y="332656"/>
            <a:ext cx="809785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15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Obojživelníci</a:t>
            </a:r>
            <a:endParaRPr lang="cs-CZ" sz="115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030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4799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Charakteristika: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556792"/>
            <a:ext cx="80648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- vyvíjejí se ve </a:t>
            </a:r>
            <a:r>
              <a:rPr lang="cs-CZ" sz="3200" b="1" u="sng" dirty="0" smtClean="0"/>
              <a:t>vodě</a:t>
            </a:r>
            <a:r>
              <a:rPr lang="cs-CZ" sz="3200" b="1" dirty="0" smtClean="0"/>
              <a:t> </a:t>
            </a:r>
          </a:p>
          <a:p>
            <a:r>
              <a:rPr lang="cs-CZ" sz="3200" b="1" dirty="0" smtClean="0"/>
              <a:t>- jejich larvy jsou-pulci </a:t>
            </a:r>
          </a:p>
          <a:p>
            <a:r>
              <a:rPr lang="cs-CZ" sz="3200" b="1" dirty="0" smtClean="0"/>
              <a:t>- dýchají žábrami (pulci) a plícemi (dospělci) </a:t>
            </a:r>
          </a:p>
          <a:p>
            <a:r>
              <a:rPr lang="cs-CZ" sz="3200" b="1" dirty="0" smtClean="0"/>
              <a:t>- mají </a:t>
            </a:r>
            <a:r>
              <a:rPr lang="cs-CZ" sz="3200" b="1" u="sng" dirty="0" smtClean="0"/>
              <a:t>proměnlivou</a:t>
            </a:r>
            <a:r>
              <a:rPr lang="cs-CZ" sz="3200" b="1" dirty="0" smtClean="0"/>
              <a:t> tělesnou teplotou</a:t>
            </a:r>
          </a:p>
          <a:p>
            <a:r>
              <a:rPr lang="cs-CZ" sz="3200" b="1" dirty="0" smtClean="0"/>
              <a:t>- v kůži mají </a:t>
            </a:r>
            <a:r>
              <a:rPr lang="cs-CZ" sz="3200" b="1" u="sng" dirty="0" smtClean="0"/>
              <a:t>slizové </a:t>
            </a:r>
            <a:r>
              <a:rPr lang="cs-CZ" sz="3200" b="1" u="sng" dirty="0"/>
              <a:t>či </a:t>
            </a:r>
            <a:r>
              <a:rPr lang="cs-CZ" sz="3200" b="1" u="sng" dirty="0" smtClean="0"/>
              <a:t>jedové žlázy</a:t>
            </a:r>
          </a:p>
          <a:p>
            <a:r>
              <a:rPr lang="cs-CZ" sz="3200" b="1" dirty="0" smtClean="0"/>
              <a:t>- vývodem soustavy trávící, vylučovací </a:t>
            </a:r>
          </a:p>
          <a:p>
            <a:r>
              <a:rPr lang="cs-CZ" sz="3200" b="1" dirty="0" smtClean="0"/>
              <a:t>  a pohlavní je </a:t>
            </a:r>
            <a:r>
              <a:rPr lang="cs-CZ" sz="3200" b="1" u="sng" dirty="0" smtClean="0"/>
              <a:t>KLOAKA</a:t>
            </a:r>
            <a:endParaRPr lang="cs-CZ" sz="3200" b="1" u="sng" dirty="0"/>
          </a:p>
        </p:txBody>
      </p:sp>
    </p:spTree>
    <p:extLst>
      <p:ext uri="{BB962C8B-B14F-4D97-AF65-F5344CB8AC3E}">
        <p14:creationId xmlns:p14="http://schemas.microsoft.com/office/powerpoint/2010/main" val="39329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5401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     Rozmnožování :</a:t>
            </a: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1666" y="1183978"/>
            <a:ext cx="7536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/>
              <a:t> </a:t>
            </a:r>
            <a:r>
              <a:rPr lang="cs-CZ" sz="3200" b="1" dirty="0" smtClean="0"/>
              <a:t>       - rozmnožují </a:t>
            </a:r>
            <a:r>
              <a:rPr lang="cs-CZ" sz="3200" b="1" dirty="0"/>
              <a:t>se </a:t>
            </a:r>
            <a:r>
              <a:rPr lang="cs-CZ" sz="3200" b="1" dirty="0" smtClean="0"/>
              <a:t>pohlavně</a:t>
            </a:r>
          </a:p>
          <a:p>
            <a:pPr algn="ctr"/>
            <a:r>
              <a:rPr lang="cs-CZ" sz="3200" b="1" dirty="0" smtClean="0"/>
              <a:t> - žáby-vnější </a:t>
            </a:r>
            <a:r>
              <a:rPr lang="cs-CZ" sz="3200" b="1" dirty="0"/>
              <a:t>oplození </a:t>
            </a:r>
          </a:p>
          <a:p>
            <a:pPr algn="ctr"/>
            <a:r>
              <a:rPr lang="cs-CZ" sz="3200" b="1" dirty="0"/>
              <a:t>       </a:t>
            </a:r>
            <a:r>
              <a:rPr lang="cs-CZ" sz="3200" b="1" dirty="0" smtClean="0"/>
              <a:t>        - mloci</a:t>
            </a:r>
            <a:r>
              <a:rPr lang="cs-CZ" sz="3200" b="1" dirty="0"/>
              <a:t>, čolci-oplození vnitřní</a:t>
            </a:r>
            <a:endParaRPr lang="cs-CZ" sz="3200" dirty="0"/>
          </a:p>
        </p:txBody>
      </p:sp>
      <p:pic>
        <p:nvPicPr>
          <p:cNvPr id="4" name="Picture 2" descr="Soubor:Frog in frogspaw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2847847"/>
            <a:ext cx="4675762" cy="350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727696" y="5646782"/>
            <a:ext cx="5806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1.</a:t>
            </a:r>
            <a:endParaRPr lang="cs-CZ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469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0"/>
            <a:ext cx="6858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439717" y="5292864"/>
            <a:ext cx="5806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2.</a:t>
            </a:r>
            <a:endParaRPr lang="cs-CZ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834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318096"/>
            <a:ext cx="77768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Třídění: Bezocasé-</a:t>
            </a:r>
            <a:r>
              <a:rPr lang="cs-CZ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žáby</a:t>
            </a:r>
            <a:r>
              <a:rPr lang="cs-CZ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 </a:t>
            </a:r>
            <a:r>
              <a:rPr lang="cs-CZ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9" y="1756434"/>
            <a:ext cx="4104456" cy="3345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997046" y="4411529"/>
            <a:ext cx="5806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3</a:t>
            </a:r>
            <a:r>
              <a:rPr lang="cs-CZ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</a:t>
            </a:r>
            <a:endParaRPr lang="cs-CZ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68475"/>
            <a:ext cx="3744416" cy="3269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8095848" y="4330004"/>
            <a:ext cx="5806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4</a:t>
            </a:r>
            <a:r>
              <a:rPr lang="cs-CZ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</a:t>
            </a:r>
            <a:endParaRPr lang="cs-CZ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79512" y="5342389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skokan zelený                      kuňka žlutobřichá</a:t>
            </a: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,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642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9511" y="263530"/>
            <a:ext cx="5806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5</a:t>
            </a:r>
            <a:r>
              <a:rPr lang="cs-CZ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</a:t>
            </a:r>
            <a:endParaRPr lang="cs-CZ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894512" y="260648"/>
            <a:ext cx="30639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Ropucha zelená</a:t>
            </a:r>
            <a:endParaRPr lang="cs-CZ" sz="3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942195" y="5215094"/>
            <a:ext cx="296042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R</a:t>
            </a:r>
            <a:r>
              <a:rPr lang="cs-CZ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osnička zelená</a:t>
            </a:r>
            <a:endParaRPr lang="cs-CZ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1026" name="Picture 2" descr="Soubor:Hyla arborea (Marek Szczepanek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491" y="3638927"/>
            <a:ext cx="4612745" cy="2973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377820" y="5904488"/>
            <a:ext cx="5806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6</a:t>
            </a:r>
            <a:r>
              <a:rPr lang="cs-CZ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</a:t>
            </a:r>
            <a:endParaRPr lang="cs-CZ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009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78337" y="620689"/>
            <a:ext cx="3765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Skokan zelený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19" y="2901308"/>
            <a:ext cx="4847039" cy="3552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5157192"/>
            <a:ext cx="3206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Skokan hnědý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851919" y="5868561"/>
            <a:ext cx="502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8.</a:t>
            </a:r>
            <a:endParaRPr lang="cs-CZ" sz="32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0" name="Picture 2" descr="Soubor:Teichfrosc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16" y="188641"/>
            <a:ext cx="3716164" cy="310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779912" y="314931"/>
            <a:ext cx="502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7.</a:t>
            </a:r>
            <a:endParaRPr lang="cs-CZ" sz="32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231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188640"/>
            <a:ext cx="83529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Třídění: ocasaté: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11560" y="4797153"/>
            <a:ext cx="84274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Čolek horský – živí se hmyzem, drobnými korýši, pavouky, malými červy, koncem léta vodu opouštějí, zimu přečkává zahrabán v úkrytu</a:t>
            </a:r>
            <a:endParaRPr lang="cs-CZ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Soubor:Triturus alpestr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03" y="1091545"/>
            <a:ext cx="4800462" cy="360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11560" y="3860971"/>
            <a:ext cx="59343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9</a:t>
            </a:r>
            <a:r>
              <a:rPr lang="cs-CZ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.</a:t>
            </a:r>
            <a:endParaRPr lang="cs-CZ" sz="4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534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6" t="7718" r="3782" b="5720"/>
          <a:stretch/>
        </p:blipFill>
        <p:spPr bwMode="auto">
          <a:xfrm>
            <a:off x="1277815" y="644769"/>
            <a:ext cx="6869722" cy="4477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76903" y="476672"/>
            <a:ext cx="84029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10</a:t>
            </a:r>
            <a:r>
              <a:rPr lang="cs-CZ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</a:t>
            </a:r>
            <a:endParaRPr lang="cs-CZ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38777" y="5403274"/>
            <a:ext cx="74921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Mlok skvrnitý – žije ve vlhkých lesích, v noci loví hmyz, žížaly, slimáky</a:t>
            </a:r>
            <a:endParaRPr lang="cs-CZ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80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2125515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3.http</a:t>
            </a:r>
            <a:r>
              <a:rPr lang="cs-CZ" dirty="0"/>
              <a:t>://amphibia.webzdarma.cz/Skokan%20zeleny.htm</a:t>
            </a:r>
          </a:p>
        </p:txBody>
      </p:sp>
      <p:sp>
        <p:nvSpPr>
          <p:cNvPr id="5" name="Obdélník 4"/>
          <p:cNvSpPr/>
          <p:nvPr/>
        </p:nvSpPr>
        <p:spPr>
          <a:xfrm>
            <a:off x="539552" y="250777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4. http</a:t>
            </a:r>
            <a:r>
              <a:rPr lang="cs-CZ" dirty="0"/>
              <a:t>://www.eu-shop.mypage.cz/menu/velkoprodejna-mzourov/zaby/kunka-zlutobricha</a:t>
            </a:r>
          </a:p>
        </p:txBody>
      </p:sp>
      <p:sp>
        <p:nvSpPr>
          <p:cNvPr id="6" name="Obdélník 5"/>
          <p:cNvSpPr/>
          <p:nvPr/>
        </p:nvSpPr>
        <p:spPr>
          <a:xfrm>
            <a:off x="556855" y="3154107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5. http</a:t>
            </a:r>
            <a:r>
              <a:rPr lang="cs-CZ" dirty="0"/>
              <a:t>://www.prozaky.eu/obrazky-k-prohlizeni/7-trida/prirodopis/obojzivelnici</a:t>
            </a:r>
          </a:p>
        </p:txBody>
      </p:sp>
      <p:sp>
        <p:nvSpPr>
          <p:cNvPr id="7" name="Obdélník 6"/>
          <p:cNvSpPr/>
          <p:nvPr/>
        </p:nvSpPr>
        <p:spPr>
          <a:xfrm>
            <a:off x="558637" y="3527096"/>
            <a:ext cx="77429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6.http://</a:t>
            </a:r>
            <a:r>
              <a:rPr lang="cs-CZ" dirty="0"/>
              <a:t>upload.wikimedia.org/wikipedia/commons/8/84/Hyla_arborea_%28Marek_Szczepanek%29.jpg 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7528" y="4931961"/>
            <a:ext cx="8210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9.</a:t>
            </a:r>
            <a:r>
              <a:rPr lang="cs-CZ" dirty="0" smtClean="0"/>
              <a:t>http</a:t>
            </a:r>
            <a:r>
              <a:rPr lang="cs-CZ" dirty="0"/>
              <a:t>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</a:t>
            </a:r>
            <a:r>
              <a:rPr lang="cs-CZ" dirty="0" err="1"/>
              <a:t>thumb</a:t>
            </a:r>
            <a:r>
              <a:rPr lang="cs-CZ" dirty="0"/>
              <a:t>/3/30/Triturus_alpestris.jpg/800px-Triturus_alpestris.jpg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57567" y="5845598"/>
            <a:ext cx="7744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10. http</a:t>
            </a:r>
            <a:r>
              <a:rPr lang="cs-CZ" dirty="0"/>
              <a:t>://www.ezoo.cz/zvire.php?zvire_id=27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620688"/>
            <a:ext cx="5282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Zdroje :</a:t>
            </a:r>
            <a:endParaRPr lang="cs-CZ" sz="3200" dirty="0"/>
          </a:p>
        </p:txBody>
      </p:sp>
      <p:sp>
        <p:nvSpPr>
          <p:cNvPr id="11" name="Obdélník 10"/>
          <p:cNvSpPr/>
          <p:nvPr/>
        </p:nvSpPr>
        <p:spPr>
          <a:xfrm>
            <a:off x="539552" y="1377039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1. </a:t>
            </a:r>
            <a:r>
              <a:rPr lang="cs-CZ" dirty="0"/>
              <a:t>http://upload.wikimedia.org/wikipedia/commons/9/9c/Frog_in_frogspawn.jpg</a:t>
            </a:r>
            <a:endParaRPr lang="cs-CZ" dirty="0" smtClean="0"/>
          </a:p>
        </p:txBody>
      </p:sp>
      <p:sp>
        <p:nvSpPr>
          <p:cNvPr id="12" name="Obdélník 11"/>
          <p:cNvSpPr/>
          <p:nvPr/>
        </p:nvSpPr>
        <p:spPr>
          <a:xfrm>
            <a:off x="539552" y="1756183"/>
            <a:ext cx="43736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2. http</a:t>
            </a:r>
            <a:r>
              <a:rPr lang="cs-CZ" dirty="0"/>
              <a:t>://zaba.webgarden.cz/image/515149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58637" y="4005064"/>
            <a:ext cx="73257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7</a:t>
            </a:r>
            <a:r>
              <a:rPr lang="cs-CZ" dirty="0"/>
              <a:t>. http://upload.wikimedia.org/wikipedia/commons/d/df/Teichfrosch.jpg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558636" y="4331796"/>
            <a:ext cx="81898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8.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t1.gstatic.com/images?q=tbn:ANd9GcRFxkzGw4mwhc7y9-FJGqyPoi2bWy_eNr5FV-onam1ALVpsXA2SNQ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959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japonského obrazu</Template>
  <TotalTime>299</TotalTime>
  <Words>271</Words>
  <Application>Microsoft Office PowerPoint</Application>
  <PresentationFormat>Předvádění na obrazovce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14NV</dc:creator>
  <cp:lastModifiedBy>14NV</cp:lastModifiedBy>
  <cp:revision>32</cp:revision>
  <dcterms:created xsi:type="dcterms:W3CDTF">2011-10-20T16:46:28Z</dcterms:created>
  <dcterms:modified xsi:type="dcterms:W3CDTF">2013-03-21T10:01:49Z</dcterms:modified>
</cp:coreProperties>
</file>