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62" r:id="rId6"/>
    <p:sldId id="263" r:id="rId7"/>
    <p:sldId id="259" r:id="rId8"/>
    <p:sldId id="260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78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5BE66B9-6EAE-4860-821E-F5DECB0CF689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9F39B1C-A830-4A98-8332-ED33D0FA4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b/Equisetum_ramosissimum3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Equisetum_arvense_2005_spring_0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Equisetum-arvense-vegetativ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Equisetum_sylvaticum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Lycopodium_clavatum_15120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Lycopodium_annotinum_a2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Huperzia_selago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Přesličky, plavuně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357166"/>
          <a:ext cx="8715436" cy="27728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9674"/>
                <a:gridCol w="4235762"/>
              </a:tblGrid>
              <a:tr h="214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3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28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5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2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37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29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Botanika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 - výtrusné  rostliny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5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213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Přesličky</a:t>
                      </a: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plavuně.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podklad pro výkladovou část hodiny a shrnutí poznatků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942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2000232" y="3286124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Výtrusné rostliny</a:t>
            </a:r>
          </a:p>
          <a:p>
            <a:r>
              <a:rPr lang="cs-CZ" dirty="0" smtClean="0"/>
              <a:t>Výskyt od prvohor – stromová forma</a:t>
            </a:r>
          </a:p>
          <a:p>
            <a:r>
              <a:rPr lang="cs-CZ" dirty="0" smtClean="0"/>
              <a:t>Spolu s kapradinami základ pro uhlí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řesličky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Duté, podélně  rýhované a přeslenitě větvené stonky</a:t>
            </a:r>
          </a:p>
          <a:p>
            <a:r>
              <a:rPr lang="cs-CZ" dirty="0" smtClean="0"/>
              <a:t>Obsahují oxid křemičitý</a:t>
            </a:r>
          </a:p>
          <a:p>
            <a:r>
              <a:rPr lang="cs-CZ" dirty="0" smtClean="0"/>
              <a:t>V zemi plazivé oddenky</a:t>
            </a:r>
            <a:endParaRPr lang="cs-CZ" dirty="0"/>
          </a:p>
        </p:txBody>
      </p:sp>
      <p:pic>
        <p:nvPicPr>
          <p:cNvPr id="5122" name="Picture 2" descr="http://upload.wikimedia.org/wikipedia/commons/thumb/f/f7/Equisetum_ramosissimum4.JPG/120px-Equisetum_ramosissimum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929066"/>
            <a:ext cx="2000261" cy="1500198"/>
          </a:xfrm>
          <a:prstGeom prst="rect">
            <a:avLst/>
          </a:prstGeom>
          <a:noFill/>
        </p:spPr>
      </p:pic>
      <p:pic>
        <p:nvPicPr>
          <p:cNvPr id="5126" name="Picture 6" descr="Soubor:Equisetum ramosissimum3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2714620"/>
            <a:ext cx="3676745" cy="2752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71480"/>
            <a:ext cx="8258204" cy="6072230"/>
          </a:xfrm>
        </p:spPr>
        <p:txBody>
          <a:bodyPr>
            <a:normAutofit/>
          </a:bodyPr>
          <a:lstStyle/>
          <a:p>
            <a:r>
              <a:rPr lang="cs-CZ" dirty="0" smtClean="0"/>
              <a:t>Přeslička rolní</a:t>
            </a:r>
          </a:p>
          <a:p>
            <a:pPr>
              <a:buNone/>
            </a:pPr>
            <a:r>
              <a:rPr lang="cs-CZ" dirty="0" smtClean="0"/>
              <a:t>    jarní lodyha – nezelená</a:t>
            </a:r>
          </a:p>
          <a:p>
            <a:pPr>
              <a:buNone/>
            </a:pPr>
            <a:r>
              <a:rPr lang="cs-CZ" dirty="0" smtClean="0"/>
              <a:t>    s </a:t>
            </a:r>
            <a:r>
              <a:rPr lang="cs-CZ" dirty="0" err="1" smtClean="0"/>
              <a:t>výtrusnicovým</a:t>
            </a:r>
            <a:r>
              <a:rPr lang="cs-CZ" dirty="0" smtClean="0"/>
              <a:t> </a:t>
            </a:r>
            <a:r>
              <a:rPr lang="cs-CZ" dirty="0" smtClean="0"/>
              <a:t>klasem,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letní lodyha – zelená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léčivá rostlina</a:t>
            </a:r>
            <a:endParaRPr lang="cs-CZ" dirty="0"/>
          </a:p>
        </p:txBody>
      </p:sp>
      <p:pic>
        <p:nvPicPr>
          <p:cNvPr id="1026" name="Picture 2" descr="http://upload.wikimedia.org/wikipedia/commons/thumb/3/31/Equisetum_arvense_2005_spring_002.jpg/220px-Equisetum_arvense_2005_spring_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1357298"/>
            <a:ext cx="2428892" cy="4857785"/>
          </a:xfrm>
          <a:prstGeom prst="rect">
            <a:avLst/>
          </a:prstGeom>
          <a:noFill/>
        </p:spPr>
      </p:pic>
      <p:pic>
        <p:nvPicPr>
          <p:cNvPr id="1028" name="Picture 4" descr="Přeslička rolní">
            <a:hlinkClick r:id="rId4" tooltip="Přeslička rolní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00" y="2857496"/>
            <a:ext cx="3767112" cy="2409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Přeslička </a:t>
            </a:r>
            <a:r>
              <a:rPr lang="cs-CZ" dirty="0" smtClean="0"/>
              <a:t>lesní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vlhké lesy, jen jedna lodyha</a:t>
            </a:r>
            <a:endParaRPr lang="cs-CZ" dirty="0"/>
          </a:p>
        </p:txBody>
      </p:sp>
      <p:pic>
        <p:nvPicPr>
          <p:cNvPr id="20482" name="Picture 2" descr="Přeslička lesní">
            <a:hlinkClick r:id="rId2" tooltip="Přeslička lesn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2714620"/>
            <a:ext cx="4946897" cy="3719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lavuně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Nečlánkovaný stonek</a:t>
            </a:r>
          </a:p>
          <a:p>
            <a:r>
              <a:rPr lang="cs-CZ" dirty="0" smtClean="0"/>
              <a:t>Stonek hustě porostlý drobnými listy</a:t>
            </a:r>
          </a:p>
          <a:p>
            <a:r>
              <a:rPr lang="cs-CZ" dirty="0" smtClean="0"/>
              <a:t>Na konci stonků </a:t>
            </a:r>
            <a:r>
              <a:rPr lang="cs-CZ" dirty="0" err="1" smtClean="0"/>
              <a:t>výtrusnicové</a:t>
            </a:r>
            <a:r>
              <a:rPr lang="cs-CZ" dirty="0" smtClean="0"/>
              <a:t> klasy s výtrusy</a:t>
            </a:r>
          </a:p>
          <a:p>
            <a:r>
              <a:rPr lang="cs-CZ" dirty="0" smtClean="0"/>
              <a:t>Dlouhý cyklus</a:t>
            </a:r>
          </a:p>
          <a:p>
            <a:r>
              <a:rPr lang="cs-CZ" dirty="0" smtClean="0"/>
              <a:t>Rozmnožuje se i vegetativně</a:t>
            </a:r>
          </a:p>
          <a:p>
            <a:r>
              <a:rPr lang="cs-CZ" dirty="0" smtClean="0"/>
              <a:t>Využití lidové léčitelství - výtrusy protizánětlivé účinky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dříve do směsí pro ohňostroje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</a:t>
            </a:r>
            <a:r>
              <a:rPr lang="cs-CZ" dirty="0" smtClean="0"/>
              <a:t>lavuň </a:t>
            </a:r>
            <a:r>
              <a:rPr lang="cs-CZ" dirty="0" smtClean="0"/>
              <a:t>vidlačka               </a:t>
            </a:r>
            <a:r>
              <a:rPr lang="cs-CZ" dirty="0" smtClean="0"/>
              <a:t>	 </a:t>
            </a:r>
            <a:r>
              <a:rPr lang="cs-CZ" dirty="0" smtClean="0"/>
              <a:t>plavuň pučivá</a:t>
            </a:r>
            <a:endParaRPr lang="cs-CZ" dirty="0"/>
          </a:p>
        </p:txBody>
      </p:sp>
      <p:pic>
        <p:nvPicPr>
          <p:cNvPr id="1026" name="Picture 2" descr="Plavuň vidlačka">
            <a:hlinkClick r:id="rId2" tooltip="Plavuň vidlačka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766966"/>
            <a:ext cx="3643338" cy="4123468"/>
          </a:xfrm>
          <a:prstGeom prst="rect">
            <a:avLst/>
          </a:prstGeom>
          <a:noFill/>
        </p:spPr>
      </p:pic>
      <p:pic>
        <p:nvPicPr>
          <p:cNvPr id="1028" name="Picture 4" descr="Plavuň pučivá">
            <a:hlinkClick r:id="rId4" tooltip="Plavuň pučivá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4810" y="1357298"/>
            <a:ext cx="4655251" cy="3500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v</a:t>
            </a:r>
            <a:r>
              <a:rPr lang="cs-CZ" dirty="0" smtClean="0"/>
              <a:t>ranec </a:t>
            </a:r>
            <a:r>
              <a:rPr lang="cs-CZ" dirty="0" smtClean="0"/>
              <a:t>jedlový</a:t>
            </a:r>
            <a:endParaRPr lang="cs-CZ" dirty="0"/>
          </a:p>
        </p:txBody>
      </p:sp>
      <p:pic>
        <p:nvPicPr>
          <p:cNvPr id="1026" name="Picture 2" descr="Vranec jedlový">
            <a:hlinkClick r:id="rId2" tooltip="Vranec jedlový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714488"/>
            <a:ext cx="4940832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err="1" smtClean="0"/>
              <a:t>Výtrusnicový</a:t>
            </a:r>
            <a:r>
              <a:rPr lang="cs-CZ" dirty="0" smtClean="0"/>
              <a:t> klas</a:t>
            </a:r>
          </a:p>
          <a:p>
            <a:r>
              <a:rPr lang="cs-CZ" dirty="0" smtClean="0"/>
              <a:t>FILLIPOV, Petr.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http://cs.wikipedia.org/wiki/Soubor:Equisetum_ramosissimum4.JPG</a:t>
            </a:r>
          </a:p>
          <a:p>
            <a:pPr>
              <a:buNone/>
            </a:pPr>
            <a:r>
              <a:rPr lang="cs-CZ" dirty="0" smtClean="0"/>
              <a:t>Stonek</a:t>
            </a:r>
          </a:p>
          <a:p>
            <a:r>
              <a:rPr lang="cs-CZ" dirty="0" smtClean="0"/>
              <a:t>FILLIPOV, Petr.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 http://cs.wikipedia.org/wiki/Soubor:Equisetum_ramosissimum3.JPG</a:t>
            </a:r>
          </a:p>
          <a:p>
            <a:pPr>
              <a:buNone/>
            </a:pPr>
            <a:r>
              <a:rPr lang="cs-CZ" dirty="0" smtClean="0"/>
              <a:t>Přeslička - </a:t>
            </a:r>
            <a:r>
              <a:rPr lang="cs-CZ" dirty="0" smtClean="0"/>
              <a:t>jarní </a:t>
            </a:r>
            <a:r>
              <a:rPr lang="cs-CZ" dirty="0" smtClean="0"/>
              <a:t>lodyha</a:t>
            </a:r>
            <a:endParaRPr lang="cs-CZ" dirty="0" smtClean="0"/>
          </a:p>
          <a:p>
            <a:r>
              <a:rPr lang="cs-CZ" dirty="0" smtClean="0"/>
              <a:t>KROPSOQ.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http://cs.wikipedia.org/wiki/Soubor:Equisetum_arvense_2005_spring_002.jpg </a:t>
            </a:r>
          </a:p>
          <a:p>
            <a:pPr>
              <a:buNone/>
            </a:pPr>
            <a:r>
              <a:rPr lang="cs-CZ" dirty="0" smtClean="0"/>
              <a:t>Přeslička rolní </a:t>
            </a:r>
            <a:r>
              <a:rPr lang="cs-CZ" dirty="0" smtClean="0"/>
              <a:t>- letní </a:t>
            </a:r>
            <a:r>
              <a:rPr lang="cs-CZ" dirty="0" smtClean="0"/>
              <a:t>lodyha</a:t>
            </a:r>
          </a:p>
          <a:p>
            <a:r>
              <a:rPr lang="cs-CZ" i="1" dirty="0" smtClean="0"/>
              <a:t>PORSE, Sten.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2.5 </a:t>
            </a:r>
            <a:r>
              <a:rPr lang="cs-CZ" dirty="0" err="1" smtClean="0"/>
              <a:t>Generic</a:t>
            </a:r>
            <a:r>
              <a:rPr lang="cs-CZ" dirty="0" smtClean="0"/>
              <a:t> na WWW: http://cs.wikipedia.org/wiki/Soubor:Equisetum-arvense-vegetative.JPG</a:t>
            </a:r>
          </a:p>
          <a:p>
            <a:pPr>
              <a:buNone/>
            </a:pPr>
            <a:r>
              <a:rPr lang="cs-CZ" dirty="0" smtClean="0"/>
              <a:t>Přeslička lesní</a:t>
            </a:r>
          </a:p>
          <a:p>
            <a:r>
              <a:rPr lang="cs-CZ" i="1" dirty="0" smtClean="0"/>
              <a:t>CIRCEUS.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</a:t>
            </a:r>
          </a:p>
          <a:p>
            <a:pPr>
              <a:buNone/>
            </a:pPr>
            <a:r>
              <a:rPr lang="cs-CZ" dirty="0" smtClean="0"/>
              <a:t>Plavuň vidlačka</a:t>
            </a:r>
          </a:p>
          <a:p>
            <a:r>
              <a:rPr lang="cs-CZ" dirty="0" smtClean="0"/>
              <a:t>HAYNOLD, </a:t>
            </a:r>
            <a:r>
              <a:rPr lang="cs-CZ" dirty="0" err="1" smtClean="0"/>
              <a:t>Bernd</a:t>
            </a:r>
            <a:r>
              <a:rPr lang="cs-CZ" dirty="0" smtClean="0"/>
              <a:t>. 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http://cs.wikipedia.org/wiki/Soubor:Lycopodium_clavatum_151207.jpg</a:t>
            </a:r>
          </a:p>
          <a:p>
            <a:pPr>
              <a:buNone/>
            </a:pPr>
            <a:r>
              <a:rPr lang="cs-CZ" dirty="0" smtClean="0"/>
              <a:t>Plavuň pučivá</a:t>
            </a:r>
          </a:p>
          <a:p>
            <a:r>
              <a:rPr lang="cs-CZ" dirty="0" smtClean="0"/>
              <a:t>OPIOLA, </a:t>
            </a:r>
            <a:r>
              <a:rPr lang="cs-CZ" dirty="0" err="1" smtClean="0"/>
              <a:t>Jerzy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http://cs.wikipedia.org/wiki/Soubor:Lycopodium_annotinum_a2.jpg</a:t>
            </a:r>
          </a:p>
          <a:p>
            <a:pPr>
              <a:buNone/>
            </a:pPr>
            <a:r>
              <a:rPr lang="cs-CZ" dirty="0" smtClean="0"/>
              <a:t>Vranec jedlový</a:t>
            </a:r>
          </a:p>
          <a:p>
            <a:r>
              <a:rPr lang="cs-CZ" i="1" dirty="0" smtClean="0"/>
              <a:t>TIGERENTE.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12.2.2013].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http://cs.wikipedia.org/wiki/Soubor:Huperzia_selago.jpg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100</TotalTime>
  <Words>435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Přesličky, plavuně</vt:lpstr>
      <vt:lpstr>Snímek 2</vt:lpstr>
      <vt:lpstr>Snímek 3</vt:lpstr>
      <vt:lpstr>Přesličky</vt:lpstr>
      <vt:lpstr>Snímek 5</vt:lpstr>
      <vt:lpstr>Snímek 6</vt:lpstr>
      <vt:lpstr>Plavuně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Přesličky, plavuně</dc:title>
  <dc:creator>Martin</dc:creator>
  <cp:lastModifiedBy>Jirka</cp:lastModifiedBy>
  <cp:revision>22</cp:revision>
  <dcterms:created xsi:type="dcterms:W3CDTF">2013-03-15T22:54:16Z</dcterms:created>
  <dcterms:modified xsi:type="dcterms:W3CDTF">2013-03-18T16:24:05Z</dcterms:modified>
</cp:coreProperties>
</file>