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7" r:id="rId3"/>
    <p:sldId id="257" r:id="rId4"/>
    <p:sldId id="258" r:id="rId5"/>
    <p:sldId id="259" r:id="rId6"/>
    <p:sldId id="269" r:id="rId7"/>
    <p:sldId id="260" r:id="rId8"/>
    <p:sldId id="261" r:id="rId9"/>
    <p:sldId id="271" r:id="rId10"/>
    <p:sldId id="262" r:id="rId11"/>
    <p:sldId id="263" r:id="rId12"/>
    <p:sldId id="264" r:id="rId13"/>
    <p:sldId id="273" r:id="rId14"/>
    <p:sldId id="265" r:id="rId15"/>
    <p:sldId id="274" r:id="rId16"/>
    <p:sldId id="266" r:id="rId17"/>
    <p:sldId id="267" r:id="rId18"/>
    <p:sldId id="276" r:id="rId19"/>
    <p:sldId id="268" r:id="rId20"/>
    <p:sldId id="270" r:id="rId21"/>
    <p:sldId id="272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72520B-DF00-482C-81CB-68197313075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2835DEFC-33F6-4D42-8C77-F61A7B28F7D5}">
      <dgm:prSet phldrT="[Text]"/>
      <dgm:spPr/>
      <dgm:t>
        <a:bodyPr/>
        <a:lstStyle/>
        <a:p>
          <a:r>
            <a:rPr lang="cs-CZ" dirty="0" smtClean="0"/>
            <a:t>jinany</a:t>
          </a:r>
          <a:endParaRPr lang="cs-CZ" dirty="0"/>
        </a:p>
      </dgm:t>
    </dgm:pt>
    <dgm:pt modelId="{C7FCDC36-7717-4767-916A-F567E66F905C}" type="parTrans" cxnId="{6D4FFCF9-CC65-42F8-A529-9A833BF609DA}">
      <dgm:prSet/>
      <dgm:spPr/>
      <dgm:t>
        <a:bodyPr/>
        <a:lstStyle/>
        <a:p>
          <a:endParaRPr lang="cs-CZ"/>
        </a:p>
      </dgm:t>
    </dgm:pt>
    <dgm:pt modelId="{E056D5BA-7546-4DC4-BC8E-2156AA183C5E}" type="sibTrans" cxnId="{6D4FFCF9-CC65-42F8-A529-9A833BF609DA}">
      <dgm:prSet/>
      <dgm:spPr/>
      <dgm:t>
        <a:bodyPr/>
        <a:lstStyle/>
        <a:p>
          <a:endParaRPr lang="cs-CZ"/>
        </a:p>
      </dgm:t>
    </dgm:pt>
    <dgm:pt modelId="{A34FC806-BA0A-447B-ACF3-6E0102785678}">
      <dgm:prSet phldrT="[Text]"/>
      <dgm:spPr/>
      <dgm:t>
        <a:bodyPr/>
        <a:lstStyle/>
        <a:p>
          <a:r>
            <a:rPr lang="cs-CZ" dirty="0" err="1" smtClean="0"/>
            <a:t>cykasy</a:t>
          </a:r>
          <a:endParaRPr lang="cs-CZ" dirty="0"/>
        </a:p>
      </dgm:t>
    </dgm:pt>
    <dgm:pt modelId="{D2627889-1F4B-47D7-A94E-B932DC1120A7}" type="parTrans" cxnId="{554BD77C-87F6-4B11-815C-58D1BA6C4ABB}">
      <dgm:prSet/>
      <dgm:spPr/>
      <dgm:t>
        <a:bodyPr/>
        <a:lstStyle/>
        <a:p>
          <a:endParaRPr lang="cs-CZ"/>
        </a:p>
      </dgm:t>
    </dgm:pt>
    <dgm:pt modelId="{28035FF7-F63B-4041-BBB7-EBEC1EC2A910}" type="sibTrans" cxnId="{554BD77C-87F6-4B11-815C-58D1BA6C4ABB}">
      <dgm:prSet/>
      <dgm:spPr/>
      <dgm:t>
        <a:bodyPr/>
        <a:lstStyle/>
        <a:p>
          <a:endParaRPr lang="cs-CZ"/>
        </a:p>
      </dgm:t>
    </dgm:pt>
    <dgm:pt modelId="{A9AA1B1B-4101-4127-B868-1973288971C2}">
      <dgm:prSet phldrT="[Text]"/>
      <dgm:spPr/>
      <dgm:t>
        <a:bodyPr/>
        <a:lstStyle/>
        <a:p>
          <a:r>
            <a:rPr lang="cs-CZ" dirty="0" smtClean="0"/>
            <a:t>jehličnany</a:t>
          </a:r>
          <a:endParaRPr lang="cs-CZ" dirty="0"/>
        </a:p>
      </dgm:t>
    </dgm:pt>
    <dgm:pt modelId="{D0F53224-B3BA-43B8-A805-E6F15AF2B202}" type="parTrans" cxnId="{BEB947A3-5433-4AAB-A1D9-89D63E5925CD}">
      <dgm:prSet/>
      <dgm:spPr/>
      <dgm:t>
        <a:bodyPr/>
        <a:lstStyle/>
        <a:p>
          <a:endParaRPr lang="cs-CZ"/>
        </a:p>
      </dgm:t>
    </dgm:pt>
    <dgm:pt modelId="{21D7FA21-2011-4F7B-A97B-0F03A5A7787A}" type="sibTrans" cxnId="{BEB947A3-5433-4AAB-A1D9-89D63E5925CD}">
      <dgm:prSet/>
      <dgm:spPr/>
      <dgm:t>
        <a:bodyPr/>
        <a:lstStyle/>
        <a:p>
          <a:endParaRPr lang="cs-CZ"/>
        </a:p>
      </dgm:t>
    </dgm:pt>
    <dgm:pt modelId="{84329C1C-68E1-4DDE-B513-48BEF04FFFB9}" type="pres">
      <dgm:prSet presAssocID="{AA72520B-DF00-482C-81CB-681973130758}" presName="linearFlow" presStyleCnt="0">
        <dgm:presLayoutVars>
          <dgm:dir/>
          <dgm:resizeHandles val="exact"/>
        </dgm:presLayoutVars>
      </dgm:prSet>
      <dgm:spPr/>
    </dgm:pt>
    <dgm:pt modelId="{1FD739B8-6956-4F1F-ACC7-FCC085B1CA2E}" type="pres">
      <dgm:prSet presAssocID="{2835DEFC-33F6-4D42-8C77-F61A7B28F7D5}" presName="composite" presStyleCnt="0"/>
      <dgm:spPr/>
    </dgm:pt>
    <dgm:pt modelId="{EDDEA132-7C57-4298-990B-49D962223E7C}" type="pres">
      <dgm:prSet presAssocID="{2835DEFC-33F6-4D42-8C77-F61A7B28F7D5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369E401-F096-411D-B1F6-AAAEECEEF379}" type="pres">
      <dgm:prSet presAssocID="{2835DEFC-33F6-4D42-8C77-F61A7B28F7D5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82F62D-0EA9-4DFC-9488-201140DEB03F}" type="pres">
      <dgm:prSet presAssocID="{E056D5BA-7546-4DC4-BC8E-2156AA183C5E}" presName="spacing" presStyleCnt="0"/>
      <dgm:spPr/>
    </dgm:pt>
    <dgm:pt modelId="{7D4C75F1-8AF0-4967-A1C2-7C9981993A90}" type="pres">
      <dgm:prSet presAssocID="{A34FC806-BA0A-447B-ACF3-6E0102785678}" presName="composite" presStyleCnt="0"/>
      <dgm:spPr/>
    </dgm:pt>
    <dgm:pt modelId="{8BD88E25-9139-4328-A7F7-CE0C373DE1B9}" type="pres">
      <dgm:prSet presAssocID="{A34FC806-BA0A-447B-ACF3-6E0102785678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A1636FE-91B8-431D-B1AC-C1AB43D61DD5}" type="pres">
      <dgm:prSet presAssocID="{A34FC806-BA0A-447B-ACF3-6E0102785678}" presName="txShp" presStyleLbl="node1" presStyleIdx="1" presStyleCnt="3" custLinFactNeighborX="1750" custLinFactNeighborY="-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5226A8-6939-42D4-8F44-3252D6AC5AD1}" type="pres">
      <dgm:prSet presAssocID="{28035FF7-F63B-4041-BBB7-EBEC1EC2A910}" presName="spacing" presStyleCnt="0"/>
      <dgm:spPr/>
    </dgm:pt>
    <dgm:pt modelId="{A5B4612B-2964-4356-8322-5D13AAC91D04}" type="pres">
      <dgm:prSet presAssocID="{A9AA1B1B-4101-4127-B868-1973288971C2}" presName="composite" presStyleCnt="0"/>
      <dgm:spPr/>
    </dgm:pt>
    <dgm:pt modelId="{BF7F61BB-A29C-450D-9506-FE05A26D10DD}" type="pres">
      <dgm:prSet presAssocID="{A9AA1B1B-4101-4127-B868-1973288971C2}" presName="imgShp" presStyleLbl="fgImgPlace1" presStyleIdx="2" presStyleCnt="3" custLinFactNeighborX="632" custLinFactNeighborY="-668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C5A253A7-D9B5-49A6-9D44-8AFB09D583B9}" type="pres">
      <dgm:prSet presAssocID="{A9AA1B1B-4101-4127-B868-1973288971C2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0CC626-D2C2-4F7D-ACD2-CFDFE5FC7A1E}" type="presOf" srcId="{A34FC806-BA0A-447B-ACF3-6E0102785678}" destId="{FA1636FE-91B8-431D-B1AC-C1AB43D61DD5}" srcOrd="0" destOrd="0" presId="urn:microsoft.com/office/officeart/2005/8/layout/vList3"/>
    <dgm:cxn modelId="{12B81357-9CD2-40A3-8186-ED60A3D4DD72}" type="presOf" srcId="{AA72520B-DF00-482C-81CB-681973130758}" destId="{84329C1C-68E1-4DDE-B513-48BEF04FFFB9}" srcOrd="0" destOrd="0" presId="urn:microsoft.com/office/officeart/2005/8/layout/vList3"/>
    <dgm:cxn modelId="{554BD77C-87F6-4B11-815C-58D1BA6C4ABB}" srcId="{AA72520B-DF00-482C-81CB-681973130758}" destId="{A34FC806-BA0A-447B-ACF3-6E0102785678}" srcOrd="1" destOrd="0" parTransId="{D2627889-1F4B-47D7-A94E-B932DC1120A7}" sibTransId="{28035FF7-F63B-4041-BBB7-EBEC1EC2A910}"/>
    <dgm:cxn modelId="{6D4FFCF9-CC65-42F8-A529-9A833BF609DA}" srcId="{AA72520B-DF00-482C-81CB-681973130758}" destId="{2835DEFC-33F6-4D42-8C77-F61A7B28F7D5}" srcOrd="0" destOrd="0" parTransId="{C7FCDC36-7717-4767-916A-F567E66F905C}" sibTransId="{E056D5BA-7546-4DC4-BC8E-2156AA183C5E}"/>
    <dgm:cxn modelId="{17F47EE1-4C6C-4380-A2FD-459430CB1F05}" type="presOf" srcId="{2835DEFC-33F6-4D42-8C77-F61A7B28F7D5}" destId="{B369E401-F096-411D-B1F6-AAAEECEEF379}" srcOrd="0" destOrd="0" presId="urn:microsoft.com/office/officeart/2005/8/layout/vList3"/>
    <dgm:cxn modelId="{1312CB44-2BE6-4679-9D48-12D7B284F447}" type="presOf" srcId="{A9AA1B1B-4101-4127-B868-1973288971C2}" destId="{C5A253A7-D9B5-49A6-9D44-8AFB09D583B9}" srcOrd="0" destOrd="0" presId="urn:microsoft.com/office/officeart/2005/8/layout/vList3"/>
    <dgm:cxn modelId="{BEB947A3-5433-4AAB-A1D9-89D63E5925CD}" srcId="{AA72520B-DF00-482C-81CB-681973130758}" destId="{A9AA1B1B-4101-4127-B868-1973288971C2}" srcOrd="2" destOrd="0" parTransId="{D0F53224-B3BA-43B8-A805-E6F15AF2B202}" sibTransId="{21D7FA21-2011-4F7B-A97B-0F03A5A7787A}"/>
    <dgm:cxn modelId="{20DFD9F7-9683-42CC-A243-410CC4665DD9}" type="presParOf" srcId="{84329C1C-68E1-4DDE-B513-48BEF04FFFB9}" destId="{1FD739B8-6956-4F1F-ACC7-FCC085B1CA2E}" srcOrd="0" destOrd="0" presId="urn:microsoft.com/office/officeart/2005/8/layout/vList3"/>
    <dgm:cxn modelId="{4A99B0BA-F93A-450E-8C6B-B667F597F05C}" type="presParOf" srcId="{1FD739B8-6956-4F1F-ACC7-FCC085B1CA2E}" destId="{EDDEA132-7C57-4298-990B-49D962223E7C}" srcOrd="0" destOrd="0" presId="urn:microsoft.com/office/officeart/2005/8/layout/vList3"/>
    <dgm:cxn modelId="{67EB7C07-1D68-43C8-AD31-0A3FF75487DB}" type="presParOf" srcId="{1FD739B8-6956-4F1F-ACC7-FCC085B1CA2E}" destId="{B369E401-F096-411D-B1F6-AAAEECEEF379}" srcOrd="1" destOrd="0" presId="urn:microsoft.com/office/officeart/2005/8/layout/vList3"/>
    <dgm:cxn modelId="{894E442F-B3B4-4B98-BCF7-C565B4799D62}" type="presParOf" srcId="{84329C1C-68E1-4DDE-B513-48BEF04FFFB9}" destId="{3782F62D-0EA9-4DFC-9488-201140DEB03F}" srcOrd="1" destOrd="0" presId="urn:microsoft.com/office/officeart/2005/8/layout/vList3"/>
    <dgm:cxn modelId="{2DE152A1-4BD3-4F77-A3BE-B9D2A5736989}" type="presParOf" srcId="{84329C1C-68E1-4DDE-B513-48BEF04FFFB9}" destId="{7D4C75F1-8AF0-4967-A1C2-7C9981993A90}" srcOrd="2" destOrd="0" presId="urn:microsoft.com/office/officeart/2005/8/layout/vList3"/>
    <dgm:cxn modelId="{BE83E40D-A196-44FB-BBCA-E1C6E013B460}" type="presParOf" srcId="{7D4C75F1-8AF0-4967-A1C2-7C9981993A90}" destId="{8BD88E25-9139-4328-A7F7-CE0C373DE1B9}" srcOrd="0" destOrd="0" presId="urn:microsoft.com/office/officeart/2005/8/layout/vList3"/>
    <dgm:cxn modelId="{D07BB94E-0B56-43C2-8A3A-5622F6392A7F}" type="presParOf" srcId="{7D4C75F1-8AF0-4967-A1C2-7C9981993A90}" destId="{FA1636FE-91B8-431D-B1AC-C1AB43D61DD5}" srcOrd="1" destOrd="0" presId="urn:microsoft.com/office/officeart/2005/8/layout/vList3"/>
    <dgm:cxn modelId="{1FE5B8B5-9E2C-4882-9050-9B6054556662}" type="presParOf" srcId="{84329C1C-68E1-4DDE-B513-48BEF04FFFB9}" destId="{D35226A8-6939-42D4-8F44-3252D6AC5AD1}" srcOrd="3" destOrd="0" presId="urn:microsoft.com/office/officeart/2005/8/layout/vList3"/>
    <dgm:cxn modelId="{53DAA2C6-9A49-41C8-AF12-FFF364B743CE}" type="presParOf" srcId="{84329C1C-68E1-4DDE-B513-48BEF04FFFB9}" destId="{A5B4612B-2964-4356-8322-5D13AAC91D04}" srcOrd="4" destOrd="0" presId="urn:microsoft.com/office/officeart/2005/8/layout/vList3"/>
    <dgm:cxn modelId="{793D36D4-F8A6-471B-B401-99DF023A6F6E}" type="presParOf" srcId="{A5B4612B-2964-4356-8322-5D13AAC91D04}" destId="{BF7F61BB-A29C-450D-9506-FE05A26D10DD}" srcOrd="0" destOrd="0" presId="urn:microsoft.com/office/officeart/2005/8/layout/vList3"/>
    <dgm:cxn modelId="{59BD50CC-1929-46AE-8507-D1B62BA7DFDB}" type="presParOf" srcId="{A5B4612B-2964-4356-8322-5D13AAC91D04}" destId="{C5A253A7-D9B5-49A6-9D44-8AFB09D583B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369E401-F096-411D-B1F6-AAAEECEEF379}">
      <dsp:nvSpPr>
        <dsp:cNvPr id="0" name=""/>
        <dsp:cNvSpPr/>
      </dsp:nvSpPr>
      <dsp:spPr>
        <a:xfrm rot="10800000">
          <a:off x="1149883" y="947"/>
          <a:ext cx="3689639" cy="88215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900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jinany</a:t>
          </a:r>
          <a:endParaRPr lang="cs-CZ" sz="3700" kern="1200" dirty="0"/>
        </a:p>
      </dsp:txBody>
      <dsp:txXfrm rot="10800000">
        <a:off x="1149883" y="947"/>
        <a:ext cx="3689639" cy="882151"/>
      </dsp:txXfrm>
    </dsp:sp>
    <dsp:sp modelId="{EDDEA132-7C57-4298-990B-49D962223E7C}">
      <dsp:nvSpPr>
        <dsp:cNvPr id="0" name=""/>
        <dsp:cNvSpPr/>
      </dsp:nvSpPr>
      <dsp:spPr>
        <a:xfrm>
          <a:off x="708807" y="947"/>
          <a:ext cx="882151" cy="88215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636FE-91B8-431D-B1AC-C1AB43D61DD5}">
      <dsp:nvSpPr>
        <dsp:cNvPr id="0" name=""/>
        <dsp:cNvSpPr/>
      </dsp:nvSpPr>
      <dsp:spPr>
        <a:xfrm rot="10800000">
          <a:off x="1214451" y="1143005"/>
          <a:ext cx="3689639" cy="88215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900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cykasy</a:t>
          </a:r>
          <a:endParaRPr lang="cs-CZ" sz="3700" kern="1200" dirty="0"/>
        </a:p>
      </dsp:txBody>
      <dsp:txXfrm rot="10800000">
        <a:off x="1214451" y="1143005"/>
        <a:ext cx="3689639" cy="882151"/>
      </dsp:txXfrm>
    </dsp:sp>
    <dsp:sp modelId="{8BD88E25-9139-4328-A7F7-CE0C373DE1B9}">
      <dsp:nvSpPr>
        <dsp:cNvPr id="0" name=""/>
        <dsp:cNvSpPr/>
      </dsp:nvSpPr>
      <dsp:spPr>
        <a:xfrm>
          <a:off x="708807" y="1146428"/>
          <a:ext cx="882151" cy="882151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253A7-D9B5-49A6-9D44-8AFB09D583B9}">
      <dsp:nvSpPr>
        <dsp:cNvPr id="0" name=""/>
        <dsp:cNvSpPr/>
      </dsp:nvSpPr>
      <dsp:spPr>
        <a:xfrm rot="10800000">
          <a:off x="1149883" y="2291908"/>
          <a:ext cx="3689639" cy="88215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9005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jehličnany</a:t>
          </a:r>
          <a:endParaRPr lang="cs-CZ" sz="3700" kern="1200" dirty="0"/>
        </a:p>
      </dsp:txBody>
      <dsp:txXfrm rot="10800000">
        <a:off x="1149883" y="2291908"/>
        <a:ext cx="3689639" cy="882151"/>
      </dsp:txXfrm>
    </dsp:sp>
    <dsp:sp modelId="{BF7F61BB-A29C-450D-9506-FE05A26D10DD}">
      <dsp:nvSpPr>
        <dsp:cNvPr id="0" name=""/>
        <dsp:cNvSpPr/>
      </dsp:nvSpPr>
      <dsp:spPr>
        <a:xfrm>
          <a:off x="714382" y="2286016"/>
          <a:ext cx="882151" cy="882151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525E12-3A61-4CDA-A9D8-5D383AD037BF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6A0E252-7C05-4EAD-B0EA-3A3DD39CD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Picea_abies_-_K%C3%B6hler%E2%80%93s_Medizinal-Pflanzen-105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Kuusk_Keila-Paldiski_rdt_%C3%A4%C3%A4re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Picea_pungens_Montgome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d/d3/Omorika_009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Abies_alba_0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a/Abies_alba_Slovak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f/fa/Illustration_Abies_alba0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Borovice_lesn%C3%AD_u_Peck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Pinus_sylvestris_MHNT.BOT.2005.0.97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Pinus_strobus_trees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Larix_decidua_Winter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Illustration_Larix_decudua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e/ed/Larix_decidua_Ojc%C3%B3w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Taxus_bacata0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cs.wikipedia.org/wiki/Soubor:Taxus_baccata_MHNT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cs.wikipedia.org/wiki/Soubor:Juniperusxpfitzeriana(01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http://cs.wikipedia.org/wiki/Soubor:Juniperus_sabina_cult0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http://cs.wikipedia.org/wiki/Soubor:Pseudotsuga_menziesii_Schleus_Berg_Suhl_Th_Dreg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equoiadendron_giganteus-Chabane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://cs.wikipedia.org/wiki/Soubor:Cedrus_libani_by_Line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Nahosemenné rostliny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jehličnany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357166"/>
          <a:ext cx="8215338" cy="3286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2626"/>
                <a:gridCol w="3992712"/>
              </a:tblGrid>
              <a:tr h="203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Název školy: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ZŠ a MŠ Verneřice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08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Mgr.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Kurišová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20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3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VY_32_INOVACE_V.BOT16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38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1. 3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14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0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Botanika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 -  nahosemenné rostliny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059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51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Nahosemenné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rostliny 2 – jehličnany.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Výukový </a:t>
                      </a: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materiál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jako podklad pro výkladovou část hodiny a shrnutí poznatků.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Inovace –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využití </a:t>
                      </a: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ICT (PC, interaktivní tabule).</a:t>
                      </a:r>
                    </a:p>
                  </a:txBody>
                  <a:tcPr marL="68580" marR="68580" marT="0" marB="0"/>
                </a:tc>
              </a:tr>
              <a:tr h="2171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Prezentace byla doplněna  ukázkami větviček a šištic  jehličnanů.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9206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Kurišová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3857628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709160"/>
          </a:xfrm>
        </p:spPr>
        <p:txBody>
          <a:bodyPr/>
          <a:lstStyle/>
          <a:p>
            <a:r>
              <a:rPr lang="cs-CZ" dirty="0" smtClean="0"/>
              <a:t>Jak dělíme nahosemenné rostliny ?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2071670" y="2285992"/>
          <a:ext cx="5548330" cy="317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Dřevnatý stonek</a:t>
            </a:r>
          </a:p>
          <a:p>
            <a:r>
              <a:rPr lang="cs-CZ" dirty="0" smtClean="0"/>
              <a:t>Jehlicovité listy</a:t>
            </a:r>
          </a:p>
          <a:p>
            <a:r>
              <a:rPr lang="cs-CZ" dirty="0" smtClean="0"/>
              <a:t>Listy a dřevo obsahují pryskyřice</a:t>
            </a:r>
          </a:p>
          <a:p>
            <a:r>
              <a:rPr lang="cs-CZ" dirty="0" smtClean="0"/>
              <a:t>Semena nejčastěji ve zdřevnatělých šišticích - volně  nebo nepravé bobule</a:t>
            </a:r>
          </a:p>
          <a:p>
            <a:r>
              <a:rPr lang="cs-CZ" dirty="0" smtClean="0"/>
              <a:t>Pyl přenášen větrem na nahá vajíčka, která jsou na plodních šupinách </a:t>
            </a:r>
          </a:p>
          <a:p>
            <a:r>
              <a:rPr lang="cs-CZ" dirty="0" smtClean="0"/>
              <a:t>Semena mívají křidélka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 </a:t>
            </a:r>
            <a:r>
              <a:rPr lang="cs-CZ" dirty="0" err="1" smtClean="0"/>
              <a:t>ztepilý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Rovný kmen s kuželovitou korunou</a:t>
            </a:r>
          </a:p>
          <a:p>
            <a:r>
              <a:rPr lang="cs-CZ" dirty="0" smtClean="0"/>
              <a:t>Mělké kořeny</a:t>
            </a:r>
          </a:p>
          <a:p>
            <a:r>
              <a:rPr lang="cs-CZ" dirty="0" smtClean="0"/>
              <a:t>Tuhé, špičaté jehlice vyrůstají na větvích </a:t>
            </a:r>
            <a:r>
              <a:rPr lang="cs-CZ" dirty="0" smtClean="0"/>
              <a:t>                 ve </a:t>
            </a:r>
            <a:r>
              <a:rPr lang="cs-CZ" dirty="0" smtClean="0"/>
              <a:t>šroubovici</a:t>
            </a:r>
          </a:p>
          <a:p>
            <a:r>
              <a:rPr lang="cs-CZ" dirty="0" smtClean="0"/>
              <a:t>Šištice vyrůstají na větvích směrem k zemi</a:t>
            </a:r>
          </a:p>
          <a:p>
            <a:r>
              <a:rPr lang="cs-CZ" dirty="0" smtClean="0"/>
              <a:t>Šištice se po dozrání nerozpadají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8/82/Picea_abies_-_K%C3%B6hler%E2%80%93s_Medizinal-Pflanzen-105.jpg/220px-Picea_abies_-_K%C3%B6hler%E2%80%93s_Medizinal-Pflanzen-10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8191" y="839048"/>
            <a:ext cx="3795181" cy="4985488"/>
          </a:xfrm>
          <a:prstGeom prst="rect">
            <a:avLst/>
          </a:prstGeom>
          <a:noFill/>
        </p:spPr>
      </p:pic>
      <p:pic>
        <p:nvPicPr>
          <p:cNvPr id="1028" name="Picture 4" descr="Smrk ztepilý">
            <a:hlinkClick r:id="rId4" tooltip="Smrk ztepil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6746" y="785794"/>
            <a:ext cx="3381398" cy="50720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smrků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smrk pichlavý		smrk omorika</a:t>
            </a:r>
            <a:endParaRPr lang="cs-CZ" dirty="0"/>
          </a:p>
        </p:txBody>
      </p:sp>
      <p:pic>
        <p:nvPicPr>
          <p:cNvPr id="10242" name="Picture 2" descr="Smrk pichlavý">
            <a:hlinkClick r:id="rId2" tooltip="Smrk pichlav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190740"/>
            <a:ext cx="3286148" cy="4381532"/>
          </a:xfrm>
          <a:prstGeom prst="rect">
            <a:avLst/>
          </a:prstGeom>
          <a:noFill/>
        </p:spPr>
      </p:pic>
      <p:pic>
        <p:nvPicPr>
          <p:cNvPr id="10244" name="Picture 4" descr="File:Omorika 009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12924" y="2143116"/>
            <a:ext cx="2614702" cy="45005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Ploché tupé jehlice rostou na větvích ve dvou řadách</a:t>
            </a:r>
          </a:p>
          <a:p>
            <a:r>
              <a:rPr lang="cs-CZ" dirty="0" smtClean="0"/>
              <a:t>Na spodní straně jehlic světlý proužek</a:t>
            </a:r>
          </a:p>
          <a:p>
            <a:r>
              <a:rPr lang="cs-CZ" dirty="0" smtClean="0"/>
              <a:t>Šištice rostou na větvích směrem vzhůru</a:t>
            </a:r>
          </a:p>
          <a:p>
            <a:r>
              <a:rPr lang="cs-CZ" dirty="0" smtClean="0"/>
              <a:t>Po dozrání se šištice rozpadají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218" name="Picture 2" descr="http://upload.wikimedia.org/wikipedia/commons/thumb/9/90/Abies_alba_01.jpg/220px-Abies_alba_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214818"/>
            <a:ext cx="3314987" cy="22903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Abies alba Slovak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785794"/>
            <a:ext cx="3867150" cy="5705476"/>
          </a:xfrm>
          <a:prstGeom prst="rect">
            <a:avLst/>
          </a:prstGeom>
          <a:noFill/>
        </p:spPr>
      </p:pic>
      <p:pic>
        <p:nvPicPr>
          <p:cNvPr id="27652" name="Picture 4" descr="Soubor:Illustration Abies alb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785794"/>
            <a:ext cx="373380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Původně skály a písčité půdy</a:t>
            </a:r>
          </a:p>
          <a:p>
            <a:r>
              <a:rPr lang="cs-CZ" dirty="0" smtClean="0"/>
              <a:t>Hluboké kořeny</a:t>
            </a:r>
          </a:p>
          <a:p>
            <a:r>
              <a:rPr lang="cs-CZ" dirty="0" smtClean="0"/>
              <a:t>Dřevo bohaté na pryskyřici</a:t>
            </a:r>
          </a:p>
          <a:p>
            <a:r>
              <a:rPr lang="cs-CZ" dirty="0" smtClean="0"/>
              <a:t>Dlouhé jehlice na bočních větvích</a:t>
            </a:r>
            <a:endParaRPr lang="cs-CZ" dirty="0"/>
          </a:p>
        </p:txBody>
      </p:sp>
      <p:pic>
        <p:nvPicPr>
          <p:cNvPr id="8194" name="Picture 2" descr="Borovice lesní">
            <a:hlinkClick r:id="rId2" tooltip="Borovice lesn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857628"/>
            <a:ext cx="3743087" cy="2695581"/>
          </a:xfrm>
          <a:prstGeom prst="rect">
            <a:avLst/>
          </a:prstGeom>
          <a:noFill/>
        </p:spPr>
      </p:pic>
      <p:pic>
        <p:nvPicPr>
          <p:cNvPr id="8196" name="Picture 4" descr="http://upload.wikimedia.org/wikipedia/commons/thumb/8/80/Pinus_sylvestris_MHNT.BOT.2005.0.971.jpg/220px-Pinus_sylvestris_MHNT.BOT.2005.0.97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4143380"/>
            <a:ext cx="2095500" cy="1581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borovic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Borovice kleč – hory, keřovitý vzrůst </a:t>
            </a:r>
            <a:r>
              <a:rPr lang="cs-CZ" dirty="0" smtClean="0"/>
              <a:t>                          s </a:t>
            </a:r>
            <a:r>
              <a:rPr lang="cs-CZ" dirty="0" smtClean="0"/>
              <a:t>poléhavými větvemi</a:t>
            </a:r>
          </a:p>
          <a:p>
            <a:r>
              <a:rPr lang="cs-CZ" dirty="0" smtClean="0"/>
              <a:t>Borovice vejmutovka – původ USA, Kanada</a:t>
            </a:r>
            <a:endParaRPr lang="cs-CZ" dirty="0"/>
          </a:p>
        </p:txBody>
      </p:sp>
      <p:pic>
        <p:nvPicPr>
          <p:cNvPr id="7170" name="Picture 2" descr="Borovice vejmutovka">
            <a:hlinkClick r:id="rId2" tooltip="Borovice vejmutov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357562"/>
            <a:ext cx="2786082" cy="32504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Okraje lesů - světlo</a:t>
            </a:r>
          </a:p>
          <a:p>
            <a:r>
              <a:rPr lang="cs-CZ" dirty="0" smtClean="0"/>
              <a:t>Měkké jehlice vyrůstají ve svazcích po 30 - 40</a:t>
            </a:r>
          </a:p>
          <a:p>
            <a:r>
              <a:rPr lang="cs-CZ" dirty="0" smtClean="0"/>
              <a:t>Za zimu jehlice opadávají</a:t>
            </a:r>
            <a:endParaRPr lang="cs-CZ" dirty="0"/>
          </a:p>
        </p:txBody>
      </p:sp>
      <p:pic>
        <p:nvPicPr>
          <p:cNvPr id="6146" name="Picture 2" descr="http://upload.wikimedia.org/wikipedia/commons/thumb/c/cc/Larix_decidua_Winter.jpg/220px-Larix_decidua_Win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357562"/>
            <a:ext cx="2095500" cy="3143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Modřín opadavý">
            <a:hlinkClick r:id="rId2" tooltip="Modřín opadav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857232"/>
            <a:ext cx="3500462" cy="5617021"/>
          </a:xfrm>
          <a:prstGeom prst="rect">
            <a:avLst/>
          </a:prstGeom>
          <a:noFill/>
        </p:spPr>
      </p:pic>
      <p:pic>
        <p:nvPicPr>
          <p:cNvPr id="29702" name="Picture 6" descr="File:Larix decidua Ojców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785794"/>
            <a:ext cx="3810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 červený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Dvoudomá rostlina</a:t>
            </a:r>
          </a:p>
          <a:p>
            <a:r>
              <a:rPr lang="cs-CZ" dirty="0" smtClean="0"/>
              <a:t>Celá rostlina prudce jedovatá – </a:t>
            </a:r>
            <a:r>
              <a:rPr lang="cs-CZ" dirty="0" err="1" smtClean="0"/>
              <a:t>taxin</a:t>
            </a:r>
            <a:endParaRPr lang="cs-CZ" dirty="0" smtClean="0"/>
          </a:p>
          <a:p>
            <a:r>
              <a:rPr lang="cs-CZ" dirty="0" smtClean="0"/>
              <a:t>Nejedovatý jen obal semene</a:t>
            </a:r>
          </a:p>
          <a:p>
            <a:r>
              <a:rPr lang="cs-CZ" dirty="0" smtClean="0"/>
              <a:t>Ve volné přírodě vzácný výskyt</a:t>
            </a:r>
          </a:p>
          <a:p>
            <a:r>
              <a:rPr lang="cs-CZ" dirty="0" smtClean="0"/>
              <a:t>Ploché dvouřadé jehlice</a:t>
            </a:r>
          </a:p>
          <a:p>
            <a:r>
              <a:rPr lang="cs-CZ" dirty="0" smtClean="0"/>
              <a:t>Jehlice  svrchu tmavozelené, na spodní výrazně světle zelená</a:t>
            </a:r>
          </a:p>
          <a:p>
            <a:r>
              <a:rPr lang="cs-CZ" dirty="0" smtClean="0"/>
              <a:t>Nepravé bobule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upload.wikimedia.org/wikipedia/commons/thumb/4/45/Taxus_bacata01.jpg/225px-Taxus_bacata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928670"/>
            <a:ext cx="3732651" cy="4976867"/>
          </a:xfrm>
          <a:prstGeom prst="rect">
            <a:avLst/>
          </a:prstGeom>
          <a:noFill/>
        </p:spPr>
      </p:pic>
      <p:pic>
        <p:nvPicPr>
          <p:cNvPr id="31748" name="Picture 4" descr="http://upload.wikimedia.org/wikipedia/commons/thumb/3/31/Taxus_baccata_MHNT.jpg/220px-Taxus_baccata_MHN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928802"/>
            <a:ext cx="3504941" cy="3058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Jalovec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Keř</a:t>
            </a:r>
          </a:p>
          <a:p>
            <a:r>
              <a:rPr lang="cs-CZ" dirty="0" smtClean="0"/>
              <a:t>Pichlavé jehlice</a:t>
            </a:r>
          </a:p>
          <a:p>
            <a:r>
              <a:rPr lang="cs-CZ" dirty="0" smtClean="0"/>
              <a:t>Pastviny, louky, parky</a:t>
            </a:r>
          </a:p>
          <a:p>
            <a:r>
              <a:rPr lang="cs-CZ" dirty="0" smtClean="0"/>
              <a:t>Nepravé bobule</a:t>
            </a:r>
            <a:endParaRPr lang="cs-CZ" dirty="0"/>
          </a:p>
        </p:txBody>
      </p:sp>
      <p:pic>
        <p:nvPicPr>
          <p:cNvPr id="5122" name="Picture 2" descr="http://upload.wikimedia.org/wikipedia/commons/thumb/2/2e/Juniperusxpfitzeriana%2801%29.jpg/220px-Juniperusxpfitzeriana%2801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1050" y="3643314"/>
            <a:ext cx="3714774" cy="2786082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thumb/4/49/Juniperus_sabina_cult0.jpg/220px-Juniperus_sabina_cult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4143380"/>
            <a:ext cx="2928958" cy="2196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Sekvojovec obrovský</a:t>
            </a:r>
          </a:p>
          <a:p>
            <a:r>
              <a:rPr lang="cs-CZ" dirty="0" smtClean="0"/>
              <a:t>Zerav západní – túje</a:t>
            </a:r>
          </a:p>
          <a:p>
            <a:r>
              <a:rPr lang="cs-CZ" dirty="0" smtClean="0"/>
              <a:t>Douglaska tisolistá – druhý nejvyšší strom </a:t>
            </a:r>
            <a:r>
              <a:rPr lang="cs-CZ" dirty="0" smtClean="0"/>
              <a:t>             po </a:t>
            </a:r>
            <a:r>
              <a:rPr lang="cs-CZ" dirty="0" smtClean="0"/>
              <a:t>sekvojích</a:t>
            </a:r>
          </a:p>
          <a:p>
            <a:r>
              <a:rPr lang="cs-CZ" dirty="0" err="1" smtClean="0"/>
              <a:t>Cypřišek</a:t>
            </a:r>
            <a:r>
              <a:rPr lang="cs-CZ" dirty="0" smtClean="0"/>
              <a:t> </a:t>
            </a:r>
            <a:r>
              <a:rPr lang="cs-CZ" dirty="0" err="1" smtClean="0"/>
              <a:t>Lawsonův</a:t>
            </a:r>
            <a:endParaRPr lang="cs-CZ" dirty="0" smtClean="0"/>
          </a:p>
          <a:p>
            <a:r>
              <a:rPr lang="cs-CZ" dirty="0" smtClean="0"/>
              <a:t>Cedr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ZERAV              CYPŘIŠEK</a:t>
            </a:r>
            <a:endParaRPr lang="cs-CZ" sz="2000" dirty="0"/>
          </a:p>
        </p:txBody>
      </p:sp>
      <p:pic>
        <p:nvPicPr>
          <p:cNvPr id="4" name="Picture 2" descr="http://upload.wikimedia.org/wikipedia/commons/thumb/2/21/Chamaecyparis_lawsoniana_001.JPG/90px-Chamaecyparis_lawsoniana_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3429000"/>
            <a:ext cx="1643074" cy="2190767"/>
          </a:xfrm>
          <a:prstGeom prst="rect">
            <a:avLst/>
          </a:prstGeom>
          <a:noFill/>
        </p:spPr>
      </p:pic>
      <p:pic>
        <p:nvPicPr>
          <p:cNvPr id="5" name="Picture 4" descr="Thuja occidentalis tre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429000"/>
            <a:ext cx="1428758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6023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DOUGLASKA TISOLISTÁ			CEDR LIBANONSKÝ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SEKVOJOVEC</a:t>
            </a:r>
          </a:p>
          <a:p>
            <a:pPr>
              <a:buNone/>
            </a:pPr>
            <a:r>
              <a:rPr lang="cs-CZ" sz="2000" dirty="0" smtClean="0"/>
              <a:t>		OBROVSKÝ</a:t>
            </a:r>
          </a:p>
          <a:p>
            <a:pPr>
              <a:buNone/>
            </a:pPr>
            <a:r>
              <a:rPr lang="cs-CZ" sz="2000" dirty="0" smtClean="0"/>
              <a:t>                      </a:t>
            </a:r>
            <a:endParaRPr lang="cs-CZ" sz="2000" dirty="0"/>
          </a:p>
        </p:txBody>
      </p:sp>
      <p:pic>
        <p:nvPicPr>
          <p:cNvPr id="32770" name="Picture 2" descr="Více než stoletý porost douglasek tisolistých.">
            <a:hlinkClick r:id="rId2" tooltip="Více než stoletý porost douglasek tisolistých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785794"/>
            <a:ext cx="2667000" cy="2971801"/>
          </a:xfrm>
          <a:prstGeom prst="rect">
            <a:avLst/>
          </a:prstGeom>
          <a:noFill/>
        </p:spPr>
      </p:pic>
      <p:pic>
        <p:nvPicPr>
          <p:cNvPr id="32772" name="Picture 4" descr="Cedr libanonský">
            <a:hlinkClick r:id="rId4" tooltip="Cedr libanonsk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857232"/>
            <a:ext cx="2303875" cy="3071834"/>
          </a:xfrm>
          <a:prstGeom prst="rect">
            <a:avLst/>
          </a:prstGeom>
          <a:noFill/>
        </p:spPr>
      </p:pic>
      <p:pic>
        <p:nvPicPr>
          <p:cNvPr id="32774" name="Picture 6" descr="http://upload.wikimedia.org/wikipedia/commons/thumb/2/25/Sequoiadendron_giganteus-Chabane.jpg/220px-Sequoiadendron_giganteus-Chaban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43306" y="3714752"/>
            <a:ext cx="2095500" cy="2790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err="1" smtClean="0"/>
              <a:t>Cykas</a:t>
            </a:r>
            <a:r>
              <a:rPr lang="cs-CZ" dirty="0" smtClean="0"/>
              <a:t> -Praha </a:t>
            </a:r>
          </a:p>
          <a:p>
            <a:r>
              <a:rPr lang="cs-CZ" dirty="0" err="1" smtClean="0"/>
              <a:t>PeregrinusX</a:t>
            </a:r>
            <a:r>
              <a:rPr lang="cs-CZ" dirty="0" smtClean="0"/>
              <a:t>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Cycas</a:t>
            </a:r>
            <a:r>
              <a:rPr lang="cs-CZ" dirty="0" smtClean="0"/>
              <a:t>_</a:t>
            </a:r>
            <a:r>
              <a:rPr lang="cs-CZ" dirty="0" err="1" smtClean="0"/>
              <a:t>Circinalis</a:t>
            </a:r>
            <a:r>
              <a:rPr lang="cs-CZ" dirty="0" smtClean="0"/>
              <a:t>_-_200_</a:t>
            </a:r>
            <a:r>
              <a:rPr lang="cs-CZ" dirty="0" err="1" smtClean="0"/>
              <a:t>Years</a:t>
            </a:r>
            <a:r>
              <a:rPr lang="cs-CZ" dirty="0" smtClean="0"/>
              <a:t>_</a:t>
            </a:r>
            <a:r>
              <a:rPr lang="cs-CZ" dirty="0" err="1" smtClean="0"/>
              <a:t>Old</a:t>
            </a:r>
            <a:r>
              <a:rPr lang="cs-CZ" dirty="0" smtClean="0"/>
              <a:t>_in_</a:t>
            </a:r>
            <a:r>
              <a:rPr lang="cs-CZ" dirty="0" err="1" smtClean="0"/>
              <a:t>Prague</a:t>
            </a:r>
            <a:r>
              <a:rPr lang="cs-CZ" dirty="0" smtClean="0"/>
              <a:t>_-_DSC_0068.jpg</a:t>
            </a:r>
          </a:p>
          <a:p>
            <a:pPr>
              <a:buNone/>
            </a:pPr>
            <a:r>
              <a:rPr lang="cs-CZ" dirty="0" smtClean="0"/>
              <a:t>Jinan</a:t>
            </a:r>
          </a:p>
          <a:p>
            <a:r>
              <a:rPr lang="cs-CZ" i="1" dirty="0" smtClean="0"/>
              <a:t>Adrian. </a:t>
            </a:r>
            <a:r>
              <a:rPr lang="cs-CZ" i="1" dirty="0" err="1" smtClean="0"/>
              <a:t>Benko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http://cs.wikipedia.org/wiki/Soubor:Ginkgo_biloba_in_Lucenec7.jpg</a:t>
            </a:r>
          </a:p>
          <a:p>
            <a:pPr>
              <a:buNone/>
            </a:pPr>
            <a:r>
              <a:rPr lang="cs-CZ" dirty="0" smtClean="0"/>
              <a:t>Jehličnan – smrk </a:t>
            </a:r>
            <a:r>
              <a:rPr lang="cs-CZ" dirty="0" err="1" smtClean="0"/>
              <a:t>ztepilý</a:t>
            </a:r>
            <a:endParaRPr lang="cs-CZ" dirty="0" smtClean="0"/>
          </a:p>
          <a:p>
            <a:r>
              <a:rPr lang="cs-CZ" i="1" dirty="0" smtClean="0"/>
              <a:t>LEIDUS, </a:t>
            </a:r>
            <a:r>
              <a:rPr lang="cs-CZ" i="1" dirty="0" err="1" smtClean="0"/>
              <a:t>Ivar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Estonsko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Kuusk</a:t>
            </a:r>
            <a:r>
              <a:rPr lang="cs-CZ" dirty="0" smtClean="0"/>
              <a:t>_</a:t>
            </a:r>
            <a:r>
              <a:rPr lang="cs-CZ" dirty="0" err="1" smtClean="0"/>
              <a:t>Keila</a:t>
            </a:r>
            <a:r>
              <a:rPr lang="cs-CZ" dirty="0" smtClean="0"/>
              <a:t>-</a:t>
            </a:r>
            <a:r>
              <a:rPr lang="cs-CZ" dirty="0" err="1" smtClean="0"/>
              <a:t>Paldiski</a:t>
            </a:r>
            <a:r>
              <a:rPr lang="cs-CZ" dirty="0" smtClean="0"/>
              <a:t>_</a:t>
            </a:r>
            <a:r>
              <a:rPr lang="cs-CZ" dirty="0" err="1" smtClean="0"/>
              <a:t>rdt</a:t>
            </a:r>
            <a:r>
              <a:rPr lang="cs-CZ" dirty="0" smtClean="0"/>
              <a:t>_%C3%A4%C3%A4res.jpg</a:t>
            </a:r>
          </a:p>
          <a:p>
            <a:pPr>
              <a:buNone/>
            </a:pPr>
            <a:r>
              <a:rPr lang="cs-CZ" dirty="0" smtClean="0"/>
              <a:t>Smrk </a:t>
            </a:r>
            <a:r>
              <a:rPr lang="cs-CZ" dirty="0" err="1" smtClean="0"/>
              <a:t>ztepilý</a:t>
            </a:r>
            <a:r>
              <a:rPr lang="cs-CZ" dirty="0" smtClean="0"/>
              <a:t> - nákres</a:t>
            </a:r>
          </a:p>
          <a:p>
            <a:r>
              <a:rPr lang="cs-CZ" dirty="0" smtClean="0"/>
              <a:t>http://cs.wikipedia.org/wiki/Soubor:Picea_abies_-_K%C3%B6hler%E2%80%93s_Medizinal-Pflanzen-105.jpg</a:t>
            </a:r>
          </a:p>
          <a:p>
            <a:pPr>
              <a:buNone/>
            </a:pPr>
            <a:r>
              <a:rPr lang="cs-CZ" dirty="0" smtClean="0"/>
              <a:t>Smrk pichlavý</a:t>
            </a:r>
          </a:p>
          <a:p>
            <a:r>
              <a:rPr lang="cs-CZ" dirty="0" smtClean="0"/>
              <a:t>NOVA.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http://cs.wikipedia.org/wiki/Soubor:Picea_pungens_Montgomery.jpg</a:t>
            </a:r>
          </a:p>
          <a:p>
            <a:pPr>
              <a:buNone/>
            </a:pPr>
            <a:r>
              <a:rPr lang="cs-CZ" dirty="0" smtClean="0"/>
              <a:t>Smrk omorika</a:t>
            </a:r>
          </a:p>
          <a:p>
            <a:r>
              <a:rPr lang="cs-CZ" dirty="0" smtClean="0"/>
              <a:t>http://commons.wikimedia.org/wiki/File:Omorika_0093.jpg?uselang=cs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Jedle bělokorá - větvička</a:t>
            </a:r>
          </a:p>
          <a:p>
            <a:r>
              <a:rPr lang="cs-CZ" dirty="0" err="1" smtClean="0"/>
              <a:t>Danielm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WWW:http://cs.wikipedia.org/wiki/Soubor:Abies_alba_01.jpg</a:t>
            </a:r>
          </a:p>
          <a:p>
            <a:pPr>
              <a:buNone/>
            </a:pPr>
            <a:r>
              <a:rPr lang="cs-CZ" dirty="0" smtClean="0"/>
              <a:t>Jedle bělokorá - strom</a:t>
            </a:r>
          </a:p>
          <a:p>
            <a:r>
              <a:rPr lang="cs-CZ" i="1" dirty="0" err="1" smtClean="0"/>
              <a:t>Crusier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Abies</a:t>
            </a:r>
            <a:r>
              <a:rPr lang="cs-CZ" dirty="0" smtClean="0"/>
              <a:t>_alba_</a:t>
            </a:r>
            <a:r>
              <a:rPr lang="cs-CZ" dirty="0" err="1" smtClean="0"/>
              <a:t>Slovakia.jpg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Jedle bělokorá - nákres</a:t>
            </a:r>
          </a:p>
          <a:p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Illustration</a:t>
            </a:r>
            <a:r>
              <a:rPr lang="cs-CZ" dirty="0" smtClean="0"/>
              <a:t>_</a:t>
            </a:r>
            <a:r>
              <a:rPr lang="cs-CZ" dirty="0" err="1" smtClean="0"/>
              <a:t>Abies</a:t>
            </a:r>
            <a:r>
              <a:rPr lang="cs-CZ" dirty="0" smtClean="0"/>
              <a:t>_alba0.jpg</a:t>
            </a:r>
          </a:p>
          <a:p>
            <a:pPr>
              <a:buNone/>
            </a:pPr>
            <a:r>
              <a:rPr lang="cs-CZ" dirty="0" smtClean="0"/>
              <a:t>Borovice lesní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/Soubor:Borovice_</a:t>
            </a:r>
            <a:r>
              <a:rPr lang="cs-CZ" dirty="0" err="1" smtClean="0"/>
              <a:t>lesn</a:t>
            </a:r>
            <a:r>
              <a:rPr lang="cs-CZ" dirty="0" smtClean="0"/>
              <a:t>%C3%AD_u_Pecky.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Borovice - šištice</a:t>
            </a:r>
          </a:p>
          <a:p>
            <a:r>
              <a:rPr lang="cs-CZ" dirty="0" smtClean="0"/>
              <a:t>DESCOUENS, </a:t>
            </a:r>
            <a:r>
              <a:rPr lang="cs-CZ" dirty="0" err="1" smtClean="0"/>
              <a:t>Didier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Pinus</a:t>
            </a:r>
            <a:r>
              <a:rPr lang="cs-CZ" dirty="0" smtClean="0"/>
              <a:t>_</a:t>
            </a:r>
            <a:r>
              <a:rPr lang="cs-CZ" dirty="0" err="1" smtClean="0"/>
              <a:t>sylvestris</a:t>
            </a:r>
            <a:r>
              <a:rPr lang="cs-CZ" dirty="0" smtClean="0"/>
              <a:t>_MHNT.BOT.2005.0.971.jpg</a:t>
            </a:r>
          </a:p>
          <a:p>
            <a:pPr>
              <a:buNone/>
            </a:pPr>
            <a:r>
              <a:rPr lang="cs-CZ" dirty="0" smtClean="0"/>
              <a:t>Borovice vejmutovka</a:t>
            </a:r>
          </a:p>
          <a:p>
            <a:r>
              <a:rPr lang="cs-CZ" dirty="0" smtClean="0"/>
              <a:t>http://cs.wikipedia.org/wiki/Soubor:Pinus_strobus_trees.jpg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Modřín opadavý bez jehličí</a:t>
            </a:r>
          </a:p>
          <a:p>
            <a:r>
              <a:rPr lang="cs-CZ" dirty="0" smtClean="0"/>
              <a:t>PRAZAK.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</a:t>
            </a:r>
            <a:r>
              <a:rPr lang="cs-CZ" dirty="0" err="1" smtClean="0"/>
              <a:t>naWWW</a:t>
            </a:r>
            <a:r>
              <a:rPr lang="cs-CZ" dirty="0" smtClean="0"/>
              <a:t>:http://cs.wikipedia.org/wiki/Soubor:Larix_decidua_Winter.jpg</a:t>
            </a:r>
          </a:p>
          <a:p>
            <a:pPr>
              <a:buNone/>
            </a:pPr>
            <a:r>
              <a:rPr lang="cs-CZ" dirty="0" smtClean="0"/>
              <a:t>Modřín opadavý s jehličím</a:t>
            </a:r>
          </a:p>
          <a:p>
            <a:r>
              <a:rPr lang="cs-CZ" dirty="0" err="1" smtClean="0"/>
              <a:t>Crusier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:http://commons.wikimedia.org/wiki/File:Larix_decidua_Ojc%C3%B3w.jpg?uselang=cs</a:t>
            </a:r>
          </a:p>
          <a:p>
            <a:pPr>
              <a:buNone/>
            </a:pPr>
            <a:r>
              <a:rPr lang="cs-CZ" dirty="0" smtClean="0"/>
              <a:t>Modřín opadavý nákres</a:t>
            </a:r>
          </a:p>
          <a:p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</a:t>
            </a:r>
            <a:r>
              <a:rPr lang="cs-CZ" dirty="0" err="1" smtClean="0"/>
              <a:t>naWWW</a:t>
            </a:r>
            <a:r>
              <a:rPr lang="cs-CZ" dirty="0" smtClean="0"/>
              <a:t>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Illustration</a:t>
            </a:r>
            <a:r>
              <a:rPr lang="cs-CZ" dirty="0" smtClean="0"/>
              <a:t>_</a:t>
            </a:r>
            <a:r>
              <a:rPr lang="cs-CZ" dirty="0" err="1" smtClean="0"/>
              <a:t>Larix</a:t>
            </a:r>
            <a:r>
              <a:rPr lang="cs-CZ" dirty="0" smtClean="0"/>
              <a:t>_decudua0.jpg</a:t>
            </a:r>
          </a:p>
          <a:p>
            <a:pPr>
              <a:buNone/>
            </a:pPr>
            <a:r>
              <a:rPr lang="cs-CZ" dirty="0" smtClean="0"/>
              <a:t>Tis červený</a:t>
            </a:r>
          </a:p>
          <a:p>
            <a:r>
              <a:rPr lang="cs-CZ" i="1" dirty="0" err="1" smtClean="0"/>
              <a:t>JoJan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 http://cs.wikipedia.org/wiki/Soubor:Taxus_bacata01.jpg</a:t>
            </a:r>
          </a:p>
          <a:p>
            <a:pPr>
              <a:buNone/>
            </a:pPr>
            <a:r>
              <a:rPr lang="cs-CZ" dirty="0" smtClean="0"/>
              <a:t>Tis červený - detail</a:t>
            </a:r>
          </a:p>
          <a:p>
            <a:r>
              <a:rPr lang="cs-CZ" i="1" dirty="0" smtClean="0"/>
              <a:t>DESCOUENS, </a:t>
            </a:r>
            <a:r>
              <a:rPr lang="cs-CZ" i="1" dirty="0" err="1" smtClean="0"/>
              <a:t>Didier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Taxus</a:t>
            </a:r>
            <a:r>
              <a:rPr lang="cs-CZ" dirty="0" smtClean="0"/>
              <a:t>_</a:t>
            </a:r>
            <a:r>
              <a:rPr lang="cs-CZ" dirty="0" err="1" smtClean="0"/>
              <a:t>baccata</a:t>
            </a:r>
            <a:r>
              <a:rPr lang="cs-CZ" dirty="0" smtClean="0"/>
              <a:t>_</a:t>
            </a:r>
            <a:r>
              <a:rPr lang="cs-CZ" dirty="0" err="1" smtClean="0"/>
              <a:t>MHNT.jpg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Jalovec</a:t>
            </a:r>
          </a:p>
          <a:p>
            <a:r>
              <a:rPr lang="cs-CZ" i="1" dirty="0" err="1" smtClean="0"/>
              <a:t>JoJan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 http://cs.wikipedia.org/wiki/Soubor:Juniperusxpfitzeriana(01).jpg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Jalovec - detail</a:t>
            </a:r>
          </a:p>
          <a:p>
            <a:r>
              <a:rPr lang="cs-CZ" i="1" dirty="0" smtClean="0"/>
              <a:t>MPF.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 http://cs.wikipedia.org/wiki/Soubor:Juniperus_sabina_cult0.jpg</a:t>
            </a:r>
          </a:p>
          <a:p>
            <a:pPr>
              <a:buNone/>
            </a:pPr>
            <a:r>
              <a:rPr lang="cs-CZ" dirty="0" smtClean="0"/>
              <a:t>Douglaska tisolistá</a:t>
            </a:r>
          </a:p>
          <a:p>
            <a:r>
              <a:rPr lang="cs-CZ" i="1" dirty="0" smtClean="0"/>
              <a:t>DREGER, Thomas.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 http://cs.wikipedia.org/wiki/Soubor:Pseudotsuga_menziesii_Schleus_Berg_Suhl_Th_Dreger.jpg</a:t>
            </a:r>
          </a:p>
          <a:p>
            <a:pPr>
              <a:buNone/>
            </a:pPr>
            <a:r>
              <a:rPr lang="cs-CZ" dirty="0" smtClean="0"/>
              <a:t>Cedr</a:t>
            </a:r>
          </a:p>
          <a:p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Sekvojovec</a:t>
            </a:r>
          </a:p>
          <a:p>
            <a:r>
              <a:rPr lang="cs-CZ" i="1" dirty="0" err="1" smtClean="0"/>
              <a:t>P.matel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: http://cs.wikipedia.org/wiki/Soubor:Sequoiadendron_giganteus-Chabane.jpg</a:t>
            </a:r>
          </a:p>
          <a:p>
            <a:pPr>
              <a:buNone/>
            </a:pPr>
            <a:r>
              <a:rPr lang="cs-CZ" dirty="0" smtClean="0"/>
              <a:t>Zerav západní</a:t>
            </a:r>
          </a:p>
          <a:p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 na WWW: http://commons.wikimedia.org/wiki/File:Thuja_occidentalis_tree.jpg?uselang=cs</a:t>
            </a:r>
          </a:p>
          <a:p>
            <a:pPr>
              <a:buNone/>
            </a:pPr>
            <a:r>
              <a:rPr lang="cs-CZ" dirty="0" err="1" smtClean="0"/>
              <a:t>C</a:t>
            </a:r>
            <a:r>
              <a:rPr lang="cs-CZ" smtClean="0"/>
              <a:t>ypřišek</a:t>
            </a:r>
            <a:endParaRPr lang="cs-CZ" dirty="0" smtClean="0"/>
          </a:p>
          <a:p>
            <a:r>
              <a:rPr lang="cs-CZ" i="1" dirty="0" smtClean="0"/>
              <a:t>ZEIL, H.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naWWW</a:t>
            </a:r>
            <a:r>
              <a:rPr lang="cs-CZ" dirty="0" smtClean="0"/>
              <a:t>“: http://cs.wikipedia.org/wiki/Soubor:Chamaecyparis_lawsoniana_001.JPG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234</TotalTime>
  <Words>938</Words>
  <Application>Microsoft Office PowerPoint</Application>
  <PresentationFormat>Předvádění na obrazovce (4:3)</PresentationFormat>
  <Paragraphs>152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Vrchol</vt:lpstr>
      <vt:lpstr>Nahosemenné rostliny 2</vt:lpstr>
      <vt:lpstr>Snímek 2</vt:lpstr>
      <vt:lpstr>Opakování</vt:lpstr>
      <vt:lpstr>3) jehličnany</vt:lpstr>
      <vt:lpstr>Smrk ztepilý</vt:lpstr>
      <vt:lpstr>Snímek 6</vt:lpstr>
      <vt:lpstr>Další druhy smrků</vt:lpstr>
      <vt:lpstr>Jedle bělokorá</vt:lpstr>
      <vt:lpstr>Snímek 9</vt:lpstr>
      <vt:lpstr>Borovice lesní</vt:lpstr>
      <vt:lpstr>Další druhy borovic</vt:lpstr>
      <vt:lpstr>Modřín opadavý</vt:lpstr>
      <vt:lpstr>Snímek 13</vt:lpstr>
      <vt:lpstr>Tis červený</vt:lpstr>
      <vt:lpstr>Snímek 15</vt:lpstr>
      <vt:lpstr>Jalovec </vt:lpstr>
      <vt:lpstr>Další jehličnany</vt:lpstr>
      <vt:lpstr>  </vt:lpstr>
      <vt:lpstr>Zdroje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Nahosemenné rostliny 2</dc:title>
  <dc:creator>Martin</dc:creator>
  <cp:lastModifiedBy>Dum</cp:lastModifiedBy>
  <cp:revision>43</cp:revision>
  <dcterms:created xsi:type="dcterms:W3CDTF">2013-03-09T20:49:17Z</dcterms:created>
  <dcterms:modified xsi:type="dcterms:W3CDTF">2013-03-21T10:35:26Z</dcterms:modified>
</cp:coreProperties>
</file>