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6" r:id="rId3"/>
    <p:sldId id="258" r:id="rId4"/>
    <p:sldId id="260" r:id="rId5"/>
    <p:sldId id="259" r:id="rId6"/>
    <p:sldId id="270" r:id="rId7"/>
    <p:sldId id="262" r:id="rId8"/>
    <p:sldId id="263" r:id="rId9"/>
    <p:sldId id="271" r:id="rId10"/>
    <p:sldId id="272" r:id="rId11"/>
    <p:sldId id="269" r:id="rId12"/>
    <p:sldId id="264" r:id="rId13"/>
    <p:sldId id="265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C54747"/>
    <a:srgbClr val="C13D3D"/>
    <a:srgbClr val="F98B59"/>
    <a:srgbClr val="FF3300"/>
    <a:srgbClr val="A3D8E5"/>
    <a:srgbClr val="92D1E0"/>
    <a:srgbClr val="A0291C"/>
    <a:srgbClr val="0E3414"/>
    <a:srgbClr val="E6B2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06AA6A-75B0-43F6-A0C7-F48890726618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492D0E-561E-41A2-873F-ABBEC9E4B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07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492D0E-561E-41A2-873F-ABBEC9E4B84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508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F971633-F8A8-455C-A5FA-326C48786C47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0FAE7CA-B0FD-4887-A069-98E0F2321CC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youtube.com/watch?v=cyG4vr0HEMc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wmf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9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png"/><Relationship Id="rId4" Type="http://schemas.openxmlformats.org/officeDocument/2006/relationships/image" Target="../media/image2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34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4922721"/>
              </p:ext>
            </p:extLst>
          </p:nvPr>
        </p:nvGraphicFramePr>
        <p:xfrm>
          <a:off x="1184210" y="620688"/>
          <a:ext cx="6988190" cy="41306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351166"/>
              </a:tblGrid>
              <a:tr h="85912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Mgr. Jiřina Homolová</a:t>
                      </a:r>
                      <a:endParaRPr lang="cs-CZ" dirty="0"/>
                    </a:p>
                  </a:txBody>
                  <a:tcPr anchor="ctr"/>
                </a:tc>
              </a:tr>
              <a:tr h="498232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 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VY_32_Inovace_12.2.19</a:t>
                      </a:r>
                    </a:p>
                    <a:p>
                      <a:pPr algn="l"/>
                      <a:r>
                        <a:rPr lang="cs-CZ" dirty="0" smtClean="0"/>
                        <a:t>Základní větné členy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 jazyk 6. ročník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Anotace:.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Materiál je určen žákům 6. ročníku. Podává základní poučení o druzích podmětu a přísudku. Jsou v něm zařazena cvičení k upevnění učiva. Obsahuje animace.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428864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8352928" cy="1368152"/>
          </a:xfrm>
          <a:solidFill>
            <a:schemeClr val="tx2"/>
          </a:solidFill>
          <a:ln w="38100">
            <a:solidFill>
              <a:srgbClr val="FFC000"/>
            </a:solidFill>
          </a:ln>
        </p:spPr>
        <p:txBody>
          <a:bodyPr>
            <a:noAutofit/>
          </a:bodyPr>
          <a:lstStyle/>
          <a:p>
            <a:r>
              <a:rPr lang="cs-CZ" sz="7200" b="1" i="1" dirty="0"/>
              <a:t/>
            </a:r>
            <a:br>
              <a:rPr lang="cs-CZ" sz="7200" b="1" i="1" dirty="0"/>
            </a:br>
            <a:r>
              <a:rPr lang="cs-CZ" sz="7200" b="1" i="1" dirty="0">
                <a:solidFill>
                  <a:srgbClr val="FFC000"/>
                </a:solidFill>
              </a:rPr>
              <a:t>Základní větné členy</a:t>
            </a:r>
            <a:endParaRPr lang="cs-CZ" sz="7200" b="1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645024"/>
            <a:ext cx="8424936" cy="2160240"/>
          </a:xfrm>
        </p:spPr>
        <p:txBody>
          <a:bodyPr>
            <a:noAutofit/>
          </a:bodyPr>
          <a:lstStyle/>
          <a:p>
            <a:pPr marL="685800" indent="-685800">
              <a:buFont typeface="Wingdings" pitchFamily="2" charset="2"/>
              <a:buChar char="q"/>
            </a:pPr>
            <a:r>
              <a:rPr lang="cs-CZ" sz="5400" b="1" i="1" dirty="0" smtClean="0">
                <a:solidFill>
                  <a:schemeClr val="accent1">
                    <a:lumMod val="50000"/>
                  </a:schemeClr>
                </a:solidFill>
              </a:rPr>
              <a:t>Druhy podmětu</a:t>
            </a:r>
          </a:p>
          <a:p>
            <a:pPr marL="685800" indent="-685800">
              <a:buFont typeface="Wingdings" pitchFamily="2" charset="2"/>
              <a:buChar char="q"/>
            </a:pPr>
            <a:r>
              <a:rPr lang="cs-CZ" sz="5400" b="1" i="1" dirty="0" smtClean="0">
                <a:solidFill>
                  <a:schemeClr val="accent1">
                    <a:lumMod val="50000"/>
                  </a:schemeClr>
                </a:solidFill>
              </a:rPr>
              <a:t>Druhy přísudku</a:t>
            </a:r>
            <a:endParaRPr lang="cs-CZ" sz="5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528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4923" y="1430777"/>
            <a:ext cx="8780520" cy="5292586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i="1" dirty="0" err="1" smtClean="0">
                <a:solidFill>
                  <a:srgbClr val="C54747"/>
                </a:solidFill>
                <a:hlinkClick r:id="rId2"/>
              </a:rPr>
              <a:t>Kdejakej</a:t>
            </a:r>
            <a:r>
              <a:rPr lang="cs-CZ" sz="3200" b="1" i="1" dirty="0" smtClean="0">
                <a:solidFill>
                  <a:srgbClr val="C54747"/>
                </a:solidFill>
                <a:hlinkClick r:id="rId2"/>
              </a:rPr>
              <a:t> generál, </a:t>
            </a:r>
            <a:r>
              <a:rPr lang="cs-CZ" sz="3200" b="1" i="1" dirty="0" err="1" smtClean="0">
                <a:solidFill>
                  <a:srgbClr val="C54747"/>
                </a:solidFill>
                <a:hlinkClick r:id="rId2"/>
              </a:rPr>
              <a:t>kdejakej</a:t>
            </a:r>
            <a:r>
              <a:rPr lang="cs-CZ" sz="3200" b="1" i="1" dirty="0" smtClean="0">
                <a:solidFill>
                  <a:srgbClr val="C54747"/>
                </a:solidFill>
                <a:hlinkClick r:id="rId2"/>
              </a:rPr>
              <a:t> kaprál</a:t>
            </a:r>
            <a:endParaRPr lang="cs-CZ" sz="3200" b="1" i="1" dirty="0" smtClean="0">
              <a:solidFill>
                <a:srgbClr val="C54747"/>
              </a:solidFill>
            </a:endParaRPr>
          </a:p>
          <a:p>
            <a:pPr marL="0" indent="0">
              <a:buNone/>
            </a:pPr>
            <a:r>
              <a:rPr lang="cs-CZ" sz="3200" b="1" i="1" dirty="0">
                <a:solidFill>
                  <a:srgbClr val="C54747"/>
                </a:solidFill>
              </a:rPr>
              <a:t>s</a:t>
            </a:r>
            <a:r>
              <a:rPr lang="cs-CZ" sz="3200" b="1" i="1" dirty="0" smtClean="0">
                <a:solidFill>
                  <a:srgbClr val="C54747"/>
                </a:solidFill>
              </a:rPr>
              <a:t> </a:t>
            </a:r>
            <a:r>
              <a:rPr lang="cs-CZ" sz="3200" b="1" i="1" dirty="0" err="1" smtClean="0">
                <a:solidFill>
                  <a:srgbClr val="C54747"/>
                </a:solidFill>
              </a:rPr>
              <a:t>flintama</a:t>
            </a:r>
            <a:r>
              <a:rPr lang="cs-CZ" sz="3200" b="1" i="1" dirty="0" smtClean="0">
                <a:solidFill>
                  <a:srgbClr val="C54747"/>
                </a:solidFill>
              </a:rPr>
              <a:t> lidi by do pole hnal,</a:t>
            </a:r>
          </a:p>
          <a:p>
            <a:pPr marL="0" indent="0">
              <a:buNone/>
            </a:pPr>
            <a:r>
              <a:rPr lang="cs-CZ" sz="3200" b="1" i="1" dirty="0">
                <a:solidFill>
                  <a:srgbClr val="C54747"/>
                </a:solidFill>
              </a:rPr>
              <a:t>d</a:t>
            </a:r>
            <a:r>
              <a:rPr lang="cs-CZ" sz="3200" b="1" i="1" dirty="0" smtClean="0">
                <a:solidFill>
                  <a:srgbClr val="C54747"/>
                </a:solidFill>
              </a:rPr>
              <a:t>o pole hnal proti sobě…</a:t>
            </a:r>
          </a:p>
          <a:p>
            <a:pPr marL="0" indent="0">
              <a:buNone/>
            </a:pPr>
            <a:r>
              <a:rPr lang="cs-CZ" sz="3200" b="1" i="1" dirty="0" smtClean="0">
                <a:solidFill>
                  <a:srgbClr val="C54747"/>
                </a:solidFill>
              </a:rPr>
              <a:t>Komu jsou metály platný v hrobě?</a:t>
            </a:r>
          </a:p>
          <a:p>
            <a:pPr>
              <a:buFont typeface="Wingdings" pitchFamily="2" charset="2"/>
              <a:buChar char="q"/>
            </a:pPr>
            <a:r>
              <a:rPr lang="cs-CZ" sz="3200" b="1" i="1" dirty="0" smtClean="0">
                <a:solidFill>
                  <a:schemeClr val="accent1">
                    <a:lumMod val="50000"/>
                  </a:schemeClr>
                </a:solidFill>
              </a:rPr>
              <a:t>Odkud asi text pochází? </a:t>
            </a:r>
          </a:p>
          <a:p>
            <a:pPr>
              <a:buFont typeface="Wingdings" pitchFamily="2" charset="2"/>
              <a:buChar char="q"/>
            </a:pPr>
            <a:r>
              <a:rPr lang="cs-CZ" sz="3200" b="1" i="1" dirty="0" smtClean="0">
                <a:solidFill>
                  <a:schemeClr val="accent1">
                    <a:lumMod val="50000"/>
                  </a:schemeClr>
                </a:solidFill>
              </a:rPr>
              <a:t>Kolik je v něm větných celků?</a:t>
            </a:r>
          </a:p>
          <a:p>
            <a:pPr>
              <a:buFont typeface="Wingdings" pitchFamily="2" charset="2"/>
              <a:buChar char="q"/>
            </a:pPr>
            <a:r>
              <a:rPr lang="cs-CZ" sz="3200" b="1" i="1" dirty="0">
                <a:solidFill>
                  <a:schemeClr val="accent1">
                    <a:lumMod val="50000"/>
                  </a:schemeClr>
                </a:solidFill>
              </a:rPr>
              <a:t>Proč jsou v něm nespisovné výrazy?</a:t>
            </a:r>
            <a:endParaRPr lang="cs-CZ" sz="3200" b="1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i="1" dirty="0" smtClean="0">
                <a:solidFill>
                  <a:schemeClr val="accent1">
                    <a:lumMod val="50000"/>
                  </a:schemeClr>
                </a:solidFill>
              </a:rPr>
              <a:t>Vyhledej základní skladební dvojice, podměty označ </a:t>
            </a:r>
            <a:r>
              <a:rPr lang="cs-CZ" sz="3200" b="1" i="1" dirty="0" smtClean="0">
                <a:solidFill>
                  <a:srgbClr val="C00000"/>
                </a:solidFill>
              </a:rPr>
              <a:t>červeně</a:t>
            </a:r>
            <a:r>
              <a:rPr lang="cs-CZ" sz="3200" b="1" i="1" dirty="0" smtClean="0">
                <a:solidFill>
                  <a:schemeClr val="accent1">
                    <a:lumMod val="50000"/>
                  </a:schemeClr>
                </a:solidFill>
              </a:rPr>
              <a:t>, přísudky </a:t>
            </a:r>
            <a:r>
              <a:rPr lang="cs-CZ" sz="3200" b="1" i="1" dirty="0" smtClean="0">
                <a:solidFill>
                  <a:srgbClr val="002060"/>
                </a:solidFill>
              </a:rPr>
              <a:t>modře</a:t>
            </a:r>
            <a:endParaRPr lang="cs-CZ" sz="3200" b="1" i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53567"/>
            <a:ext cx="8229600" cy="1252728"/>
          </a:xfrm>
        </p:spPr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rgbClr val="FFC000"/>
                </a:solidFill>
              </a:rPr>
              <a:t>Opakujeme:</a:t>
            </a:r>
            <a:endParaRPr lang="cs-CZ" sz="6000" b="1" i="1" dirty="0">
              <a:solidFill>
                <a:srgbClr val="FFC000"/>
              </a:solidFill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-1260648" y="4797152"/>
            <a:ext cx="770384" cy="57606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cs-CZ" sz="32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-3226568" y="2420888"/>
            <a:ext cx="2736304" cy="1224136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z folkové písně</a:t>
            </a:r>
          </a:p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(skupina Hop Trop)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pic>
        <p:nvPicPr>
          <p:cNvPr id="1034" name="Picture 10" descr="C:\Users\homolova\AppData\Local\Microsoft\Windows\Temporary Internet Files\Content.IE5\H4IDSV1S\MC9002005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61141"/>
            <a:ext cx="2659840" cy="2515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omolova\AppData\Local\Microsoft\Windows\Temporary Internet Files\Content.IE5\IPIKMD3Q\MC900241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920170" cy="1017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děrná páska 5"/>
          <p:cNvSpPr/>
          <p:nvPr/>
        </p:nvSpPr>
        <p:spPr>
          <a:xfrm>
            <a:off x="9468544" y="4217448"/>
            <a:ext cx="2195736" cy="80467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připomíná píseň lidovou</a:t>
            </a:r>
            <a:endParaRPr lang="cs-CZ" sz="24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915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55 0.09977 L 0.95521 0.16296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438" y="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7407E-6 L 0.76111 -0.03264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56" y="-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44444E-6 L -0.32239 0.09652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28" y="4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355006"/>
          </a:xfrm>
          <a:solidFill>
            <a:schemeClr val="bg2"/>
          </a:solidFill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2800" b="1" i="1" dirty="0" err="1">
                <a:solidFill>
                  <a:schemeClr val="accent1">
                    <a:lumMod val="50000"/>
                  </a:schemeClr>
                </a:solidFill>
              </a:rPr>
              <a:t>Kdejakej</a:t>
            </a: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i="1" dirty="0">
                <a:solidFill>
                  <a:srgbClr val="C00000"/>
                </a:solidFill>
              </a:rPr>
              <a:t>generál</a:t>
            </a: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800" b="1" i="1" dirty="0" err="1">
                <a:solidFill>
                  <a:schemeClr val="accent1">
                    <a:lumMod val="50000"/>
                  </a:schemeClr>
                </a:solidFill>
              </a:rPr>
              <a:t>kdejakej</a:t>
            </a: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i="1" dirty="0">
                <a:solidFill>
                  <a:srgbClr val="C00000"/>
                </a:solidFill>
              </a:rPr>
              <a:t>kaprál</a:t>
            </a:r>
          </a:p>
          <a:p>
            <a:pPr marL="0" indent="0" algn="ctr">
              <a:buNone/>
            </a:pP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s </a:t>
            </a:r>
            <a:r>
              <a:rPr lang="cs-CZ" sz="2800" b="1" i="1" dirty="0" err="1">
                <a:solidFill>
                  <a:schemeClr val="accent1">
                    <a:lumMod val="50000"/>
                  </a:schemeClr>
                </a:solidFill>
              </a:rPr>
              <a:t>flintama</a:t>
            </a: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 lidi </a:t>
            </a:r>
            <a:r>
              <a:rPr lang="cs-CZ" sz="2800" b="1" i="1" dirty="0">
                <a:solidFill>
                  <a:srgbClr val="002060"/>
                </a:solidFill>
              </a:rPr>
              <a:t>by</a:t>
            </a: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 do pole </a:t>
            </a:r>
            <a:r>
              <a:rPr lang="cs-CZ" sz="2800" b="1" i="1" dirty="0">
                <a:solidFill>
                  <a:srgbClr val="002060"/>
                </a:solidFill>
              </a:rPr>
              <a:t>hnal</a:t>
            </a:r>
            <a:r>
              <a:rPr lang="cs-CZ" sz="2800" b="1" i="1" dirty="0">
                <a:solidFill>
                  <a:srgbClr val="263A27"/>
                </a:solidFill>
              </a:rPr>
              <a:t>,</a:t>
            </a:r>
          </a:p>
          <a:p>
            <a:pPr marL="0" indent="0" algn="ctr">
              <a:buNone/>
            </a:pP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do pole </a:t>
            </a:r>
            <a:r>
              <a:rPr lang="cs-CZ" sz="2800" b="1" i="1" dirty="0">
                <a:solidFill>
                  <a:srgbClr val="002060"/>
                </a:solidFill>
              </a:rPr>
              <a:t>hnal</a:t>
            </a: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 proti sobě…</a:t>
            </a:r>
          </a:p>
          <a:p>
            <a:pPr marL="0" indent="0" algn="ctr">
              <a:buNone/>
            </a:pP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Komu </a:t>
            </a:r>
            <a:r>
              <a:rPr lang="cs-CZ" sz="2800" b="1" i="1" dirty="0">
                <a:solidFill>
                  <a:srgbClr val="002060"/>
                </a:solidFill>
              </a:rPr>
              <a:t>jsou</a:t>
            </a: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i="1" dirty="0">
                <a:solidFill>
                  <a:srgbClr val="C00000"/>
                </a:solidFill>
              </a:rPr>
              <a:t>metály</a:t>
            </a: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b="1" i="1" dirty="0">
                <a:solidFill>
                  <a:srgbClr val="002060"/>
                </a:solidFill>
              </a:rPr>
              <a:t>platný</a:t>
            </a:r>
            <a:r>
              <a:rPr lang="cs-CZ" sz="2800" b="1" i="1" dirty="0">
                <a:solidFill>
                  <a:schemeClr val="accent1">
                    <a:lumMod val="50000"/>
                  </a:schemeClr>
                </a:solidFill>
              </a:rPr>
              <a:t> v 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</a:rPr>
              <a:t>hrobě?</a:t>
            </a:r>
          </a:p>
          <a:p>
            <a:pPr>
              <a:buFont typeface="Wingdings" pitchFamily="2" charset="2"/>
              <a:buChar char="§"/>
            </a:pPr>
            <a:endParaRPr lang="cs-CZ" sz="2800" b="1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200" b="1" i="1" dirty="0" smtClean="0">
                <a:solidFill>
                  <a:schemeClr val="accent6">
                    <a:lumMod val="25000"/>
                  </a:schemeClr>
                </a:solidFill>
              </a:rPr>
              <a:t>Jakým větným celkem je první věta?</a:t>
            </a:r>
          </a:p>
          <a:p>
            <a:pPr>
              <a:buFont typeface="Wingdings" pitchFamily="2" charset="2"/>
              <a:buChar char="§"/>
            </a:pPr>
            <a:r>
              <a:rPr lang="cs-CZ" sz="3200" b="1" i="1" dirty="0" smtClean="0">
                <a:solidFill>
                  <a:schemeClr val="accent6">
                    <a:lumMod val="25000"/>
                  </a:schemeClr>
                </a:solidFill>
              </a:rPr>
              <a:t>Jakým větným celkem je druhá věta?</a:t>
            </a:r>
          </a:p>
          <a:p>
            <a:pPr>
              <a:buFont typeface="Wingdings" pitchFamily="2" charset="2"/>
              <a:buChar char="§"/>
            </a:pPr>
            <a:r>
              <a:rPr lang="cs-CZ" sz="3200" b="1" i="1" dirty="0" smtClean="0">
                <a:solidFill>
                  <a:schemeClr val="accent6">
                    <a:lumMod val="25000"/>
                  </a:schemeClr>
                </a:solidFill>
              </a:rPr>
              <a:t>Jaký podmět je v první větě?</a:t>
            </a:r>
          </a:p>
          <a:p>
            <a:pPr>
              <a:buFont typeface="Wingdings" pitchFamily="2" charset="2"/>
              <a:buChar char="§"/>
            </a:pPr>
            <a:endParaRPr lang="cs-CZ" sz="3200" b="1" i="1" dirty="0" smtClean="0">
              <a:solidFill>
                <a:schemeClr val="accent6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200" b="1" i="1" dirty="0" smtClean="0">
                <a:solidFill>
                  <a:schemeClr val="accent6">
                    <a:lumMod val="25000"/>
                  </a:schemeClr>
                </a:solidFill>
              </a:rPr>
              <a:t>Jaký přísudek </a:t>
            </a:r>
            <a:r>
              <a:rPr lang="cs-CZ" sz="3200" b="1" i="1" dirty="0">
                <a:solidFill>
                  <a:schemeClr val="accent6">
                    <a:lumMod val="25000"/>
                  </a:schemeClr>
                </a:solidFill>
              </a:rPr>
              <a:t>je v </a:t>
            </a:r>
            <a:r>
              <a:rPr lang="cs-CZ" sz="3200" b="1" i="1" dirty="0" smtClean="0">
                <a:solidFill>
                  <a:schemeClr val="accent6">
                    <a:lumMod val="25000"/>
                  </a:schemeClr>
                </a:solidFill>
              </a:rPr>
              <a:t>první </a:t>
            </a:r>
            <a:r>
              <a:rPr lang="cs-CZ" sz="3200" b="1" i="1" dirty="0">
                <a:solidFill>
                  <a:schemeClr val="accent6">
                    <a:lumMod val="25000"/>
                  </a:schemeClr>
                </a:solidFill>
              </a:rPr>
              <a:t>větě?</a:t>
            </a:r>
          </a:p>
          <a:p>
            <a:pPr>
              <a:buFont typeface="Wingdings" pitchFamily="2" charset="2"/>
              <a:buChar char="§"/>
            </a:pPr>
            <a:r>
              <a:rPr lang="cs-CZ" sz="3200" b="1" i="1" dirty="0">
                <a:solidFill>
                  <a:schemeClr val="accent6">
                    <a:lumMod val="25000"/>
                  </a:schemeClr>
                </a:solidFill>
              </a:rPr>
              <a:t>Jaký </a:t>
            </a:r>
            <a:r>
              <a:rPr lang="cs-CZ" sz="3200" b="1" i="1" dirty="0" smtClean="0">
                <a:solidFill>
                  <a:schemeClr val="accent6">
                    <a:lumMod val="25000"/>
                  </a:schemeClr>
                </a:solidFill>
              </a:rPr>
              <a:t>přísudek </a:t>
            </a:r>
            <a:r>
              <a:rPr lang="cs-CZ" sz="3200" b="1" i="1" dirty="0">
                <a:solidFill>
                  <a:schemeClr val="accent6">
                    <a:lumMod val="25000"/>
                  </a:schemeClr>
                </a:solidFill>
              </a:rPr>
              <a:t>je v druhé větě?</a:t>
            </a:r>
          </a:p>
          <a:p>
            <a:pPr>
              <a:buFont typeface="Wingdings" pitchFamily="2" charset="2"/>
              <a:buChar char="§"/>
            </a:pPr>
            <a:endParaRPr lang="cs-CZ" sz="3200" b="1" i="1" dirty="0">
              <a:solidFill>
                <a:schemeClr val="accent6">
                  <a:lumMod val="25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i="1" dirty="0">
              <a:solidFill>
                <a:srgbClr val="263A27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08112"/>
          </a:xfrm>
        </p:spPr>
        <p:txBody>
          <a:bodyPr>
            <a:noAutofit/>
          </a:bodyPr>
          <a:lstStyle/>
          <a:p>
            <a:r>
              <a:rPr lang="cs-CZ" sz="6000" b="1" i="1" dirty="0" smtClean="0"/>
              <a:t/>
            </a:r>
            <a:br>
              <a:rPr lang="cs-CZ" sz="6000" b="1" i="1" dirty="0" smtClean="0"/>
            </a:br>
            <a:r>
              <a:rPr lang="cs-CZ" sz="6000" b="1" i="1" dirty="0" smtClean="0">
                <a:solidFill>
                  <a:schemeClr val="accent6">
                    <a:lumMod val="25000"/>
                  </a:schemeClr>
                </a:solidFill>
              </a:rPr>
              <a:t>Řešení:</a:t>
            </a:r>
            <a:br>
              <a:rPr lang="cs-CZ" sz="6000" b="1" i="1" dirty="0" smtClean="0">
                <a:solidFill>
                  <a:schemeClr val="accent6">
                    <a:lumMod val="25000"/>
                  </a:schemeClr>
                </a:solidFill>
              </a:rPr>
            </a:br>
            <a:endParaRPr lang="cs-CZ" sz="6000" b="1" i="1" dirty="0">
              <a:solidFill>
                <a:srgbClr val="C00000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5328457" y="5943600"/>
            <a:ext cx="4464496" cy="914400"/>
          </a:xfrm>
          <a:prstGeom prst="cloud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/>
              <a:t>j</a:t>
            </a:r>
            <a:r>
              <a:rPr lang="cs-CZ" sz="2800" b="1" i="1" dirty="0" smtClean="0"/>
              <a:t>menný se sponou</a:t>
            </a:r>
            <a:endParaRPr lang="cs-CZ" sz="2800" b="1" i="1" dirty="0"/>
          </a:p>
        </p:txBody>
      </p:sp>
      <p:sp>
        <p:nvSpPr>
          <p:cNvPr id="14" name="Mrak 13"/>
          <p:cNvSpPr/>
          <p:nvPr/>
        </p:nvSpPr>
        <p:spPr>
          <a:xfrm>
            <a:off x="5313649" y="5256024"/>
            <a:ext cx="2274791" cy="914400"/>
          </a:xfrm>
          <a:prstGeom prst="cloud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/>
              <a:t>slovesný</a:t>
            </a:r>
            <a:endParaRPr lang="cs-CZ" sz="2800" b="1" i="1" dirty="0"/>
          </a:p>
        </p:txBody>
      </p:sp>
      <p:sp>
        <p:nvSpPr>
          <p:cNvPr id="15" name="Mrak 14"/>
          <p:cNvSpPr/>
          <p:nvPr/>
        </p:nvSpPr>
        <p:spPr>
          <a:xfrm>
            <a:off x="5040856" y="4522165"/>
            <a:ext cx="4176464" cy="914400"/>
          </a:xfrm>
          <a:prstGeom prst="cloud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/>
              <a:t>několikanásobný</a:t>
            </a:r>
            <a:endParaRPr lang="cs-CZ" sz="2800" b="1" i="1" dirty="0"/>
          </a:p>
        </p:txBody>
      </p:sp>
      <p:sp>
        <p:nvSpPr>
          <p:cNvPr id="16" name="Mrak 15"/>
          <p:cNvSpPr/>
          <p:nvPr/>
        </p:nvSpPr>
        <p:spPr>
          <a:xfrm>
            <a:off x="6451044" y="3948134"/>
            <a:ext cx="2951396" cy="799165"/>
          </a:xfrm>
          <a:prstGeom prst="cloud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/>
              <a:t>v</a:t>
            </a:r>
            <a:r>
              <a:rPr lang="cs-CZ" sz="2800" b="1" i="1" dirty="0" smtClean="0"/>
              <a:t>ěta jednoduchá </a:t>
            </a:r>
            <a:endParaRPr lang="cs-CZ" sz="2800" b="1" i="1" dirty="0"/>
          </a:p>
        </p:txBody>
      </p:sp>
      <p:sp>
        <p:nvSpPr>
          <p:cNvPr id="17" name="Mrak 16"/>
          <p:cNvSpPr/>
          <p:nvPr/>
        </p:nvSpPr>
        <p:spPr>
          <a:xfrm>
            <a:off x="6300192" y="3418114"/>
            <a:ext cx="2088232" cy="648072"/>
          </a:xfrm>
          <a:prstGeom prst="cloud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/>
              <a:t>souvětí</a:t>
            </a:r>
            <a:endParaRPr lang="cs-CZ" sz="2800" b="1" i="1" dirty="0"/>
          </a:p>
        </p:txBody>
      </p:sp>
      <p:pic>
        <p:nvPicPr>
          <p:cNvPr id="9" name="Picture 11" descr="C:\Users\homolova\AppData\Local\Microsoft\Windows\Temporary Internet Files\Content.IE5\HBREU7V9\MC900435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62265"/>
            <a:ext cx="13271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homolova\AppData\Local\Microsoft\Windows\Temporary Internet Files\Content.IE5\HBREU7V9\MC9003504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083080"/>
            <a:ext cx="886731" cy="95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homolova\AppData\Local\Microsoft\Windows\Temporary Internet Files\Content.IE5\PLOULD3N\MC9002543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105" y="743914"/>
            <a:ext cx="888637" cy="1958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homolova\AppData\Local\Microsoft\Windows\Temporary Internet Files\Content.IE5\HBREU7V9\MC900240297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11" r="16981"/>
          <a:stretch/>
        </p:blipFill>
        <p:spPr bwMode="auto">
          <a:xfrm>
            <a:off x="8388424" y="2203267"/>
            <a:ext cx="443366" cy="90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126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96764"/>
            <a:ext cx="8291264" cy="2196132"/>
          </a:xfrm>
        </p:spPr>
        <p:txBody>
          <a:bodyPr>
            <a:noAutofit/>
          </a:bodyPr>
          <a:lstStyle/>
          <a:p>
            <a:pPr algn="l"/>
            <a:r>
              <a:rPr lang="cs-CZ" sz="3600" b="1" i="1" dirty="0" smtClean="0">
                <a:solidFill>
                  <a:srgbClr val="FF3300"/>
                </a:solidFill>
              </a:rPr>
              <a:t>Podmět a přísudek ve větě tvoří základní skladební dvojici. </a:t>
            </a:r>
            <a:br>
              <a:rPr lang="cs-CZ" sz="3600" b="1" i="1" dirty="0" smtClean="0">
                <a:solidFill>
                  <a:srgbClr val="FF3300"/>
                </a:solidFill>
              </a:rPr>
            </a:br>
            <a:r>
              <a:rPr lang="cs-CZ" sz="3600" b="1" i="1" dirty="0" smtClean="0">
                <a:solidFill>
                  <a:srgbClr val="FF3300"/>
                </a:solidFill>
              </a:rPr>
              <a:t>V souvětí je tolik vět, kolik je v něm základních skladebních dvojic.</a:t>
            </a:r>
            <a:endParaRPr lang="cs-CZ" sz="3600" b="1" i="1" dirty="0">
              <a:solidFill>
                <a:srgbClr val="FF33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7299" y="2924944"/>
            <a:ext cx="763284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i="1" dirty="0" smtClean="0">
                <a:solidFill>
                  <a:srgbClr val="A0291C"/>
                </a:solidFill>
              </a:rPr>
              <a:t>Sotva se narodíš, už si verbíř píše, že nejsi ze zámku, ale z chýše.</a:t>
            </a:r>
          </a:p>
          <a:p>
            <a:endParaRPr lang="cs-CZ" sz="3200" b="1" i="1" dirty="0">
              <a:solidFill>
                <a:srgbClr val="A0291C"/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b="1" i="1" dirty="0" smtClean="0">
                <a:solidFill>
                  <a:schemeClr val="accent1">
                    <a:lumMod val="50000"/>
                  </a:schemeClr>
                </a:solidFill>
              </a:rPr>
              <a:t>Kolik vět je v souvětí? Označ základní skladební dvojice.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b="1" i="1" dirty="0" smtClean="0">
                <a:solidFill>
                  <a:schemeClr val="accent1">
                    <a:lumMod val="50000"/>
                  </a:schemeClr>
                </a:solidFill>
              </a:rPr>
              <a:t>Jak se graficky zapíše uvedené souvětí, aby tvořilo sloku básně (text písně)</a:t>
            </a:r>
            <a:r>
              <a:rPr lang="cs-CZ" sz="3200" b="1" i="1" dirty="0">
                <a:solidFill>
                  <a:schemeClr val="accent1">
                    <a:lumMod val="50000"/>
                  </a:schemeClr>
                </a:solidFill>
              </a:rPr>
              <a:t> ? </a:t>
            </a:r>
          </a:p>
        </p:txBody>
      </p:sp>
      <p:pic>
        <p:nvPicPr>
          <p:cNvPr id="6" name="Picture 9" descr="C:\Users\homolova\AppData\Local\Microsoft\Windows\Temporary Internet Files\Content.IE5\JXU1PIFL\MC90023055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7961" y="1484784"/>
            <a:ext cx="1580793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22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808015"/>
            <a:ext cx="8784976" cy="4974835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i="1" dirty="0" smtClean="0">
                <a:solidFill>
                  <a:srgbClr val="A0291C"/>
                </a:solidFill>
              </a:rPr>
              <a:t>V souvětí jsou 3 věty</a:t>
            </a:r>
          </a:p>
          <a:p>
            <a:endParaRPr lang="cs-CZ" sz="2800" b="1" i="1" dirty="0" smtClean="0">
              <a:solidFill>
                <a:srgbClr val="A0291C"/>
              </a:solidFill>
            </a:endParaRPr>
          </a:p>
          <a:p>
            <a:r>
              <a:rPr lang="cs-CZ" sz="3000" b="1" i="1" dirty="0" smtClean="0">
                <a:solidFill>
                  <a:srgbClr val="CC0000"/>
                </a:solidFill>
              </a:rPr>
              <a:t>Sotva se </a:t>
            </a:r>
            <a:r>
              <a:rPr lang="cs-CZ" sz="3000" i="1" u="sng" dirty="0" smtClean="0">
                <a:solidFill>
                  <a:schemeClr val="tx1"/>
                </a:solidFill>
              </a:rPr>
              <a:t>(ty) </a:t>
            </a:r>
            <a:r>
              <a:rPr lang="cs-CZ" sz="3000" b="1" i="1" dirty="0">
                <a:solidFill>
                  <a:srgbClr val="CC0000"/>
                </a:solidFill>
              </a:rPr>
              <a:t>narodíš, už si </a:t>
            </a:r>
            <a:r>
              <a:rPr lang="cs-CZ" sz="3000" b="1" i="1" u="sng" dirty="0">
                <a:solidFill>
                  <a:srgbClr val="CC0000"/>
                </a:solidFill>
              </a:rPr>
              <a:t>verbíř</a:t>
            </a:r>
            <a:r>
              <a:rPr lang="cs-CZ" sz="3000" b="1" i="1" dirty="0">
                <a:solidFill>
                  <a:srgbClr val="CC0000"/>
                </a:solidFill>
              </a:rPr>
              <a:t> píše, </a:t>
            </a:r>
            <a:endParaRPr lang="cs-CZ" sz="3000" b="1" i="1" dirty="0" smtClean="0">
              <a:solidFill>
                <a:srgbClr val="CC0000"/>
              </a:solidFill>
            </a:endParaRPr>
          </a:p>
          <a:p>
            <a:pPr marL="0" indent="0">
              <a:buNone/>
            </a:pPr>
            <a:r>
              <a:rPr lang="cs-CZ" sz="3000" b="1" i="1" dirty="0" smtClean="0">
                <a:solidFill>
                  <a:srgbClr val="CC0000"/>
                </a:solidFill>
              </a:rPr>
              <a:t>    že </a:t>
            </a:r>
            <a:r>
              <a:rPr lang="cs-CZ" sz="3000" i="1" u="sng" dirty="0" smtClean="0">
                <a:solidFill>
                  <a:schemeClr val="tx1"/>
                </a:solidFill>
              </a:rPr>
              <a:t>(ty</a:t>
            </a:r>
            <a:r>
              <a:rPr lang="cs-CZ" sz="3000" i="1" dirty="0" smtClean="0">
                <a:solidFill>
                  <a:schemeClr val="tx1"/>
                </a:solidFill>
              </a:rPr>
              <a:t>) </a:t>
            </a:r>
            <a:r>
              <a:rPr lang="cs-CZ" sz="3000" b="1" i="1" dirty="0" smtClean="0">
                <a:solidFill>
                  <a:srgbClr val="CC0000"/>
                </a:solidFill>
              </a:rPr>
              <a:t>nejsi </a:t>
            </a:r>
            <a:r>
              <a:rPr lang="cs-CZ" sz="3000" b="1" i="1" dirty="0">
                <a:solidFill>
                  <a:srgbClr val="CC0000"/>
                </a:solidFill>
              </a:rPr>
              <a:t>ze zámku, ale z chýše</a:t>
            </a:r>
            <a:r>
              <a:rPr lang="cs-CZ" sz="3000" b="1" i="1" dirty="0" smtClean="0">
                <a:solidFill>
                  <a:srgbClr val="CC0000"/>
                </a:solidFill>
              </a:rPr>
              <a:t>.</a:t>
            </a:r>
          </a:p>
          <a:p>
            <a:pPr marL="0" indent="0">
              <a:buNone/>
            </a:pPr>
            <a:endParaRPr lang="cs-CZ" sz="2800" b="1" i="1" dirty="0">
              <a:solidFill>
                <a:srgbClr val="A0291C"/>
              </a:solidFill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A0291C"/>
                </a:solidFill>
              </a:rPr>
              <a:t>				</a:t>
            </a:r>
            <a:r>
              <a:rPr lang="cs-CZ" sz="3000" b="1" i="1" dirty="0" smtClean="0">
                <a:solidFill>
                  <a:schemeClr val="tx1"/>
                </a:solidFill>
              </a:rPr>
              <a:t>nebo</a:t>
            </a:r>
          </a:p>
          <a:p>
            <a:r>
              <a:rPr lang="cs-CZ" sz="3000" b="1" i="1" dirty="0">
                <a:solidFill>
                  <a:srgbClr val="A0291C"/>
                </a:solidFill>
              </a:rPr>
              <a:t>Sotva se narodíš, </a:t>
            </a:r>
          </a:p>
          <a:p>
            <a:pPr marL="0" indent="0">
              <a:buNone/>
            </a:pPr>
            <a:r>
              <a:rPr lang="cs-CZ" sz="3000" b="1" i="1" dirty="0">
                <a:solidFill>
                  <a:srgbClr val="A0291C"/>
                </a:solidFill>
              </a:rPr>
              <a:t>    už si verbíř píše, </a:t>
            </a:r>
          </a:p>
          <a:p>
            <a:pPr marL="0" indent="0">
              <a:buNone/>
            </a:pPr>
            <a:r>
              <a:rPr lang="cs-CZ" sz="3000" b="1" i="1" dirty="0">
                <a:solidFill>
                  <a:srgbClr val="A0291C"/>
                </a:solidFill>
              </a:rPr>
              <a:t>    že nejsi ze zámku, </a:t>
            </a:r>
          </a:p>
          <a:p>
            <a:pPr marL="0" indent="0">
              <a:buNone/>
            </a:pPr>
            <a:r>
              <a:rPr lang="cs-CZ" sz="3000" b="1" i="1" dirty="0">
                <a:solidFill>
                  <a:srgbClr val="A0291C"/>
                </a:solidFill>
              </a:rPr>
              <a:t>    ale z chýše.</a:t>
            </a:r>
          </a:p>
          <a:p>
            <a:pPr lvl="8"/>
            <a:endParaRPr lang="cs-CZ" sz="1800" dirty="0"/>
          </a:p>
          <a:p>
            <a:pPr marL="0" indent="0">
              <a:buNone/>
            </a:pPr>
            <a:endParaRPr lang="cs-CZ" sz="2800" b="1" i="1" dirty="0">
              <a:solidFill>
                <a:srgbClr val="A0291C"/>
              </a:solidFill>
            </a:endParaRPr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3300"/>
                </a:solidFill>
              </a:rPr>
              <a:t>Řešení:</a:t>
            </a:r>
            <a:endParaRPr lang="cs-CZ" b="1" i="1" dirty="0">
              <a:solidFill>
                <a:srgbClr val="FF3300"/>
              </a:solidFill>
            </a:endParaRPr>
          </a:p>
        </p:txBody>
      </p:sp>
      <p:pic>
        <p:nvPicPr>
          <p:cNvPr id="4" name="Picture 2" descr="C:\Users\homolova\AppData\Local\Microsoft\Windows\Temporary Internet Files\Content.IE5\HBREU7V9\MC9002305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4664"/>
            <a:ext cx="1492313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omolova\AppData\Local\Microsoft\Windows\Temporary Internet Files\Content.IE5\BNG6U1TC\MP90042648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59" b="35967"/>
          <a:stretch/>
        </p:blipFill>
        <p:spPr bwMode="auto">
          <a:xfrm>
            <a:off x="6661162" y="2780928"/>
            <a:ext cx="1925414" cy="1514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omolova\AppData\Local\Microsoft\Windows\Temporary Internet Files\Content.IE5\BNG6U1TC\MC9002337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046" y="4869160"/>
            <a:ext cx="1801130" cy="166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ásobení 4"/>
          <p:cNvSpPr/>
          <p:nvPr/>
        </p:nvSpPr>
        <p:spPr>
          <a:xfrm>
            <a:off x="9252520" y="3454118"/>
            <a:ext cx="3624628" cy="1343298"/>
          </a:xfrm>
          <a:prstGeom prst="mathMultiply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hnutý pruh 24"/>
          <p:cNvSpPr/>
          <p:nvPr/>
        </p:nvSpPr>
        <p:spPr>
          <a:xfrm rot="10800000">
            <a:off x="2361456" y="2986929"/>
            <a:ext cx="304803" cy="230263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Ohnutý pruh 25"/>
          <p:cNvSpPr/>
          <p:nvPr/>
        </p:nvSpPr>
        <p:spPr>
          <a:xfrm rot="10800000">
            <a:off x="2666258" y="2986929"/>
            <a:ext cx="304803" cy="230263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Ohnutý pruh 26"/>
          <p:cNvSpPr/>
          <p:nvPr/>
        </p:nvSpPr>
        <p:spPr>
          <a:xfrm rot="10800000">
            <a:off x="2971054" y="2996952"/>
            <a:ext cx="304803" cy="230263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Ohnutý pruh 27"/>
          <p:cNvSpPr/>
          <p:nvPr/>
        </p:nvSpPr>
        <p:spPr>
          <a:xfrm rot="10800000">
            <a:off x="3275856" y="2996952"/>
            <a:ext cx="304803" cy="230263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Ohnutý pruh 43"/>
          <p:cNvSpPr/>
          <p:nvPr/>
        </p:nvSpPr>
        <p:spPr>
          <a:xfrm rot="10800000">
            <a:off x="1371527" y="2983746"/>
            <a:ext cx="304803" cy="230263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2" name="Ohnutý pruh 51"/>
          <p:cNvSpPr/>
          <p:nvPr/>
        </p:nvSpPr>
        <p:spPr>
          <a:xfrm rot="10800000">
            <a:off x="1657376" y="3463688"/>
            <a:ext cx="304803" cy="230263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0" name="Ohnutý pruh 69"/>
          <p:cNvSpPr/>
          <p:nvPr/>
        </p:nvSpPr>
        <p:spPr>
          <a:xfrm rot="10800000">
            <a:off x="1371527" y="3454118"/>
            <a:ext cx="304803" cy="230263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3" name="Ohnutý pruh 72"/>
          <p:cNvSpPr/>
          <p:nvPr/>
        </p:nvSpPr>
        <p:spPr>
          <a:xfrm rot="10800000">
            <a:off x="5347317" y="2992598"/>
            <a:ext cx="304803" cy="230263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4" name="Ohnutý pruh 73"/>
          <p:cNvSpPr/>
          <p:nvPr/>
        </p:nvSpPr>
        <p:spPr>
          <a:xfrm rot="10800000">
            <a:off x="5652120" y="2996953"/>
            <a:ext cx="304803" cy="230263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Ohnutý pruh 29"/>
          <p:cNvSpPr/>
          <p:nvPr/>
        </p:nvSpPr>
        <p:spPr>
          <a:xfrm rot="10800000">
            <a:off x="1962180" y="3463687"/>
            <a:ext cx="304803" cy="230263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086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045 0.00162 L -0.37986 -0.07014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79" y="-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 </a:t>
            </a:r>
            <a:r>
              <a:rPr lang="cs-CZ" sz="2800" b="1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vyjadřuje, o kom nebo o čem vypovídá přísudek.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Ptáme se </a:t>
            </a:r>
            <a:r>
              <a:rPr lang="cs-CZ" sz="28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něj otázkou </a:t>
            </a:r>
            <a:r>
              <a:rPr lang="cs-CZ" sz="2800" b="1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pádu </a:t>
            </a:r>
            <a:r>
              <a:rPr lang="cs-CZ" sz="2800" b="1" i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KDO? CO? </a:t>
            </a:r>
            <a:r>
              <a:rPr lang="cs-CZ" sz="28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2800" b="1" i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PŘÍSUDKEM</a:t>
            </a:r>
            <a:endParaRPr lang="cs-CZ" sz="2800" b="1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C00000"/>
                </a:solidFill>
              </a:rPr>
              <a:t>1. Podmět vyjádřený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6">
                    <a:lumMod val="10000"/>
                  </a:schemeClr>
                </a:solidFill>
              </a:rPr>
              <a:t>vyjadřuje ve větě původce děje nebo nositele děje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0E3414"/>
                </a:solidFill>
              </a:rPr>
              <a:t>       Př.: </a:t>
            </a:r>
            <a:r>
              <a:rPr lang="cs-CZ" b="1" i="1" dirty="0" smtClean="0">
                <a:solidFill>
                  <a:srgbClr val="FF3300"/>
                </a:solidFill>
              </a:rPr>
              <a:t>Maliny</a:t>
            </a:r>
            <a:r>
              <a:rPr lang="cs-CZ" b="1" i="1" dirty="0" smtClean="0">
                <a:solidFill>
                  <a:srgbClr val="0E3414"/>
                </a:solidFill>
              </a:rPr>
              <a:t> na mýtině se červenaly.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C00000"/>
                </a:solidFill>
              </a:rPr>
              <a:t>2. </a:t>
            </a:r>
            <a:r>
              <a:rPr lang="cs-CZ" sz="2800" b="1" i="1" dirty="0">
                <a:solidFill>
                  <a:srgbClr val="C00000"/>
                </a:solidFill>
              </a:rPr>
              <a:t>Podmět </a:t>
            </a:r>
            <a:r>
              <a:rPr lang="cs-CZ" sz="2800" b="1" i="1" dirty="0" smtClean="0">
                <a:solidFill>
                  <a:srgbClr val="C00000"/>
                </a:solidFill>
              </a:rPr>
              <a:t>nevyjádřený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6">
                    <a:lumMod val="10000"/>
                  </a:schemeClr>
                </a:solidFill>
              </a:rPr>
              <a:t>a) je znám z předcházejícího textu</a:t>
            </a:r>
          </a:p>
          <a:p>
            <a:pPr marL="0" indent="0">
              <a:buNone/>
            </a:pPr>
            <a:r>
              <a:rPr lang="cs-CZ" b="1" i="1" dirty="0">
                <a:solidFill>
                  <a:srgbClr val="0E3414"/>
                </a:solidFill>
              </a:rPr>
              <a:t> </a:t>
            </a:r>
            <a:r>
              <a:rPr lang="cs-CZ" b="1" i="1" dirty="0" smtClean="0">
                <a:solidFill>
                  <a:srgbClr val="0E3414"/>
                </a:solidFill>
              </a:rPr>
              <a:t>      Př</a:t>
            </a:r>
            <a:r>
              <a:rPr lang="cs-CZ" b="1" i="1" dirty="0">
                <a:solidFill>
                  <a:srgbClr val="0E3414"/>
                </a:solidFill>
              </a:rPr>
              <a:t>.: </a:t>
            </a:r>
            <a:r>
              <a:rPr lang="cs-CZ" b="1" i="1" dirty="0">
                <a:solidFill>
                  <a:srgbClr val="FF3300"/>
                </a:solidFill>
              </a:rPr>
              <a:t>Maliny</a:t>
            </a:r>
            <a:r>
              <a:rPr lang="cs-CZ" b="1" i="1" dirty="0">
                <a:solidFill>
                  <a:srgbClr val="0E3414"/>
                </a:solidFill>
              </a:rPr>
              <a:t> na mýtině se červenaly</a:t>
            </a:r>
            <a:r>
              <a:rPr lang="cs-CZ" b="1" i="1" dirty="0" smtClean="0">
                <a:solidFill>
                  <a:srgbClr val="0E3414"/>
                </a:solidFill>
              </a:rPr>
              <a:t>. Lákaly k utržení.</a:t>
            </a:r>
            <a:endParaRPr lang="cs-CZ" b="1" i="1" dirty="0" smtClean="0">
              <a:solidFill>
                <a:schemeClr val="accent6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6">
                    <a:lumMod val="10000"/>
                  </a:schemeClr>
                </a:solidFill>
              </a:rPr>
              <a:t>b) je zřejmý z určitého tvaru slovesa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0E3414"/>
                </a:solidFill>
              </a:rPr>
              <a:t>       Př</a:t>
            </a:r>
            <a:r>
              <a:rPr lang="cs-CZ" b="1" i="1" dirty="0">
                <a:solidFill>
                  <a:srgbClr val="0E3414"/>
                </a:solidFill>
              </a:rPr>
              <a:t>.: </a:t>
            </a:r>
            <a:r>
              <a:rPr lang="cs-CZ" b="1" i="1" dirty="0" smtClean="0">
                <a:solidFill>
                  <a:srgbClr val="0E3414"/>
                </a:solidFill>
              </a:rPr>
              <a:t>Zavolej mi.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6">
                    <a:lumMod val="10000"/>
                  </a:schemeClr>
                </a:solidFill>
              </a:rPr>
              <a:t>c) je všeobecný</a:t>
            </a:r>
          </a:p>
          <a:p>
            <a:pPr marL="0" indent="0">
              <a:buNone/>
            </a:pPr>
            <a:r>
              <a:rPr lang="cs-CZ" b="1" i="1" dirty="0">
                <a:solidFill>
                  <a:srgbClr val="0E3414"/>
                </a:solidFill>
              </a:rPr>
              <a:t> </a:t>
            </a:r>
            <a:r>
              <a:rPr lang="cs-CZ" b="1" i="1" dirty="0" smtClean="0">
                <a:solidFill>
                  <a:srgbClr val="0E3414"/>
                </a:solidFill>
              </a:rPr>
              <a:t>      Př</a:t>
            </a:r>
            <a:r>
              <a:rPr lang="cs-CZ" b="1" i="1" dirty="0">
                <a:solidFill>
                  <a:srgbClr val="0E3414"/>
                </a:solidFill>
              </a:rPr>
              <a:t>.: </a:t>
            </a:r>
            <a:r>
              <a:rPr lang="cs-CZ" b="1" i="1" dirty="0" smtClean="0">
                <a:solidFill>
                  <a:srgbClr val="0E3414"/>
                </a:solidFill>
              </a:rPr>
              <a:t>V obci vyhlásili poplach.</a:t>
            </a:r>
            <a:endParaRPr lang="cs-CZ" b="1" i="1" dirty="0">
              <a:solidFill>
                <a:srgbClr val="0E3414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936104"/>
          </a:xfrm>
        </p:spPr>
        <p:txBody>
          <a:bodyPr/>
          <a:lstStyle/>
          <a:p>
            <a:r>
              <a:rPr lang="cs-CZ" b="1" i="1" dirty="0" smtClean="0">
                <a:solidFill>
                  <a:srgbClr val="FF3300"/>
                </a:solidFill>
              </a:rPr>
              <a:t>Druhy podmětu:</a:t>
            </a:r>
            <a:endParaRPr lang="cs-CZ" b="1" i="1" dirty="0">
              <a:solidFill>
                <a:srgbClr val="FF3300"/>
              </a:solidFill>
            </a:endParaRPr>
          </a:p>
        </p:txBody>
      </p:sp>
      <p:pic>
        <p:nvPicPr>
          <p:cNvPr id="1028" name="Picture 4" descr="C:\Users\homolova\AppData\Local\Microsoft\Windows\Temporary Internet Files\Content.IE5\HBREU7V9\MC900123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216" y="2708920"/>
            <a:ext cx="2145183" cy="185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molova\AppData\Local\Microsoft\Windows\Temporary Internet Files\Content.IE5\PLOULD3N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72514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1823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  <a:solidFill>
            <a:srgbClr val="A3D8E5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Přísudek </a:t>
            </a:r>
            <a:r>
              <a:rPr lang="cs-CZ" sz="2800" b="1" i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vyjadřuje, </a:t>
            </a:r>
            <a:r>
              <a:rPr lang="cs-CZ" sz="28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vypovídá o podmětu, co nositel nebo původce dělá, co se s ním děje.</a:t>
            </a:r>
            <a:endParaRPr lang="cs-CZ" sz="2800" b="1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C00000"/>
                </a:solidFill>
              </a:rPr>
              <a:t>1</a:t>
            </a:r>
            <a:r>
              <a:rPr lang="cs-CZ" sz="2800" b="1" i="1" dirty="0">
                <a:solidFill>
                  <a:srgbClr val="C00000"/>
                </a:solidFill>
              </a:rPr>
              <a:t>. </a:t>
            </a:r>
            <a:r>
              <a:rPr lang="cs-CZ" sz="2800" b="1" i="1" dirty="0" smtClean="0">
                <a:solidFill>
                  <a:srgbClr val="C00000"/>
                </a:solidFill>
              </a:rPr>
              <a:t>Přísudek slovesný - </a:t>
            </a:r>
            <a:r>
              <a:rPr lang="cs-CZ" b="1" i="1" dirty="0">
                <a:solidFill>
                  <a:schemeClr val="accent6">
                    <a:lumMod val="10000"/>
                  </a:schemeClr>
                </a:solidFill>
              </a:rPr>
              <a:t>základem mohou </a:t>
            </a:r>
            <a:r>
              <a:rPr lang="cs-CZ" b="1" i="1" dirty="0" smtClean="0">
                <a:solidFill>
                  <a:schemeClr val="accent6">
                    <a:lumMod val="10000"/>
                  </a:schemeClr>
                </a:solidFill>
              </a:rPr>
              <a:t>být</a:t>
            </a:r>
            <a:endParaRPr lang="cs-CZ" b="1" i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6">
                    <a:lumMod val="10000"/>
                  </a:schemeClr>
                </a:solidFill>
              </a:rPr>
              <a:t>a) slovesné tvary jednoduché</a:t>
            </a:r>
            <a:endParaRPr lang="cs-CZ" b="1" i="1" dirty="0">
              <a:solidFill>
                <a:schemeClr val="accent6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rgbClr val="0E3414"/>
                </a:solidFill>
              </a:rPr>
              <a:t>	Př</a:t>
            </a:r>
            <a:r>
              <a:rPr lang="cs-CZ" b="1" i="1" dirty="0">
                <a:solidFill>
                  <a:srgbClr val="0E3414"/>
                </a:solidFill>
              </a:rPr>
              <a:t>.: </a:t>
            </a:r>
            <a:r>
              <a:rPr lang="cs-CZ" b="1" i="1" dirty="0" smtClean="0">
                <a:solidFill>
                  <a:srgbClr val="0E3414"/>
                </a:solidFill>
              </a:rPr>
              <a:t>Na </a:t>
            </a:r>
            <a:r>
              <a:rPr lang="cs-CZ" b="1" i="1" dirty="0">
                <a:solidFill>
                  <a:srgbClr val="0E3414"/>
                </a:solidFill>
              </a:rPr>
              <a:t>stromě </a:t>
            </a:r>
            <a:r>
              <a:rPr lang="cs-CZ" b="1" i="1" dirty="0" smtClean="0">
                <a:solidFill>
                  <a:srgbClr val="FF3300"/>
                </a:solidFill>
              </a:rPr>
              <a:t>visí</a:t>
            </a:r>
            <a:r>
              <a:rPr lang="cs-CZ" b="1" i="1" dirty="0" smtClean="0">
                <a:solidFill>
                  <a:srgbClr val="0E3414"/>
                </a:solidFill>
              </a:rPr>
              <a:t> poslední jablko.</a:t>
            </a:r>
          </a:p>
          <a:p>
            <a:pPr marL="0" indent="0">
              <a:buNone/>
            </a:pPr>
            <a:r>
              <a:rPr lang="cs-CZ" b="1" i="1" dirty="0">
                <a:solidFill>
                  <a:schemeClr val="accent6">
                    <a:lumMod val="10000"/>
                  </a:schemeClr>
                </a:solidFill>
              </a:rPr>
              <a:t>b) s</a:t>
            </a:r>
            <a:r>
              <a:rPr lang="cs-CZ" b="1" i="1" dirty="0" smtClean="0">
                <a:solidFill>
                  <a:schemeClr val="accent6">
                    <a:lumMod val="10000"/>
                  </a:schemeClr>
                </a:solidFill>
              </a:rPr>
              <a:t>lovesné tvary složené</a:t>
            </a:r>
          </a:p>
          <a:p>
            <a:pPr marL="0" indent="0">
              <a:buNone/>
            </a:pPr>
            <a:r>
              <a:rPr lang="cs-CZ" b="1" i="1" dirty="0">
                <a:solidFill>
                  <a:srgbClr val="0E3414"/>
                </a:solidFill>
              </a:rPr>
              <a:t> </a:t>
            </a:r>
            <a:r>
              <a:rPr lang="cs-CZ" b="1" i="1" dirty="0" smtClean="0">
                <a:solidFill>
                  <a:srgbClr val="0E3414"/>
                </a:solidFill>
              </a:rPr>
              <a:t>	Př</a:t>
            </a:r>
            <a:r>
              <a:rPr lang="cs-CZ" b="1" i="1" dirty="0">
                <a:solidFill>
                  <a:srgbClr val="0E3414"/>
                </a:solidFill>
              </a:rPr>
              <a:t>.: </a:t>
            </a:r>
            <a:r>
              <a:rPr lang="cs-CZ" b="1" i="1" dirty="0" smtClean="0">
                <a:solidFill>
                  <a:srgbClr val="FF3300"/>
                </a:solidFill>
              </a:rPr>
              <a:t>Přijel jsi </a:t>
            </a:r>
            <a:r>
              <a:rPr lang="cs-CZ" b="1" i="1" dirty="0" smtClean="0">
                <a:solidFill>
                  <a:srgbClr val="0E3414"/>
                </a:solidFill>
              </a:rPr>
              <a:t>vlakem?</a:t>
            </a:r>
            <a:endParaRPr lang="cs-CZ" b="1" i="1" dirty="0">
              <a:solidFill>
                <a:srgbClr val="0E3414"/>
              </a:solidFill>
            </a:endParaRPr>
          </a:p>
          <a:p>
            <a:pPr marL="0" indent="0">
              <a:buNone/>
            </a:pPr>
            <a:r>
              <a:rPr lang="cs-CZ" sz="2800" b="1" i="1" dirty="0">
                <a:solidFill>
                  <a:srgbClr val="C00000"/>
                </a:solidFill>
              </a:rPr>
              <a:t>2. </a:t>
            </a:r>
            <a:r>
              <a:rPr lang="cs-CZ" sz="2800" b="1" i="1" dirty="0" smtClean="0">
                <a:solidFill>
                  <a:srgbClr val="C00000"/>
                </a:solidFill>
              </a:rPr>
              <a:t>Přísudek jmenný se sponou – </a:t>
            </a:r>
            <a:r>
              <a:rPr lang="cs-CZ" b="1" i="1" dirty="0" smtClean="0">
                <a:solidFill>
                  <a:schemeClr val="accent6">
                    <a:lumMod val="10000"/>
                  </a:schemeClr>
                </a:solidFill>
              </a:rPr>
              <a:t>základem je spona a jmenná část</a:t>
            </a:r>
            <a:endParaRPr lang="cs-CZ" b="1" i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i="1" dirty="0">
                <a:solidFill>
                  <a:schemeClr val="accent6">
                    <a:lumMod val="10000"/>
                  </a:schemeClr>
                </a:solidFill>
              </a:rPr>
              <a:t>a) s</a:t>
            </a:r>
            <a:r>
              <a:rPr lang="cs-CZ" b="1" i="1" dirty="0" smtClean="0">
                <a:solidFill>
                  <a:schemeClr val="accent6">
                    <a:lumMod val="10000"/>
                  </a:schemeClr>
                </a:solidFill>
              </a:rPr>
              <a:t>pona + podstatné jméno</a:t>
            </a:r>
            <a:endParaRPr lang="cs-CZ" b="1" i="1" dirty="0">
              <a:solidFill>
                <a:schemeClr val="accent6">
                  <a:lumMod val="10000"/>
                </a:schemeClr>
              </a:solidFill>
            </a:endParaRPr>
          </a:p>
          <a:p>
            <a:pPr marL="301943" lvl="1" indent="0">
              <a:buNone/>
            </a:pPr>
            <a:r>
              <a:rPr lang="cs-CZ" sz="2400" b="1" i="1" dirty="0">
                <a:solidFill>
                  <a:srgbClr val="0E3414"/>
                </a:solidFill>
              </a:rPr>
              <a:t> </a:t>
            </a:r>
            <a:r>
              <a:rPr lang="cs-CZ" sz="2400" b="1" i="1" dirty="0" smtClean="0">
                <a:solidFill>
                  <a:srgbClr val="0E3414"/>
                </a:solidFill>
              </a:rPr>
              <a:t>         Př</a:t>
            </a:r>
            <a:r>
              <a:rPr lang="cs-CZ" sz="2400" b="1" i="1" dirty="0">
                <a:solidFill>
                  <a:srgbClr val="0E3414"/>
                </a:solidFill>
              </a:rPr>
              <a:t>.: </a:t>
            </a:r>
            <a:r>
              <a:rPr lang="cs-CZ" sz="2400" b="1" i="1" dirty="0" smtClean="0">
                <a:solidFill>
                  <a:srgbClr val="0E3414"/>
                </a:solidFill>
              </a:rPr>
              <a:t>Tatínek </a:t>
            </a:r>
            <a:r>
              <a:rPr lang="cs-CZ" sz="2400" b="1" i="1" dirty="0" smtClean="0">
                <a:solidFill>
                  <a:srgbClr val="FF3300"/>
                </a:solidFill>
              </a:rPr>
              <a:t>je lékařem</a:t>
            </a:r>
            <a:r>
              <a:rPr lang="cs-CZ" sz="2400" b="1" i="1" dirty="0" smtClean="0">
                <a:solidFill>
                  <a:srgbClr val="0E3414"/>
                </a:solidFill>
              </a:rPr>
              <a:t>.</a:t>
            </a:r>
            <a:endParaRPr lang="cs-CZ" sz="2400" b="1" i="1" dirty="0">
              <a:solidFill>
                <a:schemeClr val="accent6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b="1" i="1" dirty="0">
                <a:solidFill>
                  <a:schemeClr val="accent6">
                    <a:lumMod val="10000"/>
                  </a:schemeClr>
                </a:solidFill>
              </a:rPr>
              <a:t>b) s</a:t>
            </a:r>
            <a:r>
              <a:rPr lang="cs-CZ" b="1" i="1" dirty="0" smtClean="0">
                <a:solidFill>
                  <a:schemeClr val="accent6">
                    <a:lumMod val="10000"/>
                  </a:schemeClr>
                </a:solidFill>
              </a:rPr>
              <a:t>pona + přídavné jméno</a:t>
            </a:r>
          </a:p>
          <a:p>
            <a:pPr marL="0" indent="0">
              <a:buNone/>
            </a:pPr>
            <a:r>
              <a:rPr lang="cs-CZ" b="1" i="1" dirty="0">
                <a:solidFill>
                  <a:schemeClr val="accent6">
                    <a:lumMod val="10000"/>
                  </a:schemeClr>
                </a:solidFill>
              </a:rPr>
              <a:t>	</a:t>
            </a:r>
            <a:r>
              <a:rPr lang="cs-CZ" b="1" i="1" dirty="0" smtClean="0">
                <a:solidFill>
                  <a:srgbClr val="0E3414"/>
                </a:solidFill>
              </a:rPr>
              <a:t> </a:t>
            </a:r>
            <a:r>
              <a:rPr lang="cs-CZ" b="1" i="1" dirty="0">
                <a:solidFill>
                  <a:srgbClr val="0E3414"/>
                </a:solidFill>
              </a:rPr>
              <a:t>Př.: </a:t>
            </a:r>
            <a:r>
              <a:rPr lang="cs-CZ" b="1" i="1" dirty="0" smtClean="0">
                <a:solidFill>
                  <a:srgbClr val="0E3414"/>
                </a:solidFill>
              </a:rPr>
              <a:t>Obloha </a:t>
            </a:r>
            <a:r>
              <a:rPr lang="cs-CZ" b="1" i="1" dirty="0" smtClean="0">
                <a:solidFill>
                  <a:srgbClr val="FF3300"/>
                </a:solidFill>
              </a:rPr>
              <a:t>je</a:t>
            </a:r>
            <a:r>
              <a:rPr lang="cs-CZ" b="1" i="1" dirty="0" smtClean="0">
                <a:solidFill>
                  <a:srgbClr val="0E3414"/>
                </a:solidFill>
              </a:rPr>
              <a:t> úplně </a:t>
            </a:r>
            <a:r>
              <a:rPr lang="cs-CZ" b="1" i="1" dirty="0" smtClean="0">
                <a:solidFill>
                  <a:srgbClr val="FF3300"/>
                </a:solidFill>
              </a:rPr>
              <a:t>zatažená</a:t>
            </a:r>
            <a:r>
              <a:rPr lang="cs-CZ" b="1" i="1" dirty="0" smtClean="0">
                <a:solidFill>
                  <a:srgbClr val="0E3414"/>
                </a:solidFill>
              </a:rPr>
              <a:t>.</a:t>
            </a:r>
            <a:endParaRPr lang="cs-CZ" b="1" i="1" dirty="0">
              <a:solidFill>
                <a:srgbClr val="0E3414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42376"/>
          </a:xfrm>
        </p:spPr>
        <p:txBody>
          <a:bodyPr/>
          <a:lstStyle/>
          <a:p>
            <a:r>
              <a:rPr lang="cs-CZ" b="1" i="1" dirty="0" smtClean="0">
                <a:solidFill>
                  <a:srgbClr val="FF3300"/>
                </a:solidFill>
              </a:rPr>
              <a:t>Druhy přísudku:</a:t>
            </a:r>
            <a:endParaRPr lang="cs-CZ" b="1" i="1" dirty="0">
              <a:solidFill>
                <a:srgbClr val="FF3300"/>
              </a:solidFill>
            </a:endParaRPr>
          </a:p>
        </p:txBody>
      </p:sp>
      <p:sp>
        <p:nvSpPr>
          <p:cNvPr id="4" name="Vlna 3"/>
          <p:cNvSpPr/>
          <p:nvPr/>
        </p:nvSpPr>
        <p:spPr>
          <a:xfrm rot="537713">
            <a:off x="4215869" y="5253075"/>
            <a:ext cx="4885523" cy="1231913"/>
          </a:xfrm>
          <a:prstGeom prst="wave">
            <a:avLst/>
          </a:prstGeom>
          <a:solidFill>
            <a:srgbClr val="E6B26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0E3414"/>
                </a:solidFill>
              </a:rPr>
              <a:t>Sponová slovesa:</a:t>
            </a:r>
          </a:p>
          <a:p>
            <a:pPr algn="ctr"/>
            <a:r>
              <a:rPr lang="cs-CZ" sz="2400" b="1" i="1" dirty="0" smtClean="0">
                <a:solidFill>
                  <a:srgbClr val="C00000"/>
                </a:solidFill>
              </a:rPr>
              <a:t>BÝT, BÝVAT, STÁT SE, STÁVAT SE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homolova\AppData\Local\Microsoft\Windows\Temporary Internet Files\Content.IE5\HBREU7V9\MC900423874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78" t="32495" r="66710" b="-44155"/>
          <a:stretch/>
        </p:blipFill>
        <p:spPr bwMode="auto">
          <a:xfrm>
            <a:off x="7596336" y="1628800"/>
            <a:ext cx="1515794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3137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2150" y="2420888"/>
            <a:ext cx="7344816" cy="4065315"/>
          </a:xfr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>
            <a:normAutofit lnSpcReduction="10000"/>
          </a:bodyPr>
          <a:lstStyle/>
          <a:p>
            <a:r>
              <a:rPr lang="cs-CZ" sz="3200" b="1" i="1" dirty="0" smtClean="0"/>
              <a:t>Kdy přijdeš domů?</a:t>
            </a:r>
          </a:p>
          <a:p>
            <a:r>
              <a:rPr lang="cs-CZ" sz="3200" b="1" i="1" dirty="0" smtClean="0"/>
              <a:t>Současným americkým prezidentem je Barack </a:t>
            </a:r>
            <a:r>
              <a:rPr lang="cs-CZ" sz="3200" b="1" i="1" dirty="0"/>
              <a:t>O</a:t>
            </a:r>
            <a:r>
              <a:rPr lang="cs-CZ" sz="3200" b="1" i="1" dirty="0" smtClean="0"/>
              <a:t>bama.</a:t>
            </a:r>
          </a:p>
          <a:p>
            <a:r>
              <a:rPr lang="cs-CZ" sz="3200" b="1" i="1" dirty="0" smtClean="0"/>
              <a:t>Rostliny „vydechují“ kyslík.</a:t>
            </a:r>
          </a:p>
          <a:p>
            <a:r>
              <a:rPr lang="cs-CZ" sz="3200" b="1" i="1" dirty="0" smtClean="0"/>
              <a:t>Doporučili  bychom dětem, aby se podívaly na dokument o přírodě, který </a:t>
            </a:r>
            <a:r>
              <a:rPr lang="cs-CZ" sz="3200" b="1" i="1" dirty="0"/>
              <a:t>dávají dnes v </a:t>
            </a:r>
            <a:r>
              <a:rPr lang="cs-CZ" sz="3200" b="1" i="1" dirty="0" smtClean="0"/>
              <a:t>televizi</a:t>
            </a:r>
            <a:r>
              <a:rPr lang="cs-CZ" sz="3200" b="1" i="1" dirty="0" smtClean="0"/>
              <a:t>.</a:t>
            </a:r>
          </a:p>
          <a:p>
            <a:r>
              <a:rPr lang="cs-CZ" sz="3200" b="1" i="1" dirty="0" smtClean="0"/>
              <a:t>„Já jsem </a:t>
            </a:r>
            <a:r>
              <a:rPr lang="cs-CZ" sz="3200" b="1" i="1" dirty="0" err="1" smtClean="0"/>
              <a:t>malej</a:t>
            </a:r>
            <a:r>
              <a:rPr lang="cs-CZ" sz="3200" b="1" i="1" dirty="0" smtClean="0"/>
              <a:t>, ale </a:t>
            </a:r>
            <a:r>
              <a:rPr lang="cs-CZ" sz="3200" b="1" i="1" dirty="0" err="1" smtClean="0"/>
              <a:t>šikovnej</a:t>
            </a:r>
            <a:r>
              <a:rPr lang="cs-CZ" sz="3200" b="1" i="1" dirty="0" smtClean="0"/>
              <a:t>!“</a:t>
            </a:r>
            <a:r>
              <a:rPr lang="cs-CZ" sz="3200" b="1" i="1" dirty="0" smtClean="0"/>
              <a:t> </a:t>
            </a:r>
            <a:endParaRPr lang="cs-CZ" sz="3200" b="1" i="1" dirty="0" smtClean="0"/>
          </a:p>
          <a:p>
            <a:endParaRPr lang="cs-CZ" sz="3200" b="1" i="1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Najdi v následujících větách podměty a přísudky a urči jejich druhy:</a:t>
            </a:r>
            <a:endParaRPr lang="cs-CZ" b="1" i="1" dirty="0"/>
          </a:p>
        </p:txBody>
      </p:sp>
      <p:pic>
        <p:nvPicPr>
          <p:cNvPr id="1026" name="Picture 2" descr="C:\Users\homolova\AppData\Local\Microsoft\Windows\Temporary Internet Files\Content.IE5\HBREU7V9\MC9004400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645024"/>
            <a:ext cx="872678" cy="123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molova\AppData\Local\Microsoft\Windows\Temporary Internet Files\Content.IE5\PLOULD3N\MP9004012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674" y="1645704"/>
            <a:ext cx="950848" cy="1188851"/>
          </a:xfrm>
          <a:prstGeom prst="rect">
            <a:avLst/>
          </a:prstGeom>
          <a:noFill/>
          <a:scene3d>
            <a:camera prst="isometricLeftDown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omolova\AppData\Local\Microsoft\Windows\Temporary Internet Files\Content.IE5\PLOULD3N\MP9004012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0064" y="5660249"/>
            <a:ext cx="811782" cy="1014975"/>
          </a:xfrm>
          <a:prstGeom prst="rect">
            <a:avLst/>
          </a:prstGeom>
          <a:noFill/>
          <a:scene3d>
            <a:camera prst="isometricLeftDown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homolova\AppData\Local\Microsoft\Windows\Temporary Internet Files\Content.IE5\PLOULD3N\MP9004012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674" y="5660249"/>
            <a:ext cx="882696" cy="1103639"/>
          </a:xfrm>
          <a:prstGeom prst="rect">
            <a:avLst/>
          </a:prstGeom>
          <a:noFill/>
          <a:scene3d>
            <a:camera prst="isometricLeftDown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homolova\AppData\Local\Microsoft\Windows\Temporary Internet Files\Content.IE5\PLOULD3N\MP9004012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070" y="1622258"/>
            <a:ext cx="1079553" cy="1349771"/>
          </a:xfrm>
          <a:prstGeom prst="rect">
            <a:avLst/>
          </a:prstGeom>
          <a:noFill/>
          <a:scene3d>
            <a:camera prst="isometricLeftDown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homolova\AppData\Local\Microsoft\Windows\Temporary Internet Files\Content.IE5\PLOULD3N\MP9004012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8934" y="3166104"/>
            <a:ext cx="1079553" cy="1349771"/>
          </a:xfrm>
          <a:prstGeom prst="rect">
            <a:avLst/>
          </a:prstGeom>
          <a:noFill/>
          <a:scene3d>
            <a:camera prst="isometricLeftDown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homolova\AppData\Local\Microsoft\Windows\Temporary Internet Files\Content.IE5\PLOULD3N\MP90040122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4978" y="5660249"/>
            <a:ext cx="900911" cy="1126414"/>
          </a:xfrm>
          <a:prstGeom prst="rect">
            <a:avLst/>
          </a:prstGeom>
          <a:noFill/>
          <a:scene3d>
            <a:camera prst="isometricLeftDown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homolova\AppData\Local\Microsoft\Windows\Temporary Internet Files\Content.IE5\PLOULD3N\MP90040122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567" y="2176559"/>
            <a:ext cx="689927" cy="862619"/>
          </a:xfrm>
          <a:prstGeom prst="rect">
            <a:avLst/>
          </a:prstGeom>
          <a:noFill/>
          <a:scene3d>
            <a:camera prst="isometricLeftDown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944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5590" y="1050182"/>
            <a:ext cx="8964488" cy="5807818"/>
          </a:xfrm>
          <a:solidFill>
            <a:schemeClr val="bg1"/>
          </a:solidFill>
          <a:ln w="38100">
            <a:solidFill>
              <a:srgbClr val="F98B59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i="1" dirty="0" smtClean="0"/>
              <a:t>Kdy </a:t>
            </a:r>
            <a:r>
              <a:rPr lang="cs-CZ" b="1" i="1" dirty="0"/>
              <a:t>přijdeš domů</a:t>
            </a:r>
            <a:r>
              <a:rPr lang="cs-CZ" b="1" i="1" dirty="0" smtClean="0"/>
              <a:t>?</a:t>
            </a:r>
          </a:p>
          <a:p>
            <a:r>
              <a:rPr lang="cs-CZ" b="1" i="1" dirty="0" smtClean="0">
                <a:solidFill>
                  <a:srgbClr val="C00000"/>
                </a:solidFill>
              </a:rPr>
              <a:t>Podmět: nevyjádřený (TY)</a:t>
            </a:r>
          </a:p>
          <a:p>
            <a:r>
              <a:rPr lang="cs-CZ" b="1" i="1" dirty="0" smtClean="0">
                <a:solidFill>
                  <a:srgbClr val="C00000"/>
                </a:solidFill>
              </a:rPr>
              <a:t>Přísudek: slovesný (PŘIJDEŠ)</a:t>
            </a:r>
            <a:endParaRPr lang="cs-CZ" b="1" i="1" dirty="0">
              <a:solidFill>
                <a:srgbClr val="C00000"/>
              </a:solidFill>
            </a:endParaRPr>
          </a:p>
          <a:p>
            <a:r>
              <a:rPr lang="cs-CZ" b="1" i="1" dirty="0"/>
              <a:t>Současným americkým prezidentem je Barack Obama</a:t>
            </a:r>
            <a:r>
              <a:rPr lang="cs-CZ" b="1" i="1" dirty="0" smtClean="0"/>
              <a:t>.</a:t>
            </a:r>
          </a:p>
          <a:p>
            <a:r>
              <a:rPr lang="cs-CZ" b="1" i="1" dirty="0">
                <a:solidFill>
                  <a:srgbClr val="C00000"/>
                </a:solidFill>
              </a:rPr>
              <a:t>Podmět</a:t>
            </a:r>
            <a:r>
              <a:rPr lang="cs-CZ" b="1" i="1" dirty="0" smtClean="0">
                <a:solidFill>
                  <a:srgbClr val="C00000"/>
                </a:solidFill>
              </a:rPr>
              <a:t>: vyjádřený (BARACK OBAMA)</a:t>
            </a:r>
            <a:endParaRPr lang="cs-CZ" b="1" i="1" dirty="0">
              <a:solidFill>
                <a:srgbClr val="C00000"/>
              </a:solidFill>
            </a:endParaRPr>
          </a:p>
          <a:p>
            <a:r>
              <a:rPr lang="cs-CZ" b="1" i="1" dirty="0">
                <a:solidFill>
                  <a:srgbClr val="C00000"/>
                </a:solidFill>
              </a:rPr>
              <a:t>Přísudek</a:t>
            </a:r>
            <a:r>
              <a:rPr lang="cs-CZ" b="1" i="1" dirty="0" smtClean="0">
                <a:solidFill>
                  <a:srgbClr val="C00000"/>
                </a:solidFill>
              </a:rPr>
              <a:t>: jmenný se sponou (JE PREZIDENTEM)</a:t>
            </a:r>
            <a:endParaRPr lang="cs-CZ" b="1" i="1" dirty="0"/>
          </a:p>
          <a:p>
            <a:r>
              <a:rPr lang="cs-CZ" b="1" i="1" dirty="0"/>
              <a:t>Rostliny „vydechují“ kyslík</a:t>
            </a:r>
            <a:r>
              <a:rPr lang="cs-CZ" b="1" i="1" dirty="0" smtClean="0"/>
              <a:t>.</a:t>
            </a:r>
          </a:p>
          <a:p>
            <a:r>
              <a:rPr lang="cs-CZ" b="1" i="1" dirty="0">
                <a:solidFill>
                  <a:srgbClr val="C00000"/>
                </a:solidFill>
              </a:rPr>
              <a:t>Podmět</a:t>
            </a:r>
            <a:r>
              <a:rPr lang="cs-CZ" b="1" i="1" dirty="0" smtClean="0">
                <a:solidFill>
                  <a:srgbClr val="C00000"/>
                </a:solidFill>
              </a:rPr>
              <a:t>: vyjádřený (ROSTLINY)</a:t>
            </a:r>
            <a:endParaRPr lang="cs-CZ" b="1" i="1" dirty="0">
              <a:solidFill>
                <a:srgbClr val="C00000"/>
              </a:solidFill>
            </a:endParaRPr>
          </a:p>
          <a:p>
            <a:r>
              <a:rPr lang="cs-CZ" b="1" i="1" dirty="0">
                <a:solidFill>
                  <a:srgbClr val="C00000"/>
                </a:solidFill>
              </a:rPr>
              <a:t>Přísudek</a:t>
            </a:r>
            <a:r>
              <a:rPr lang="cs-CZ" b="1" i="1" dirty="0" smtClean="0">
                <a:solidFill>
                  <a:srgbClr val="C00000"/>
                </a:solidFill>
              </a:rPr>
              <a:t>: slovesný („VYDECHUJÍ“)</a:t>
            </a:r>
            <a:endParaRPr lang="cs-CZ" b="1" i="1" dirty="0"/>
          </a:p>
          <a:p>
            <a:r>
              <a:rPr lang="cs-CZ" b="1" i="1" dirty="0" smtClean="0"/>
              <a:t>Dnes </a:t>
            </a:r>
            <a:r>
              <a:rPr lang="cs-CZ" b="1" i="1" dirty="0"/>
              <a:t>dávají </a:t>
            </a:r>
            <a:r>
              <a:rPr lang="cs-CZ" b="1" i="1" dirty="0" smtClean="0"/>
              <a:t>v televizi zajímavý dokument.</a:t>
            </a:r>
          </a:p>
          <a:p>
            <a:r>
              <a:rPr lang="cs-CZ" b="1" i="1" dirty="0">
                <a:solidFill>
                  <a:srgbClr val="C00000"/>
                </a:solidFill>
              </a:rPr>
              <a:t>Podmět</a:t>
            </a:r>
            <a:r>
              <a:rPr lang="cs-CZ" b="1" i="1" dirty="0" smtClean="0">
                <a:solidFill>
                  <a:srgbClr val="C00000"/>
                </a:solidFill>
              </a:rPr>
              <a:t>: nevyjádřený všeobecný (ONI) </a:t>
            </a:r>
          </a:p>
          <a:p>
            <a:r>
              <a:rPr lang="cs-CZ" b="1" i="1" dirty="0" smtClean="0">
                <a:solidFill>
                  <a:srgbClr val="C00000"/>
                </a:solidFill>
              </a:rPr>
              <a:t>Přísudek: slovesný </a:t>
            </a:r>
            <a:r>
              <a:rPr lang="cs-CZ" b="1" i="1" dirty="0">
                <a:solidFill>
                  <a:srgbClr val="C00000"/>
                </a:solidFill>
              </a:rPr>
              <a:t>(DÁVAJÍ</a:t>
            </a:r>
            <a:r>
              <a:rPr lang="cs-CZ" b="1" i="1" dirty="0" smtClean="0">
                <a:solidFill>
                  <a:srgbClr val="C00000"/>
                </a:solidFill>
              </a:rPr>
              <a:t>)</a:t>
            </a:r>
          </a:p>
          <a:p>
            <a:r>
              <a:rPr lang="cs-CZ" b="1" i="1" dirty="0"/>
              <a:t>„Já jsem </a:t>
            </a:r>
            <a:r>
              <a:rPr lang="cs-CZ" b="1" i="1" dirty="0" err="1"/>
              <a:t>malej</a:t>
            </a:r>
            <a:r>
              <a:rPr lang="cs-CZ" b="1" i="1" dirty="0"/>
              <a:t>, ale </a:t>
            </a:r>
            <a:r>
              <a:rPr lang="cs-CZ" b="1" i="1" dirty="0" err="1"/>
              <a:t>šikovnej</a:t>
            </a:r>
            <a:r>
              <a:rPr lang="cs-CZ" b="1" i="1" dirty="0"/>
              <a:t>!“ </a:t>
            </a:r>
          </a:p>
          <a:p>
            <a:r>
              <a:rPr lang="cs-CZ" b="1" i="1" dirty="0">
                <a:solidFill>
                  <a:srgbClr val="C00000"/>
                </a:solidFill>
              </a:rPr>
              <a:t>Podmět: vyjádřený </a:t>
            </a:r>
            <a:r>
              <a:rPr lang="cs-CZ" b="1" i="1" dirty="0" smtClean="0">
                <a:solidFill>
                  <a:srgbClr val="C00000"/>
                </a:solidFill>
              </a:rPr>
              <a:t>(JÁ)</a:t>
            </a:r>
            <a:endParaRPr lang="cs-CZ" b="1" i="1" dirty="0">
              <a:solidFill>
                <a:srgbClr val="C00000"/>
              </a:solidFill>
            </a:endParaRPr>
          </a:p>
          <a:p>
            <a:r>
              <a:rPr lang="cs-CZ" b="1" i="1" dirty="0">
                <a:solidFill>
                  <a:srgbClr val="C00000"/>
                </a:solidFill>
              </a:rPr>
              <a:t>Přísudek: </a:t>
            </a:r>
            <a:r>
              <a:rPr lang="cs-CZ" b="1" i="1" dirty="0" smtClean="0">
                <a:solidFill>
                  <a:srgbClr val="C00000"/>
                </a:solidFill>
              </a:rPr>
              <a:t>jmenný se sponou několikanásobný (JSEM MALEJ, ŠIKOVNEJ)</a:t>
            </a:r>
            <a:endParaRPr lang="cs-CZ" b="1" i="1" dirty="0">
              <a:solidFill>
                <a:srgbClr val="C00000"/>
              </a:solidFill>
            </a:endParaRPr>
          </a:p>
          <a:p>
            <a:endParaRPr lang="cs-CZ" b="1" i="1" dirty="0">
              <a:solidFill>
                <a:srgbClr val="C00000"/>
              </a:solidFill>
            </a:endParaRPr>
          </a:p>
          <a:p>
            <a:endParaRPr lang="cs-CZ" b="1" i="1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98360"/>
          </a:xfrm>
        </p:spPr>
        <p:txBody>
          <a:bodyPr/>
          <a:lstStyle/>
          <a:p>
            <a:r>
              <a:rPr lang="cs-CZ" b="1" i="1" dirty="0" smtClean="0"/>
              <a:t>Řešení:</a:t>
            </a:r>
            <a:endParaRPr lang="cs-CZ" b="1" i="1" dirty="0"/>
          </a:p>
        </p:txBody>
      </p:sp>
      <p:pic>
        <p:nvPicPr>
          <p:cNvPr id="2050" name="Picture 2" descr="C:\Users\homolova\AppData\Local\Microsoft\Windows\Temporary Internet Files\Content.IE5\HBREU7V9\MP9001487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82682"/>
            <a:ext cx="1828800" cy="120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omolova\AppData\Local\Microsoft\Windows\Temporary Internet Files\Content.IE5\IPIKMD3Q\MC9003398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664" y="476672"/>
            <a:ext cx="900192" cy="1092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omolova\AppData\Local\Microsoft\Windows\Temporary Internet Files\Content.IE5\PLOULD3N\MC90043983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865" y="3658035"/>
            <a:ext cx="2326231" cy="232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omolova\AppData\Local\Microsoft\Windows\Temporary Internet Files\Content.IE5\HBREU7V9\MC9004350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4143" y="4725144"/>
            <a:ext cx="453907" cy="128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omolova\AppData\Local\Microsoft\Windows\Temporary Internet Files\Content.IE5\IPIKMD3Q\MC9000556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21151"/>
            <a:ext cx="850986" cy="109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44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627784" y="1844824"/>
            <a:ext cx="7732381" cy="4824535"/>
          </a:xfrm>
        </p:spPr>
        <p:txBody>
          <a:bodyPr>
            <a:normAutofit/>
          </a:bodyPr>
          <a:lstStyle/>
          <a:p>
            <a:r>
              <a:rPr lang="cs-CZ" sz="3200" b="1" i="1" dirty="0" smtClean="0">
                <a:solidFill>
                  <a:srgbClr val="A0291C"/>
                </a:solidFill>
              </a:rPr>
              <a:t>HOLÉ</a:t>
            </a:r>
          </a:p>
          <a:p>
            <a:pPr marL="0" indent="0">
              <a:buNone/>
            </a:pPr>
            <a:r>
              <a:rPr lang="cs-CZ" sz="3200" b="1" i="1" dirty="0" smtClean="0">
                <a:solidFill>
                  <a:srgbClr val="A0291C"/>
                </a:solidFill>
              </a:rPr>
              <a:t>    </a:t>
            </a:r>
            <a:r>
              <a:rPr lang="cs-CZ" sz="3200" b="1" i="1" dirty="0" smtClean="0">
                <a:solidFill>
                  <a:srgbClr val="C00000"/>
                </a:solidFill>
              </a:rPr>
              <a:t>Např.: Pavel mlčí.</a:t>
            </a:r>
          </a:p>
          <a:p>
            <a:endParaRPr lang="cs-CZ" sz="3200" b="1" i="1" dirty="0" smtClean="0">
              <a:solidFill>
                <a:srgbClr val="A0291C"/>
              </a:solidFill>
            </a:endParaRPr>
          </a:p>
          <a:p>
            <a:r>
              <a:rPr lang="cs-CZ" sz="3200" b="1" i="1" dirty="0" smtClean="0">
                <a:solidFill>
                  <a:srgbClr val="A0291C"/>
                </a:solidFill>
              </a:rPr>
              <a:t>ROZVITÉ</a:t>
            </a:r>
          </a:p>
          <a:p>
            <a:pPr marL="0" indent="0">
              <a:buNone/>
            </a:pPr>
            <a:r>
              <a:rPr lang="cs-CZ" sz="3200" b="1" i="1" dirty="0" smtClean="0">
                <a:solidFill>
                  <a:srgbClr val="A0291C"/>
                </a:solidFill>
              </a:rPr>
              <a:t>    </a:t>
            </a:r>
            <a:r>
              <a:rPr lang="cs-CZ" sz="3200" b="1" i="1" dirty="0" smtClean="0">
                <a:solidFill>
                  <a:srgbClr val="C00000"/>
                </a:solidFill>
              </a:rPr>
              <a:t>Např.: Náš Pavel stále mlčí.</a:t>
            </a:r>
          </a:p>
          <a:p>
            <a:endParaRPr lang="cs-CZ" sz="3200" b="1" i="1" dirty="0" smtClean="0">
              <a:solidFill>
                <a:srgbClr val="C00000"/>
              </a:solidFill>
            </a:endParaRPr>
          </a:p>
          <a:p>
            <a:r>
              <a:rPr lang="cs-CZ" sz="3200" b="1" i="1" dirty="0" smtClean="0">
                <a:solidFill>
                  <a:srgbClr val="A0291C"/>
                </a:solidFill>
              </a:rPr>
              <a:t>NĚKOLIKANÁSOBNÉ</a:t>
            </a:r>
          </a:p>
          <a:p>
            <a:pPr marL="0" indent="0">
              <a:buNone/>
            </a:pPr>
            <a:r>
              <a:rPr lang="cs-CZ" sz="3200" b="1" i="1" dirty="0" smtClean="0">
                <a:solidFill>
                  <a:srgbClr val="A0291C"/>
                </a:solidFill>
              </a:rPr>
              <a:t>    </a:t>
            </a:r>
            <a:r>
              <a:rPr lang="cs-CZ" sz="3200" b="1" i="1" dirty="0" smtClean="0">
                <a:solidFill>
                  <a:srgbClr val="CC0000"/>
                </a:solidFill>
              </a:rPr>
              <a:t>Např.: Pavel a </a:t>
            </a:r>
            <a:r>
              <a:rPr lang="cs-CZ" sz="3200" b="1" i="1" dirty="0">
                <a:solidFill>
                  <a:srgbClr val="CC0000"/>
                </a:solidFill>
              </a:rPr>
              <a:t>J</a:t>
            </a:r>
            <a:r>
              <a:rPr lang="cs-CZ" sz="3200" b="1" i="1" dirty="0" smtClean="0">
                <a:solidFill>
                  <a:srgbClr val="CC0000"/>
                </a:solidFill>
              </a:rPr>
              <a:t>itka mlčí a  mlčí.</a:t>
            </a:r>
          </a:p>
          <a:p>
            <a:endParaRPr lang="cs-CZ" sz="3200" b="1" i="1" dirty="0" smtClean="0">
              <a:solidFill>
                <a:srgbClr val="A0291C"/>
              </a:solidFill>
            </a:endParaRPr>
          </a:p>
          <a:p>
            <a:endParaRPr lang="cs-CZ" sz="3200" b="1" i="1" dirty="0">
              <a:solidFill>
                <a:srgbClr val="A0291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3300"/>
                </a:solidFill>
              </a:rPr>
              <a:t>PODMĚT I PŘÍSUDEK</a:t>
            </a:r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>
                <a:solidFill>
                  <a:srgbClr val="FFFF00"/>
                </a:solidFill>
              </a:rPr>
              <a:t>mohou být</a:t>
            </a:r>
            <a:endParaRPr lang="cs-CZ" b="1" i="1" dirty="0">
              <a:solidFill>
                <a:srgbClr val="FFFF00"/>
              </a:solidFill>
            </a:endParaRPr>
          </a:p>
        </p:txBody>
      </p:sp>
      <p:pic>
        <p:nvPicPr>
          <p:cNvPr id="3077" name="Picture 5" descr="C:\Users\homolova\AppData\Local\Microsoft\Windows\Temporary Internet Files\Content.IE5\IPIKMD3Q\MC9004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1950857" cy="2400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541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060848"/>
            <a:ext cx="8712968" cy="4896544"/>
          </a:xfrm>
        </p:spPr>
        <p:txBody>
          <a:bodyPr>
            <a:noAutofit/>
          </a:bodyPr>
          <a:lstStyle/>
          <a:p>
            <a:r>
              <a:rPr lang="cs-CZ" sz="3000" b="1" i="1" dirty="0" smtClean="0">
                <a:solidFill>
                  <a:schemeClr val="accent1">
                    <a:lumMod val="50000"/>
                  </a:schemeClr>
                </a:solidFill>
              </a:rPr>
              <a:t>V zoologické zahradě si děti prohlédly kočkovité šelmy a opice.</a:t>
            </a:r>
          </a:p>
          <a:p>
            <a:r>
              <a:rPr lang="cs-CZ" sz="3000" b="1" i="1" dirty="0" smtClean="0">
                <a:solidFill>
                  <a:schemeClr val="accent1">
                    <a:lumMod val="50000"/>
                  </a:schemeClr>
                </a:solidFill>
              </a:rPr>
              <a:t>Do kina přišly děti z mateřské školy a jejich učitelky.</a:t>
            </a:r>
          </a:p>
          <a:p>
            <a:r>
              <a:rPr lang="cs-CZ" sz="3000" b="1" i="1" dirty="0">
                <a:solidFill>
                  <a:schemeClr val="accent1">
                    <a:lumMod val="50000"/>
                  </a:schemeClr>
                </a:solidFill>
              </a:rPr>
              <a:t>Problém, jehož řešení stále odkládáte, je závažný.</a:t>
            </a:r>
          </a:p>
          <a:p>
            <a:r>
              <a:rPr lang="cs-CZ" sz="3000" b="1" i="1" dirty="0" smtClean="0">
                <a:solidFill>
                  <a:schemeClr val="accent1">
                    <a:lumMod val="50000"/>
                  </a:schemeClr>
                </a:solidFill>
              </a:rPr>
              <a:t>Na stěně visí malý obrázek, který jsme dostali od babičky. </a:t>
            </a:r>
          </a:p>
          <a:p>
            <a:r>
              <a:rPr lang="cs-CZ" sz="3000" b="1" i="1" dirty="0" smtClean="0">
                <a:solidFill>
                  <a:schemeClr val="accent1">
                    <a:lumMod val="50000"/>
                  </a:schemeClr>
                </a:solidFill>
              </a:rPr>
              <a:t>Kdo </a:t>
            </a:r>
            <a:r>
              <a:rPr lang="cs-CZ" sz="3000" b="1" i="1" dirty="0">
                <a:solidFill>
                  <a:schemeClr val="accent1">
                    <a:lumMod val="50000"/>
                  </a:schemeClr>
                </a:solidFill>
              </a:rPr>
              <a:t>rozbil to okno?</a:t>
            </a:r>
          </a:p>
          <a:p>
            <a:endParaRPr lang="cs-CZ" sz="30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3300"/>
                </a:solidFill>
              </a:rPr>
              <a:t>Najděte a určete holé, rozvité a několikanásobné </a:t>
            </a:r>
            <a:r>
              <a:rPr lang="cs-CZ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podměty</a:t>
            </a:r>
            <a:r>
              <a:rPr lang="cs-CZ" b="1" i="1" dirty="0" smtClean="0">
                <a:solidFill>
                  <a:srgbClr val="FF3300"/>
                </a:solidFill>
              </a:rPr>
              <a:t> a </a:t>
            </a:r>
            <a:r>
              <a:rPr lang="cs-CZ" b="1" i="1" dirty="0" smtClean="0">
                <a:solidFill>
                  <a:schemeClr val="bg1"/>
                </a:solidFill>
              </a:rPr>
              <a:t>přísudky</a:t>
            </a:r>
            <a:r>
              <a:rPr lang="cs-CZ" b="1" i="1" dirty="0" smtClean="0">
                <a:solidFill>
                  <a:srgbClr val="FF3300"/>
                </a:solidFill>
              </a:rPr>
              <a:t>:</a:t>
            </a:r>
            <a:endParaRPr lang="cs-CZ" b="1" i="1" dirty="0">
              <a:solidFill>
                <a:srgbClr val="FF3300"/>
              </a:solidFill>
            </a:endParaRPr>
          </a:p>
        </p:txBody>
      </p:sp>
      <p:pic>
        <p:nvPicPr>
          <p:cNvPr id="2051" name="Picture 3" descr="C:\Users\homolova\AppData\Local\Microsoft\Windows\Temporary Internet Files\Content.IE5\BNG6U1TC\MP9004276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941168"/>
            <a:ext cx="2088232" cy="1808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omolova\AppData\Local\Microsoft\Windows\Temporary Internet Files\Content.IE5\BNG6U1TC\MC900231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9786" y="2126694"/>
            <a:ext cx="1004214" cy="1042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0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419872" y="332656"/>
            <a:ext cx="2016225" cy="682336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Řešení: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124744"/>
            <a:ext cx="8928991" cy="5632311"/>
          </a:xfrm>
          <a:prstGeom prst="rect">
            <a:avLst/>
          </a:prstGeom>
          <a:solidFill>
            <a:schemeClr val="accent2">
              <a:lumMod val="75000"/>
            </a:schemeClr>
          </a:solidFill>
          <a:ln w="38100">
            <a:solidFill>
              <a:srgbClr val="FFFF00"/>
            </a:solidFill>
          </a:ln>
        </p:spPr>
        <p:txBody>
          <a:bodyPr wrap="square">
            <a:spAutoFit/>
          </a:bodyPr>
          <a:lstStyle/>
          <a:p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V zoologické zahradě </a:t>
            </a:r>
            <a:r>
              <a:rPr lang="cs-CZ" sz="2400" b="1" i="1" dirty="0">
                <a:solidFill>
                  <a:schemeClr val="bg1"/>
                </a:solidFill>
              </a:rPr>
              <a:t>si </a:t>
            </a:r>
            <a:r>
              <a:rPr lang="cs-CZ" sz="2400" b="1" i="1" u="sng" dirty="0"/>
              <a:t>děti</a:t>
            </a:r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 </a:t>
            </a:r>
            <a:r>
              <a:rPr lang="cs-CZ" sz="2400" b="1" i="1" dirty="0">
                <a:solidFill>
                  <a:schemeClr val="bg1"/>
                </a:solidFill>
              </a:rPr>
              <a:t>prohlédly </a:t>
            </a:r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kočkovité šelmy a opice</a:t>
            </a:r>
            <a:r>
              <a:rPr lang="cs-CZ" sz="2400" b="1" i="1" dirty="0" smtClean="0">
                <a:solidFill>
                  <a:schemeClr val="accent6">
                    <a:lumMod val="10000"/>
                  </a:schemeClr>
                </a:solidFill>
              </a:rPr>
              <a:t>.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Podmět holý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Přísudek rozvitý (v zoologické zahradě, šelmy a opice)</a:t>
            </a:r>
            <a:endParaRPr lang="cs-CZ" sz="2400" b="1" i="1" dirty="0">
              <a:solidFill>
                <a:srgbClr val="C00000"/>
              </a:solidFill>
            </a:endParaRPr>
          </a:p>
          <a:p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Do kina </a:t>
            </a:r>
            <a:r>
              <a:rPr lang="cs-CZ" sz="2400" b="1" i="1" dirty="0">
                <a:solidFill>
                  <a:schemeClr val="bg1"/>
                </a:solidFill>
              </a:rPr>
              <a:t>přišly</a:t>
            </a:r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 </a:t>
            </a:r>
            <a:r>
              <a:rPr lang="cs-CZ" sz="2400" b="1" i="1" u="sng" dirty="0"/>
              <a:t>děti</a:t>
            </a:r>
            <a:r>
              <a:rPr lang="cs-CZ" sz="2400" b="1" i="1" dirty="0"/>
              <a:t> </a:t>
            </a:r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z mateřské školy a jejich </a:t>
            </a:r>
            <a:r>
              <a:rPr lang="cs-CZ" sz="2400" b="1" i="1" u="sng" dirty="0"/>
              <a:t>učitelky</a:t>
            </a:r>
            <a:r>
              <a:rPr lang="cs-CZ" sz="2400" b="1" i="1" dirty="0" smtClean="0">
                <a:solidFill>
                  <a:schemeClr val="accent6">
                    <a:lumMod val="10000"/>
                  </a:schemeClr>
                </a:solidFill>
              </a:rPr>
              <a:t>.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Podmět rozvitý několikanásobný (z mateřské školy, jejich)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Přísudek rozvitý (do kina)</a:t>
            </a:r>
          </a:p>
          <a:p>
            <a:r>
              <a:rPr lang="cs-CZ" sz="2400" b="1" i="1" u="sng" dirty="0" smtClean="0"/>
              <a:t>Problém</a:t>
            </a:r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, jehož řešení stále </a:t>
            </a:r>
            <a:r>
              <a:rPr lang="cs-CZ" sz="2400" b="1" i="1" dirty="0">
                <a:solidFill>
                  <a:schemeClr val="bg1"/>
                </a:solidFill>
              </a:rPr>
              <a:t>odkládáte</a:t>
            </a:r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, </a:t>
            </a:r>
            <a:r>
              <a:rPr lang="cs-CZ" sz="2400" b="1" i="1" dirty="0">
                <a:solidFill>
                  <a:schemeClr val="bg1"/>
                </a:solidFill>
              </a:rPr>
              <a:t>je závažný</a:t>
            </a:r>
            <a:r>
              <a:rPr lang="cs-CZ" sz="2400" b="1" i="1" dirty="0" smtClean="0">
                <a:solidFill>
                  <a:schemeClr val="accent6">
                    <a:lumMod val="10000"/>
                  </a:schemeClr>
                </a:solidFill>
              </a:rPr>
              <a:t>.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1. věta - podmět holý, přísudek holý (jmenný se sponou)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2. </a:t>
            </a:r>
            <a:r>
              <a:rPr lang="cs-CZ" sz="2400" b="1" i="1" dirty="0">
                <a:solidFill>
                  <a:srgbClr val="C00000"/>
                </a:solidFill>
              </a:rPr>
              <a:t>v</a:t>
            </a:r>
            <a:r>
              <a:rPr lang="cs-CZ" sz="2400" b="1" i="1" dirty="0" smtClean="0">
                <a:solidFill>
                  <a:srgbClr val="C00000"/>
                </a:solidFill>
              </a:rPr>
              <a:t>ěta vložená – podmět nevyjádřený (vy), přísudek rozvitý (stále)</a:t>
            </a:r>
            <a:endParaRPr lang="cs-CZ" sz="2400" b="1" i="1" dirty="0">
              <a:solidFill>
                <a:srgbClr val="C00000"/>
              </a:solidFill>
            </a:endParaRPr>
          </a:p>
          <a:p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Na stěně </a:t>
            </a:r>
            <a:r>
              <a:rPr lang="cs-CZ" sz="2400" b="1" i="1" dirty="0">
                <a:solidFill>
                  <a:schemeClr val="bg1"/>
                </a:solidFill>
              </a:rPr>
              <a:t>visí</a:t>
            </a:r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 malý </a:t>
            </a:r>
            <a:r>
              <a:rPr lang="cs-CZ" sz="2400" b="1" i="1" u="sng" dirty="0" smtClean="0"/>
              <a:t>obrázek.</a:t>
            </a:r>
            <a:r>
              <a:rPr lang="cs-CZ" sz="2400" b="1" i="1" dirty="0" smtClean="0">
                <a:solidFill>
                  <a:schemeClr val="accent6">
                    <a:lumMod val="10000"/>
                  </a:schemeClr>
                </a:solidFill>
              </a:rPr>
              <a:t> 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Podmět rozvitý (malý)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Přísudek rozvitý (na stěně)</a:t>
            </a:r>
            <a:endParaRPr lang="cs-CZ" sz="2400" b="1" i="1" dirty="0">
              <a:solidFill>
                <a:srgbClr val="C00000"/>
              </a:solidFill>
            </a:endParaRPr>
          </a:p>
          <a:p>
            <a:r>
              <a:rPr lang="cs-CZ" sz="2400" b="1" i="1" u="sng" dirty="0"/>
              <a:t>Kdo</a:t>
            </a:r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 </a:t>
            </a:r>
            <a:r>
              <a:rPr lang="cs-CZ" sz="2400" b="1" i="1" dirty="0">
                <a:solidFill>
                  <a:schemeClr val="bg1"/>
                </a:solidFill>
              </a:rPr>
              <a:t>rozbil</a:t>
            </a:r>
            <a:r>
              <a:rPr lang="cs-CZ" sz="2400" b="1" i="1" dirty="0">
                <a:solidFill>
                  <a:schemeClr val="accent6">
                    <a:lumMod val="10000"/>
                  </a:schemeClr>
                </a:solidFill>
              </a:rPr>
              <a:t> to okno</a:t>
            </a:r>
            <a:r>
              <a:rPr lang="cs-CZ" sz="2400" b="1" i="1" dirty="0" smtClean="0">
                <a:solidFill>
                  <a:schemeClr val="accent6">
                    <a:lumMod val="10000"/>
                  </a:schemeClr>
                </a:solidFill>
              </a:rPr>
              <a:t>?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Podmět holý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Přísudek rozvitý (to okno)opice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homolova\AppData\Local\Microsoft\Windows\Temporary Internet Files\Content.IE5\PLOULD3N\MP900446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281" y="1599529"/>
            <a:ext cx="1912214" cy="247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molova\AppData\Local\Microsoft\Windows\Temporary Internet Files\Content.IE5\HBREU7V9\MC9003542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877317"/>
            <a:ext cx="1349342" cy="174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homolova\AppData\Local\Microsoft\Windows\Temporary Internet Files\Content.IE5\PLOULD3N\MP90041406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843" y="5134695"/>
            <a:ext cx="773832" cy="1231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hnutý pruh 1"/>
          <p:cNvSpPr/>
          <p:nvPr/>
        </p:nvSpPr>
        <p:spPr>
          <a:xfrm rot="10800000">
            <a:off x="4305678" y="1306154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hnutý pruh 7"/>
          <p:cNvSpPr/>
          <p:nvPr/>
        </p:nvSpPr>
        <p:spPr>
          <a:xfrm rot="10800000">
            <a:off x="4644008" y="1306155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Ohnutý pruh 10"/>
          <p:cNvSpPr/>
          <p:nvPr/>
        </p:nvSpPr>
        <p:spPr>
          <a:xfrm rot="10800000">
            <a:off x="3645783" y="1318996"/>
            <a:ext cx="338330" cy="33048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Ohnutý pruh 11"/>
          <p:cNvSpPr/>
          <p:nvPr/>
        </p:nvSpPr>
        <p:spPr>
          <a:xfrm rot="10800000">
            <a:off x="3984113" y="1318997"/>
            <a:ext cx="338330" cy="33048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Ohnutý pruh 14"/>
          <p:cNvSpPr/>
          <p:nvPr/>
        </p:nvSpPr>
        <p:spPr>
          <a:xfrm rot="10800000">
            <a:off x="2843808" y="1318997"/>
            <a:ext cx="338330" cy="330488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9" name="Ohnutý pruh 18"/>
          <p:cNvSpPr/>
          <p:nvPr/>
        </p:nvSpPr>
        <p:spPr>
          <a:xfrm rot="10800000">
            <a:off x="1209334" y="2420887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Ohnutý pruh 19"/>
          <p:cNvSpPr/>
          <p:nvPr/>
        </p:nvSpPr>
        <p:spPr>
          <a:xfrm rot="10800000">
            <a:off x="1547664" y="2420888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hnutý pruh 20"/>
          <p:cNvSpPr/>
          <p:nvPr/>
        </p:nvSpPr>
        <p:spPr>
          <a:xfrm rot="10800000">
            <a:off x="3645783" y="3534225"/>
            <a:ext cx="338330" cy="297270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Ohnutý pruh 21"/>
          <p:cNvSpPr/>
          <p:nvPr/>
        </p:nvSpPr>
        <p:spPr>
          <a:xfrm rot="10800000">
            <a:off x="3922621" y="3501011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Ohnutý pruh 22"/>
          <p:cNvSpPr/>
          <p:nvPr/>
        </p:nvSpPr>
        <p:spPr>
          <a:xfrm rot="10800000">
            <a:off x="4255412" y="3501008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Ohnutý pruh 23"/>
          <p:cNvSpPr/>
          <p:nvPr/>
        </p:nvSpPr>
        <p:spPr>
          <a:xfrm rot="10800000">
            <a:off x="4597115" y="3501007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Ohnutý pruh 24"/>
          <p:cNvSpPr/>
          <p:nvPr/>
        </p:nvSpPr>
        <p:spPr>
          <a:xfrm rot="10800000">
            <a:off x="5025758" y="3501009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Ohnutý pruh 25"/>
          <p:cNvSpPr/>
          <p:nvPr/>
        </p:nvSpPr>
        <p:spPr>
          <a:xfrm rot="10800000">
            <a:off x="5364088" y="3501010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Ohnutý pruh 26"/>
          <p:cNvSpPr/>
          <p:nvPr/>
        </p:nvSpPr>
        <p:spPr>
          <a:xfrm rot="10800000">
            <a:off x="5690815" y="3501010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Ohnutý pruh 27"/>
          <p:cNvSpPr/>
          <p:nvPr/>
        </p:nvSpPr>
        <p:spPr>
          <a:xfrm rot="10800000">
            <a:off x="6029145" y="3501011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Ohnutý pruh 28"/>
          <p:cNvSpPr/>
          <p:nvPr/>
        </p:nvSpPr>
        <p:spPr>
          <a:xfrm rot="10800000">
            <a:off x="1285115" y="4607512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Ohnutý pruh 29"/>
          <p:cNvSpPr/>
          <p:nvPr/>
        </p:nvSpPr>
        <p:spPr>
          <a:xfrm rot="10800000">
            <a:off x="1547663" y="4619752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Ohnutý pruh 30"/>
          <p:cNvSpPr/>
          <p:nvPr/>
        </p:nvSpPr>
        <p:spPr>
          <a:xfrm rot="10800000">
            <a:off x="777620" y="5729174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Ohnutý pruh 31"/>
          <p:cNvSpPr/>
          <p:nvPr/>
        </p:nvSpPr>
        <p:spPr>
          <a:xfrm rot="10800000">
            <a:off x="1115950" y="5729175"/>
            <a:ext cx="338330" cy="330487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34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" grpId="0" animBg="1"/>
      <p:bldP spid="8" grpId="0" animBg="1"/>
      <p:bldP spid="11" grpId="0" animBg="1"/>
      <p:bldP spid="12" grpId="0" animBg="1"/>
      <p:bldP spid="15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7" y="1988840"/>
            <a:ext cx="7524824" cy="4137323"/>
          </a:xfrm>
        </p:spPr>
        <p:txBody>
          <a:bodyPr/>
          <a:lstStyle/>
          <a:p>
            <a:r>
              <a:rPr lang="cs-CZ" sz="3200" b="1" i="1" dirty="0">
                <a:solidFill>
                  <a:schemeClr val="tx1"/>
                </a:solidFill>
              </a:rPr>
              <a:t>KRAUSOVÁ, Zdeňka; TERŠOVÁ, Renata. Český jazyk 6. Plzeň: Fraus, 2003, ISBN 80-7238-206-3</a:t>
            </a:r>
          </a:p>
          <a:p>
            <a:endParaRPr lang="cs-CZ" sz="3200" b="1" i="1" dirty="0">
              <a:solidFill>
                <a:schemeClr val="tx1"/>
              </a:solidFill>
            </a:endParaRPr>
          </a:p>
          <a:p>
            <a:r>
              <a:rPr lang="cs-CZ" sz="3200" b="1" i="1" dirty="0">
                <a:solidFill>
                  <a:schemeClr val="tx1"/>
                </a:solidFill>
              </a:rPr>
              <a:t>www.office.microsoft.com</a:t>
            </a:r>
          </a:p>
          <a:p>
            <a:endParaRPr lang="cs-CZ" sz="3200" b="1" i="1" dirty="0">
              <a:solidFill>
                <a:schemeClr val="tx1"/>
              </a:solidFill>
            </a:endParaRPr>
          </a:p>
          <a:p>
            <a:r>
              <a:rPr lang="cs-CZ" sz="3200" b="1" i="1" dirty="0">
                <a:solidFill>
                  <a:schemeClr val="tx1"/>
                </a:solidFill>
              </a:rPr>
              <a:t>Obrázky z galerie Klipart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rgbClr val="FF3300"/>
                </a:solidFill>
              </a:rPr>
              <a:t>Zdroje:</a:t>
            </a:r>
            <a:endParaRPr lang="cs-CZ" sz="6000" b="1" i="1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41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494</TotalTime>
  <Words>840</Words>
  <Application>Microsoft Office PowerPoint</Application>
  <PresentationFormat>Předvádění na obrazovce (4:3)</PresentationFormat>
  <Paragraphs>152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Prezentace aplikace PowerPoint</vt:lpstr>
      <vt:lpstr> Základní větné členy</vt:lpstr>
      <vt:lpstr>Opakujeme:</vt:lpstr>
      <vt:lpstr> Řešení: </vt:lpstr>
      <vt:lpstr>Podmět a přísudek ve větě tvoří základní skladební dvojici.  V souvětí je tolik vět, kolik je v něm základních skladebních dvojic.</vt:lpstr>
      <vt:lpstr>Řešení:</vt:lpstr>
      <vt:lpstr>Druhy podmětu:</vt:lpstr>
      <vt:lpstr>Druhy přísudku:</vt:lpstr>
      <vt:lpstr>Najdi v následujících větách podměty a přísudky a urči jejich druhy:</vt:lpstr>
      <vt:lpstr>Řešení:</vt:lpstr>
      <vt:lpstr>PODMĚT I PŘÍSUDEK mohou být</vt:lpstr>
      <vt:lpstr>Najděte a určete holé, rozvité a několikanásobné podměty a přísudky: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Jiřina Homolová</dc:creator>
  <cp:lastModifiedBy>Jiřina Homolová</cp:lastModifiedBy>
  <cp:revision>49</cp:revision>
  <dcterms:created xsi:type="dcterms:W3CDTF">2013-01-27T20:27:42Z</dcterms:created>
  <dcterms:modified xsi:type="dcterms:W3CDTF">2013-03-11T13:11:11Z</dcterms:modified>
</cp:coreProperties>
</file>