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VY_32_INOVACE_01_ROČNÍ OBDOBÍ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a Mateřská škola Dublovice, okres Příbram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Sedláčková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CZ.1.07/1.4.00/21.3399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9507F12-F9C5-4CAF-93EC-13380901D34E}">
      <dgm:prSet custT="1"/>
      <dgm:spPr/>
      <dgm:t>
        <a:bodyPr/>
        <a:lstStyle/>
        <a:p>
          <a:pPr algn="l" rtl="0"/>
          <a:r>
            <a:rPr lang="cs-CZ" sz="2000" dirty="0" smtClean="0"/>
            <a:t>TÉMA: Roční období</a:t>
          </a:r>
          <a:endParaRPr lang="cs-CZ" sz="2000" dirty="0"/>
        </a:p>
      </dgm:t>
    </dgm:pt>
    <dgm:pt modelId="{A9821A78-9804-4EA0-8150-F3D576CC13C5}" type="parTrans" cxnId="{EAC0C127-F7E1-4EC5-8EA9-E1AEB906BF24}">
      <dgm:prSet/>
      <dgm:spPr/>
      <dgm:t>
        <a:bodyPr/>
        <a:lstStyle/>
        <a:p>
          <a:endParaRPr lang="cs-CZ"/>
        </a:p>
      </dgm:t>
    </dgm:pt>
    <dgm:pt modelId="{FB1DA77C-F9ED-4EE9-9B96-6852CE76E500}" type="sibTrans" cxnId="{EAC0C127-F7E1-4EC5-8EA9-E1AEB906BF24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B72C43F3-EDB9-407C-AA13-0AEC83558780}" type="pres">
      <dgm:prSet presAssocID="{49507F12-F9C5-4CAF-93EC-13380901D34E}" presName="vertSpace4" presStyleLbl="node1" presStyleIdx="2" presStyleCnt="5"/>
      <dgm:spPr/>
    </dgm:pt>
    <dgm:pt modelId="{F75F2C0B-142E-48CA-B869-CB18E1F2D6C1}" type="pres">
      <dgm:prSet presAssocID="{49507F12-F9C5-4CAF-93EC-13380901D34E}" presName="circle4" presStyleLbl="node1" presStyleIdx="3" presStyleCnt="5"/>
      <dgm:spPr/>
    </dgm:pt>
    <dgm:pt modelId="{8BAFC062-7AE5-4E3E-8831-E08EB291F5FF}" type="pres">
      <dgm:prSet presAssocID="{49507F12-F9C5-4CAF-93EC-13380901D34E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B9673A-7C91-452B-84A6-8FA8DBCB8926}" type="pres">
      <dgm:prSet presAssocID="{49507F12-F9C5-4CAF-93EC-13380901D34E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A83E229-9CD1-46ED-A1AB-475FBD80D8A4}" type="presOf" srcId="{4C35D32F-0EAB-4CD7-82EE-45574DC2A586}" destId="{890E4F0B-2866-4A3F-A3C7-2A14B1797930}" srcOrd="1" destOrd="0" presId="urn:microsoft.com/office/officeart/2005/8/layout/target3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600FBCF-97D8-40D3-9269-C542DFD0CE3D}" type="presOf" srcId="{49507F12-F9C5-4CAF-93EC-13380901D34E}" destId="{8BAFC062-7AE5-4E3E-8831-E08EB291F5FF}" srcOrd="0" destOrd="0" presId="urn:microsoft.com/office/officeart/2005/8/layout/target3"/>
    <dgm:cxn modelId="{EAC0C127-F7E1-4EC5-8EA9-E1AEB906BF24}" srcId="{757F3AB3-0718-4624-B441-E567A8F0AB56}" destId="{49507F12-F9C5-4CAF-93EC-13380901D34E}" srcOrd="3" destOrd="0" parTransId="{A9821A78-9804-4EA0-8150-F3D576CC13C5}" sibTransId="{FB1DA77C-F9ED-4EE9-9B96-6852CE76E500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D2C1317A-8EC5-4BC3-A039-D72F5FADC2CD}" type="presOf" srcId="{4C35D32F-0EAB-4CD7-82EE-45574DC2A586}" destId="{8BEBB6EC-1DAA-4CAC-8A25-BC0FCBD5DBD5}" srcOrd="0" destOrd="0" presId="urn:microsoft.com/office/officeart/2005/8/layout/target3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45062654-F3E8-42D9-ABAB-4E1259E1FBAD}" type="presOf" srcId="{49507F12-F9C5-4CAF-93EC-13380901D34E}" destId="{08B9673A-7C91-452B-84A6-8FA8DBCB8926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78DC2DC6-B283-45AD-86FC-2641E8C0EA93}" type="presParOf" srcId="{333A1088-737F-45CB-B68E-254E46348037}" destId="{B72C43F3-EDB9-407C-AA13-0AEC83558780}" srcOrd="9" destOrd="0" presId="urn:microsoft.com/office/officeart/2005/8/layout/target3"/>
    <dgm:cxn modelId="{24A23DD4-18C4-46AA-89BC-91E1E8FBE9E8}" type="presParOf" srcId="{333A1088-737F-45CB-B68E-254E46348037}" destId="{F75F2C0B-142E-48CA-B869-CB18E1F2D6C1}" srcOrd="10" destOrd="0" presId="urn:microsoft.com/office/officeart/2005/8/layout/target3"/>
    <dgm:cxn modelId="{E43458B9-D6C1-49BD-BA31-BD7EA8EAAA89}" type="presParOf" srcId="{333A1088-737F-45CB-B68E-254E46348037}" destId="{8BAFC062-7AE5-4E3E-8831-E08EB291F5FF}" srcOrd="11" destOrd="0" presId="urn:microsoft.com/office/officeart/2005/8/layout/target3"/>
    <dgm:cxn modelId="{66AA5A7C-E216-4103-88A2-600FD4AB371C}" type="presParOf" srcId="{333A1088-737F-45CB-B68E-254E46348037}" destId="{76644BE8-9D7C-4C09-B250-3D10AF48CBB7}" srcOrd="12" destOrd="0" presId="urn:microsoft.com/office/officeart/2005/8/layout/target3"/>
    <dgm:cxn modelId="{862B81DD-76A5-48E7-954C-EAED0A9D4B60}" type="presParOf" srcId="{333A1088-737F-45CB-B68E-254E46348037}" destId="{EE85B701-7295-41C0-BA7A-34D3756A2AE6}" srcOrd="13" destOrd="0" presId="urn:microsoft.com/office/officeart/2005/8/layout/target3"/>
    <dgm:cxn modelId="{42372D63-2A14-48FD-BB28-AFF5EBA4F022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C7B2AD46-43AF-49FC-B077-ABC4E6E6B356}" type="presParOf" srcId="{333A1088-737F-45CB-B68E-254E46348037}" destId="{08B9673A-7C91-452B-84A6-8FA8DBCB8926}" srcOrd="18" destOrd="0" presId="urn:microsoft.com/office/officeart/2005/8/layout/target3"/>
    <dgm:cxn modelId="{E3AC4008-61DF-438E-9F36-3AD72532FCB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12368" cy="33123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40898" y="0"/>
          <a:ext cx="6264695" cy="3312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a Mateřská škola Dublovice, okres Příbram</a:t>
          </a:r>
          <a:endParaRPr lang="cs-CZ" sz="2000" kern="1200" dirty="0"/>
        </a:p>
      </dsp:txBody>
      <dsp:txXfrm>
        <a:off x="1640898" y="0"/>
        <a:ext cx="6264695" cy="529978"/>
      </dsp:txXfrm>
    </dsp:sp>
    <dsp:sp modelId="{A52A0455-90FF-4808-ABD0-F02540D31D5A}">
      <dsp:nvSpPr>
        <dsp:cNvPr id="0" name=""/>
        <dsp:cNvSpPr/>
      </dsp:nvSpPr>
      <dsp:spPr>
        <a:xfrm>
          <a:off x="347798" y="529978"/>
          <a:ext cx="2616770" cy="261677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56184" y="529978"/>
          <a:ext cx="6264695" cy="26167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Sedláčková</a:t>
          </a:r>
          <a:endParaRPr lang="cs-CZ" sz="2000" kern="1200" dirty="0"/>
        </a:p>
      </dsp:txBody>
      <dsp:txXfrm>
        <a:off x="1656184" y="529978"/>
        <a:ext cx="6264695" cy="529978"/>
      </dsp:txXfrm>
    </dsp:sp>
    <dsp:sp modelId="{313FC574-E1CD-4FB4-B054-0B805CE0447D}">
      <dsp:nvSpPr>
        <dsp:cNvPr id="0" name=""/>
        <dsp:cNvSpPr/>
      </dsp:nvSpPr>
      <dsp:spPr>
        <a:xfrm>
          <a:off x="695597" y="1059957"/>
          <a:ext cx="1921173" cy="19211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56184" y="1059957"/>
          <a:ext cx="6264695" cy="19211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VY_32_INOVACE_01_ROČNÍ OBDOBÍ</a:t>
          </a:r>
          <a:endParaRPr lang="cs-CZ" sz="2000" kern="1200" dirty="0"/>
        </a:p>
      </dsp:txBody>
      <dsp:txXfrm>
        <a:off x="1656184" y="1059957"/>
        <a:ext cx="6264695" cy="529978"/>
      </dsp:txXfrm>
    </dsp:sp>
    <dsp:sp modelId="{F75F2C0B-142E-48CA-B869-CB18E1F2D6C1}">
      <dsp:nvSpPr>
        <dsp:cNvPr id="0" name=""/>
        <dsp:cNvSpPr/>
      </dsp:nvSpPr>
      <dsp:spPr>
        <a:xfrm>
          <a:off x="1043395" y="1589936"/>
          <a:ext cx="1225576" cy="122557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AFC062-7AE5-4E3E-8831-E08EB291F5FF}">
      <dsp:nvSpPr>
        <dsp:cNvPr id="0" name=""/>
        <dsp:cNvSpPr/>
      </dsp:nvSpPr>
      <dsp:spPr>
        <a:xfrm>
          <a:off x="1656184" y="1589936"/>
          <a:ext cx="6264695" cy="12255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Roční období</a:t>
          </a:r>
          <a:endParaRPr lang="cs-CZ" sz="2000" kern="1200" dirty="0"/>
        </a:p>
      </dsp:txBody>
      <dsp:txXfrm>
        <a:off x="1656184" y="1589936"/>
        <a:ext cx="6264695" cy="529978"/>
      </dsp:txXfrm>
    </dsp:sp>
    <dsp:sp modelId="{EE85B701-7295-41C0-BA7A-34D3756A2AE6}">
      <dsp:nvSpPr>
        <dsp:cNvPr id="0" name=""/>
        <dsp:cNvSpPr/>
      </dsp:nvSpPr>
      <dsp:spPr>
        <a:xfrm>
          <a:off x="1391194" y="2119915"/>
          <a:ext cx="529978" cy="52997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56184" y="2119915"/>
          <a:ext cx="6264695" cy="5299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CZ.1.07/1.4.00/21.3399</a:t>
          </a:r>
          <a:endParaRPr lang="cs-CZ" sz="2000" kern="1200" dirty="0"/>
        </a:p>
      </dsp:txBody>
      <dsp:txXfrm>
        <a:off x="1656184" y="2119915"/>
        <a:ext cx="6264695" cy="5299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wmf"/><Relationship Id="rId5" Type="http://schemas.openxmlformats.org/officeDocument/2006/relationships/image" Target="../media/image23.jpeg"/><Relationship Id="rId4" Type="http://schemas.openxmlformats.org/officeDocument/2006/relationships/image" Target="../media/image2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5040986"/>
              </p:ext>
            </p:extLst>
          </p:nvPr>
        </p:nvGraphicFramePr>
        <p:xfrm>
          <a:off x="539552" y="836712"/>
          <a:ext cx="792088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Ročník: materiál </a:t>
            </a:r>
            <a:r>
              <a:rPr lang="cs-CZ" dirty="0"/>
              <a:t>určen pro žáky </a:t>
            </a:r>
            <a:r>
              <a:rPr lang="cs-CZ" dirty="0" smtClean="0"/>
              <a:t>prvního a druhého </a:t>
            </a:r>
            <a:r>
              <a:rPr lang="cs-CZ" dirty="0"/>
              <a:t>ročníku základní </a:t>
            </a:r>
            <a:r>
              <a:rPr lang="cs-CZ" dirty="0" smtClean="0"/>
              <a:t>školy</a:t>
            </a:r>
          </a:p>
          <a:p>
            <a:r>
              <a:rPr lang="cs-CZ" dirty="0" smtClean="0"/>
              <a:t>Druh materiálu: prezentace</a:t>
            </a:r>
          </a:p>
          <a:p>
            <a:r>
              <a:rPr lang="cs-CZ" dirty="0" smtClean="0"/>
              <a:t>Cíl: seznámení s ročními obdobími, s měsíci v roce i v jednotlivých ročních obdobích </a:t>
            </a:r>
            <a:r>
              <a:rPr lang="cs-CZ" smtClean="0"/>
              <a:t>s využitím </a:t>
            </a:r>
            <a:r>
              <a:rPr lang="cs-CZ" dirty="0" smtClean="0"/>
              <a:t>interaktivní tabule</a:t>
            </a:r>
          </a:p>
          <a:p>
            <a:r>
              <a:rPr lang="cs-CZ" dirty="0" smtClean="0"/>
              <a:t>Metodické pokyny: materiál je využitelný </a:t>
            </a:r>
            <a:r>
              <a:rPr lang="cs-CZ" dirty="0"/>
              <a:t>při práci s interaktivní tabulí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Roční období</a:t>
            </a:r>
            <a:endParaRPr lang="cs-CZ" b="1" dirty="0"/>
          </a:p>
        </p:txBody>
      </p:sp>
      <p:pic>
        <p:nvPicPr>
          <p:cNvPr id="1026" name="Picture 2" descr="C:\Users\ucitel\AppData\Local\Microsoft\Windows\Temporary Internet Files\Content.IE5\DE4CGPLA\MP900399626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78345"/>
            <a:ext cx="2937890" cy="1966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S7687CZ2\MP9004385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46" y="4190126"/>
            <a:ext cx="2880320" cy="192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citel\AppData\Local\Microsoft\Windows\Temporary Internet Files\Content.IE5\K0O7W0UI\MP90040690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06" y="1678345"/>
            <a:ext cx="2891564" cy="1966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citel\AppData\Local\Microsoft\Windows\Temporary Internet Files\Content.IE5\DE4CGPLA\MP9004253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06" y="4244069"/>
            <a:ext cx="2891564" cy="1921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627784" y="1772816"/>
            <a:ext cx="1065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JARO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71800" y="4244069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LÉTO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48264" y="1772816"/>
            <a:ext cx="121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PODZIM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92280" y="4244069"/>
            <a:ext cx="864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ZIMA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182594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Jaro</a:t>
            </a:r>
            <a:endParaRPr lang="cs-CZ" b="1" dirty="0"/>
          </a:p>
        </p:txBody>
      </p:sp>
      <p:pic>
        <p:nvPicPr>
          <p:cNvPr id="2050" name="Picture 2" descr="C:\Users\ucitel\AppData\Local\Microsoft\Windows\Temporary Internet Files\Content.IE5\K0O7W0UI\MP9004389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187220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citel\AppData\Local\Microsoft\Windows\Temporary Internet Files\Content.IE5\AM1I8PN9\MP90043890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557" y="1781176"/>
            <a:ext cx="2722823" cy="192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citel\AppData\Local\Microsoft\Windows\Temporary Internet Files\Content.IE5\S7687CZ2\MP9004023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490" y="1781176"/>
            <a:ext cx="2400770" cy="192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citel\AppData\Local\Microsoft\Windows\Temporary Internet Files\Content.IE5\AM1I8PN9\MP90042283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18413"/>
            <a:ext cx="2036054" cy="262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ucitel\AppData\Local\Microsoft\Windows\Temporary Internet Files\Content.IE5\S7687CZ2\MC90008404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853" y="4003072"/>
            <a:ext cx="1728230" cy="229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ucitel\AppData\Local\Microsoft\Windows\Temporary Internet Files\Content.IE5\AM1I8PN9\MC90040461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42" y="4337457"/>
            <a:ext cx="1870075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82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Léto</a:t>
            </a:r>
            <a:endParaRPr lang="cs-CZ" b="1" dirty="0"/>
          </a:p>
        </p:txBody>
      </p:sp>
      <p:pic>
        <p:nvPicPr>
          <p:cNvPr id="3076" name="Picture 4" descr="C:\Users\ucitel\AppData\Local\Microsoft\Windows\Temporary Internet Files\Content.IE5\K0O7W0UI\MP9004373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02726"/>
            <a:ext cx="2016224" cy="3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citel\AppData\Local\Microsoft\Windows\Temporary Internet Files\Content.IE5\DE4CGPLA\MP9004006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949" y="1868424"/>
            <a:ext cx="1968236" cy="246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citel\AppData\Local\Microsoft\Windows\Temporary Internet Files\Content.IE5\AM1I8PN9\MP90040648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212" y="3861048"/>
            <a:ext cx="2088232" cy="263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ucitel\AppData\Local\Microsoft\Windows\Temporary Internet Files\Content.IE5\S7687CZ2\MP9004014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931" y="4725144"/>
            <a:ext cx="2448272" cy="195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ucitel\AppData\Local\Microsoft\Windows\Temporary Internet Files\Content.IE5\DE4CGPLA\MP90022770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54559"/>
            <a:ext cx="2448272" cy="159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ucitel\AppData\Local\Microsoft\Windows\Temporary Internet Files\Content.IE5\DE4CGPLA\MC9001933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212" y="1772816"/>
            <a:ext cx="2216224" cy="187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28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Podzim</a:t>
            </a:r>
            <a:endParaRPr lang="cs-CZ" b="1" dirty="0"/>
          </a:p>
        </p:txBody>
      </p:sp>
      <p:pic>
        <p:nvPicPr>
          <p:cNvPr id="4098" name="Picture 2" descr="C:\Users\ucitel\AppData\Local\Microsoft\Windows\Temporary Internet Files\Content.IE5\K0O7W0UI\MP90031378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2690741" cy="179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citel\AppData\Local\Microsoft\Windows\Temporary Internet Files\Content.IE5\K0O7W0UI\MP90041177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21768"/>
            <a:ext cx="1728192" cy="246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citel\AppData\Local\Microsoft\Windows\Temporary Internet Files\Content.IE5\S7687CZ2\MC9002394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5" y="1646834"/>
            <a:ext cx="1653456" cy="256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citel\AppData\Local\Microsoft\Windows\Temporary Internet Files\Content.IE5\S7687CZ2\MP90040704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17" y="3717032"/>
            <a:ext cx="2184260" cy="2730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citel\AppData\Local\Microsoft\Windows\Temporary Internet Files\Content.IE5\DE4CGPLA\MC90036007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263" y="4437112"/>
            <a:ext cx="1829714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ucitel\AppData\Local\Microsoft\Windows\Temporary Internet Files\Content.IE5\S7687CZ2\MC90012285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496" y="4437112"/>
            <a:ext cx="2138354" cy="213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43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Zima</a:t>
            </a:r>
            <a:endParaRPr lang="cs-CZ" b="1" dirty="0"/>
          </a:p>
        </p:txBody>
      </p:sp>
      <p:pic>
        <p:nvPicPr>
          <p:cNvPr id="5122" name="Picture 2" descr="C:\Users\ucitel\AppData\Local\Microsoft\Windows\Temporary Internet Files\Content.IE5\DE4CGPLA\MC9000228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53876"/>
            <a:ext cx="1618488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citel\AppData\Local\Microsoft\Windows\Temporary Internet Files\Content.IE5\K0O7W0UI\MP9004385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21088"/>
            <a:ext cx="3062986" cy="229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ucitel\AppData\Local\Microsoft\Windows\Temporary Internet Files\Content.IE5\AM1I8PN9\MP9004252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72531"/>
            <a:ext cx="2819450" cy="284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ucitel\AppData\Local\Microsoft\Windows\Temporary Internet Files\Content.IE5\K0O7W0UI\MC9004105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36230"/>
            <a:ext cx="2045828" cy="218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ucitel\AppData\Local\Microsoft\Windows\Temporary Internet Files\Content.IE5\DE4CGPLA\MC90033400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60190"/>
            <a:ext cx="1452982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C:\Users\ucitel\AppData\Local\Microsoft\Windows\Temporary Internet Files\Content.IE5\K0O7W0UI\MP900177836[2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497" y="1725359"/>
            <a:ext cx="3036633" cy="221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692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Měsíce v roce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LEDEN</a:t>
            </a:r>
          </a:p>
          <a:p>
            <a:r>
              <a:rPr lang="cs-CZ" dirty="0" smtClean="0"/>
              <a:t>ÚNOR</a:t>
            </a:r>
          </a:p>
          <a:p>
            <a:r>
              <a:rPr lang="cs-CZ" dirty="0" smtClean="0"/>
              <a:t>BŘEZEN</a:t>
            </a:r>
          </a:p>
          <a:p>
            <a:r>
              <a:rPr lang="cs-CZ" dirty="0" smtClean="0"/>
              <a:t>DUBEN</a:t>
            </a:r>
          </a:p>
          <a:p>
            <a:r>
              <a:rPr lang="cs-CZ" dirty="0" smtClean="0"/>
              <a:t>KVĚTEN</a:t>
            </a:r>
          </a:p>
          <a:p>
            <a:r>
              <a:rPr lang="cs-CZ" dirty="0" smtClean="0"/>
              <a:t>ČERVEN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ČERVENEC</a:t>
            </a:r>
          </a:p>
          <a:p>
            <a:r>
              <a:rPr lang="cs-CZ" dirty="0" smtClean="0"/>
              <a:t>SRPEN</a:t>
            </a:r>
          </a:p>
          <a:p>
            <a:r>
              <a:rPr lang="cs-CZ" dirty="0" smtClean="0"/>
              <a:t>ZÁŘÍ</a:t>
            </a:r>
          </a:p>
          <a:p>
            <a:r>
              <a:rPr lang="cs-CZ" dirty="0" smtClean="0"/>
              <a:t>ŘÍJEN</a:t>
            </a:r>
          </a:p>
          <a:p>
            <a:r>
              <a:rPr lang="cs-CZ" dirty="0" smtClean="0"/>
              <a:t>LISTOPAD</a:t>
            </a:r>
          </a:p>
          <a:p>
            <a:r>
              <a:rPr lang="cs-CZ" dirty="0" smtClean="0"/>
              <a:t>PROSINEC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9350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222848"/>
          </a:xfrm>
        </p:spPr>
        <p:txBody>
          <a:bodyPr>
            <a:normAutofit/>
          </a:bodyPr>
          <a:lstStyle/>
          <a:p>
            <a:r>
              <a:rPr lang="cs-CZ" dirty="0" smtClean="0"/>
              <a:t>březen</a:t>
            </a:r>
          </a:p>
          <a:p>
            <a:r>
              <a:rPr lang="cs-CZ" dirty="0"/>
              <a:t>d</a:t>
            </a:r>
            <a:r>
              <a:rPr lang="cs-CZ" dirty="0" smtClean="0"/>
              <a:t>uben</a:t>
            </a:r>
          </a:p>
          <a:p>
            <a:r>
              <a:rPr lang="cs-CZ" dirty="0" smtClean="0"/>
              <a:t>květen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červen</a:t>
            </a:r>
          </a:p>
          <a:p>
            <a:r>
              <a:rPr lang="cs-CZ" dirty="0" smtClean="0"/>
              <a:t>červenec</a:t>
            </a:r>
          </a:p>
          <a:p>
            <a:r>
              <a:rPr lang="cs-CZ" dirty="0" smtClean="0"/>
              <a:t>srpen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JARO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LÉTO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476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 animBg="1"/>
      <p:bldP spid="6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září</a:t>
            </a:r>
          </a:p>
          <a:p>
            <a:r>
              <a:rPr lang="cs-CZ" dirty="0" smtClean="0"/>
              <a:t>říjen</a:t>
            </a:r>
          </a:p>
          <a:p>
            <a:r>
              <a:rPr lang="cs-CZ" dirty="0" smtClean="0"/>
              <a:t>listopad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prosinec</a:t>
            </a:r>
          </a:p>
          <a:p>
            <a:r>
              <a:rPr lang="cs-CZ" dirty="0" smtClean="0"/>
              <a:t>leden</a:t>
            </a:r>
          </a:p>
          <a:p>
            <a:r>
              <a:rPr lang="cs-CZ" dirty="0" smtClean="0"/>
              <a:t>únor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PODZIM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ZIMA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6525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 animBg="1"/>
      <p:bldP spid="6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36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183</TotalTime>
  <Words>121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Medián</vt:lpstr>
      <vt:lpstr>Prezentace aplikace PowerPoint</vt:lpstr>
      <vt:lpstr>ANOTACE</vt:lpstr>
      <vt:lpstr>Roční období</vt:lpstr>
      <vt:lpstr>Jaro</vt:lpstr>
      <vt:lpstr>Léto</vt:lpstr>
      <vt:lpstr>Podzim</vt:lpstr>
      <vt:lpstr>Zima</vt:lpstr>
      <vt:lpstr>Měsíce v roce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Učitel</cp:lastModifiedBy>
  <cp:revision>28</cp:revision>
  <dcterms:created xsi:type="dcterms:W3CDTF">2011-06-20T10:40:08Z</dcterms:created>
  <dcterms:modified xsi:type="dcterms:W3CDTF">2012-08-24T16:37:00Z</dcterms:modified>
</cp:coreProperties>
</file>