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74" r:id="rId2"/>
    <p:sldId id="275" r:id="rId3"/>
    <p:sldId id="257" r:id="rId4"/>
    <p:sldId id="263" r:id="rId5"/>
    <p:sldId id="258" r:id="rId6"/>
    <p:sldId id="266" r:id="rId7"/>
    <p:sldId id="259" r:id="rId8"/>
    <p:sldId id="265" r:id="rId9"/>
    <p:sldId id="260" r:id="rId10"/>
    <p:sldId id="264" r:id="rId11"/>
    <p:sldId id="269" r:id="rId12"/>
    <p:sldId id="261" r:id="rId13"/>
    <p:sldId id="267" r:id="rId14"/>
    <p:sldId id="262" r:id="rId15"/>
    <p:sldId id="273" r:id="rId16"/>
    <p:sldId id="270" r:id="rId17"/>
    <p:sldId id="268" r:id="rId18"/>
    <p:sldId id="276" r:id="rId19"/>
    <p:sldId id="278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BENE3OV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 Irregular verbs 8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smtClean="0"/>
            <a:t>NÁZEV:VY_22_INOVACE_05_AJ8_NEPRAVIDELNÁ SLOVESA8</a:t>
          </a:r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B72AA3-51E8-47B9-82E9-F8FFA3AEB288}" type="presOf" srcId="{D1B46980-6531-4606-95E6-44980827E919}" destId="{6140AFEC-043D-4C43-A2F9-D0F5331DF3A3}" srcOrd="0" destOrd="0" presId="urn:microsoft.com/office/officeart/2005/8/layout/target3"/>
    <dgm:cxn modelId="{97A7E57C-EC71-485B-9B47-CFD9B89C2DED}" type="presOf" srcId="{26CBEA56-8CFD-48C0-BD6E-2EB16B1FBF42}" destId="{92E1E9E3-D1F0-4866-9424-7ECC0DD990BC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03AFE5B9-4632-4DDD-96E5-BD8D272DFBD8}" type="presOf" srcId="{1AE9165A-6B70-4FFD-A49C-881BF73B4F04}" destId="{A9F01C16-B5C0-47B0-9750-F7E5E11674A0}" srcOrd="0" destOrd="0" presId="urn:microsoft.com/office/officeart/2005/8/layout/target3"/>
    <dgm:cxn modelId="{E819B70B-AA53-484C-AAC3-BA1E549084BA}" type="presOf" srcId="{1F4F8BC0-F267-4379-9FE7-6FFC8B64BAD8}" destId="{017154CD-D9A9-4968-AD11-1207A3C4C00A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A688F80-E319-400F-8B99-05651E1A29EB}" type="presOf" srcId="{1F4F8BC0-F267-4379-9FE7-6FFC8B64BAD8}" destId="{C8857ABF-5052-4733-A46C-0F8B764FF76F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237A791-3558-42BC-8C41-3534CA4B74B0}" type="presOf" srcId="{D1D4F407-5343-4D3F-B5B9-D407B03CAEB4}" destId="{D005CE8C-CC26-4C3E-AC11-E15060ECD759}" srcOrd="0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08ED1CC0-FC0E-409F-B6F0-D7363951B772}" type="presOf" srcId="{D1B46980-6531-4606-95E6-44980827E919}" destId="{2BE915AB-18AA-4053-B92C-3BFC9ED204BB}" srcOrd="1" destOrd="0" presId="urn:microsoft.com/office/officeart/2005/8/layout/target3"/>
    <dgm:cxn modelId="{554FBF3B-01B4-44CF-BBD3-C1BEB1491949}" type="presOf" srcId="{757F3AB3-0718-4624-B441-E567A8F0AB56}" destId="{333A1088-737F-45CB-B68E-254E46348037}" srcOrd="0" destOrd="0" presId="urn:microsoft.com/office/officeart/2005/8/layout/target3"/>
    <dgm:cxn modelId="{6562D848-0C55-44FF-9E28-9BCCF0D34563}" type="presOf" srcId="{1AE9165A-6B70-4FFD-A49C-881BF73B4F04}" destId="{BD3627E9-8FC8-4A2F-B3EA-FAE798EF81D8}" srcOrd="1" destOrd="0" presId="urn:microsoft.com/office/officeart/2005/8/layout/target3"/>
    <dgm:cxn modelId="{7AFDA128-32B9-45C5-93EB-05E123E8EBB7}" type="presOf" srcId="{D1D4F407-5343-4D3F-B5B9-D407B03CAEB4}" destId="{AED2198E-93D5-4001-81B4-73124B309672}" srcOrd="1" destOrd="0" presId="urn:microsoft.com/office/officeart/2005/8/layout/target3"/>
    <dgm:cxn modelId="{63F8E117-9FB0-4DC8-AF03-A58CE46964A4}" type="presOf" srcId="{26CBEA56-8CFD-48C0-BD6E-2EB16B1FBF42}" destId="{5583D5C5-FAFF-4548-819C-80E289F73770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33A06EF8-18B1-4D4D-B398-1490D3C1EA84}" type="presParOf" srcId="{333A1088-737F-45CB-B68E-254E46348037}" destId="{F5ABB229-8D3B-4694-996A-96F23CF14429}" srcOrd="0" destOrd="0" presId="urn:microsoft.com/office/officeart/2005/8/layout/target3"/>
    <dgm:cxn modelId="{6DCB6B7E-F4D3-4077-B4F1-4EC1207B3CB8}" type="presParOf" srcId="{333A1088-737F-45CB-B68E-254E46348037}" destId="{F41139FD-01EE-4571-8B17-4FB00FC51163}" srcOrd="1" destOrd="0" presId="urn:microsoft.com/office/officeart/2005/8/layout/target3"/>
    <dgm:cxn modelId="{03DB6F0D-48B4-4EDF-B192-13B2C2445494}" type="presParOf" srcId="{333A1088-737F-45CB-B68E-254E46348037}" destId="{D005CE8C-CC26-4C3E-AC11-E15060ECD759}" srcOrd="2" destOrd="0" presId="urn:microsoft.com/office/officeart/2005/8/layout/target3"/>
    <dgm:cxn modelId="{2DF81BA5-842D-4677-A64B-62E40F5A2D7E}" type="presParOf" srcId="{333A1088-737F-45CB-B68E-254E46348037}" destId="{2C702D82-9B77-49B7-9568-BB8EB47C3372}" srcOrd="3" destOrd="0" presId="urn:microsoft.com/office/officeart/2005/8/layout/target3"/>
    <dgm:cxn modelId="{724CB70B-F317-484F-A518-3E00E71EC9BB}" type="presParOf" srcId="{333A1088-737F-45CB-B68E-254E46348037}" destId="{A52A0455-90FF-4808-ABD0-F02540D31D5A}" srcOrd="4" destOrd="0" presId="urn:microsoft.com/office/officeart/2005/8/layout/target3"/>
    <dgm:cxn modelId="{E0438135-C422-40DE-A1F4-8413F196747F}" type="presParOf" srcId="{333A1088-737F-45CB-B68E-254E46348037}" destId="{6140AFEC-043D-4C43-A2F9-D0F5331DF3A3}" srcOrd="5" destOrd="0" presId="urn:microsoft.com/office/officeart/2005/8/layout/target3"/>
    <dgm:cxn modelId="{0BFCED9F-CD0A-4D79-897D-D58B284DD758}" type="presParOf" srcId="{333A1088-737F-45CB-B68E-254E46348037}" destId="{71A10DEB-455E-4133-A618-0A0EE82A21E3}" srcOrd="6" destOrd="0" presId="urn:microsoft.com/office/officeart/2005/8/layout/target3"/>
    <dgm:cxn modelId="{31B35070-87FF-4E29-90F5-703456F6C00A}" type="presParOf" srcId="{333A1088-737F-45CB-B68E-254E46348037}" destId="{DA6A876D-6D25-492F-8BDC-9AE6A6CFB1FA}" srcOrd="7" destOrd="0" presId="urn:microsoft.com/office/officeart/2005/8/layout/target3"/>
    <dgm:cxn modelId="{916AB680-BFEF-488D-86F7-BFB47756BAFF}" type="presParOf" srcId="{333A1088-737F-45CB-B68E-254E46348037}" destId="{A9F01C16-B5C0-47B0-9750-F7E5E11674A0}" srcOrd="8" destOrd="0" presId="urn:microsoft.com/office/officeart/2005/8/layout/target3"/>
    <dgm:cxn modelId="{FAB17233-D1E2-407D-A295-A8926858FBA9}" type="presParOf" srcId="{333A1088-737F-45CB-B68E-254E46348037}" destId="{5C0CF724-3222-4429-B09A-F154A62FD507}" srcOrd="9" destOrd="0" presId="urn:microsoft.com/office/officeart/2005/8/layout/target3"/>
    <dgm:cxn modelId="{75CADA40-E25F-4F6F-9A9D-ACE545C9514F}" type="presParOf" srcId="{333A1088-737F-45CB-B68E-254E46348037}" destId="{71A5FEA7-FE77-4220-960F-2AB7AE466FE5}" srcOrd="10" destOrd="0" presId="urn:microsoft.com/office/officeart/2005/8/layout/target3"/>
    <dgm:cxn modelId="{440EA350-FF98-4AA3-9205-C8E21E921F8E}" type="presParOf" srcId="{333A1088-737F-45CB-B68E-254E46348037}" destId="{C8857ABF-5052-4733-A46C-0F8B764FF76F}" srcOrd="11" destOrd="0" presId="urn:microsoft.com/office/officeart/2005/8/layout/target3"/>
    <dgm:cxn modelId="{13E23426-CC3C-4B85-8E96-40ACA33662FE}" type="presParOf" srcId="{333A1088-737F-45CB-B68E-254E46348037}" destId="{1839E65E-6E97-41D2-A171-98C033275D27}" srcOrd="12" destOrd="0" presId="urn:microsoft.com/office/officeart/2005/8/layout/target3"/>
    <dgm:cxn modelId="{29A62254-202C-419B-99AE-D7A6F196E6CB}" type="presParOf" srcId="{333A1088-737F-45CB-B68E-254E46348037}" destId="{914F10DC-A7FA-462B-9334-03354AC7EA9F}" srcOrd="13" destOrd="0" presId="urn:microsoft.com/office/officeart/2005/8/layout/target3"/>
    <dgm:cxn modelId="{76D24C10-FC72-49F5-B2DC-4B6B4438562F}" type="presParOf" srcId="{333A1088-737F-45CB-B68E-254E46348037}" destId="{5583D5C5-FAFF-4548-819C-80E289F73770}" srcOrd="14" destOrd="0" presId="urn:microsoft.com/office/officeart/2005/8/layout/target3"/>
    <dgm:cxn modelId="{7CD85B50-8549-4DB1-A047-A2E21CC1F188}" type="presParOf" srcId="{333A1088-737F-45CB-B68E-254E46348037}" destId="{AED2198E-93D5-4001-81B4-73124B309672}" srcOrd="15" destOrd="0" presId="urn:microsoft.com/office/officeart/2005/8/layout/target3"/>
    <dgm:cxn modelId="{9F8C3F3E-4E94-480D-B477-175BDD22EBC2}" type="presParOf" srcId="{333A1088-737F-45CB-B68E-254E46348037}" destId="{2BE915AB-18AA-4053-B92C-3BFC9ED204BB}" srcOrd="16" destOrd="0" presId="urn:microsoft.com/office/officeart/2005/8/layout/target3"/>
    <dgm:cxn modelId="{0F1C6F05-8AA9-4FF8-8F34-76465B24AFB8}" type="presParOf" srcId="{333A1088-737F-45CB-B68E-254E46348037}" destId="{BD3627E9-8FC8-4A2F-B3EA-FAE798EF81D8}" srcOrd="17" destOrd="0" presId="urn:microsoft.com/office/officeart/2005/8/layout/target3"/>
    <dgm:cxn modelId="{6FB10A7E-A548-425E-8F86-4096FC6606B4}" type="presParOf" srcId="{333A1088-737F-45CB-B68E-254E46348037}" destId="{017154CD-D9A9-4968-AD11-1207A3C4C00A}" srcOrd="18" destOrd="0" presId="urn:microsoft.com/office/officeart/2005/8/layout/target3"/>
    <dgm:cxn modelId="{F34E8F42-3C36-4841-B148-9DFE803825D2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BENE3OV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NÁZEV:VY_22_INOVACE_05_AJ8_NEPRAVIDELNÁ SLOVESA8</a:t>
          </a: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Irregular verbs 8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6B69AA-EF7B-4DFC-BD83-30769B74A462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70929B-B05C-4815-AD6B-D650C916B6A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EEBB8-6CD3-4362-8ABF-6F4CBC191EBE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DF3A8-C5D7-4537-8DC3-A395E6EBEF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EEBB8-6CD3-4362-8ABF-6F4CBC191EBE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DF3A8-C5D7-4537-8DC3-A395E6EBEF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EEBB8-6CD3-4362-8ABF-6F4CBC191EBE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DF3A8-C5D7-4537-8DC3-A395E6EBEF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EEBB8-6CD3-4362-8ABF-6F4CBC191EBE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DF3A8-C5D7-4537-8DC3-A395E6EBEF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EEBB8-6CD3-4362-8ABF-6F4CBC191EBE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DF3A8-C5D7-4537-8DC3-A395E6EBEF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EEBB8-6CD3-4362-8ABF-6F4CBC191EBE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DF3A8-C5D7-4537-8DC3-A395E6EBEF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EEBB8-6CD3-4362-8ABF-6F4CBC191EBE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DF3A8-C5D7-4537-8DC3-A395E6EBEF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EEBB8-6CD3-4362-8ABF-6F4CBC191EBE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DF3A8-C5D7-4537-8DC3-A395E6EBEF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EEBB8-6CD3-4362-8ABF-6F4CBC191EBE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DF3A8-C5D7-4537-8DC3-A395E6EBEF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EEBB8-6CD3-4362-8ABF-6F4CBC191EBE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DF3A8-C5D7-4537-8DC3-A395E6EBEF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EEBB8-6CD3-4362-8ABF-6F4CBC191EBE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DF3A8-C5D7-4537-8DC3-A395E6EBEF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AEEBB8-6CD3-4362-8ABF-6F4CBC191EBE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FDF3A8-C5D7-4537-8DC3-A395E6EBEF1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764704"/>
            <a:ext cx="8604448" cy="49182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v 8. ročníku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ZŠ pomocí interaktivní tabule.</a:t>
            </a: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Obsahuje všechny tvary 15 vybraných nepravidelných sloves k opakování.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doplňují na tabuli tři tvary sloves.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Následuje kontrola.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obsahuje osmisměrku, kde žáci vyhledají třetí tvar opakovaných sloves.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Následuje kontrola.</a:t>
            </a: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260648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 rot="10800000" flipV="1">
            <a:off x="971599" y="5533929"/>
            <a:ext cx="381642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Použité zdroje: učebnice Project 3 Tom Hutchinson, Oxford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332656"/>
            <a:ext cx="871296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jet na </a:t>
            </a:r>
            <a:r>
              <a:rPr lang="cs-CZ" sz="8000" dirty="0" smtClean="0"/>
              <a:t>koni/kole……………….</a:t>
            </a:r>
            <a:endParaRPr lang="cs-CZ" sz="8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47864" y="3356992"/>
            <a:ext cx="319538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FF0000"/>
                </a:solidFill>
              </a:rPr>
              <a:t>ride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31640" y="4221088"/>
            <a:ext cx="211577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0070C0"/>
                </a:solidFill>
              </a:rPr>
              <a:t>rode</a:t>
            </a:r>
            <a:endParaRPr lang="cs-CZ" sz="8000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4048" y="4365104"/>
            <a:ext cx="290335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FFC000"/>
                </a:solidFill>
              </a:rPr>
              <a:t>ridden</a:t>
            </a:r>
            <a:endParaRPr lang="cs-CZ" sz="8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48680"/>
            <a:ext cx="8676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stát……………………….</a:t>
            </a:r>
            <a:endParaRPr lang="cs-CZ" sz="8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499992" y="2492896"/>
            <a:ext cx="266429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FF0000"/>
                </a:solidFill>
              </a:rPr>
              <a:t>stand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4077072"/>
            <a:ext cx="30243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0070C0"/>
                </a:solidFill>
              </a:rPr>
              <a:t>stood</a:t>
            </a:r>
            <a:endParaRPr lang="cs-CZ" sz="8000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76056" y="3501008"/>
            <a:ext cx="252915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FFC000"/>
                </a:solidFill>
              </a:rPr>
              <a:t>stood</a:t>
            </a:r>
            <a:endParaRPr lang="cs-CZ" sz="8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764704"/>
            <a:ext cx="87129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běžet……………………</a:t>
            </a:r>
            <a:endParaRPr lang="cs-CZ" sz="8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220072" y="2060848"/>
            <a:ext cx="161935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FF0000"/>
                </a:solidFill>
              </a:rPr>
              <a:t>run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91680" y="4365104"/>
            <a:ext cx="155183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0070C0"/>
                </a:solidFill>
              </a:rPr>
              <a:t>ran</a:t>
            </a:r>
            <a:endParaRPr lang="cs-CZ" sz="8000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08104" y="4365104"/>
            <a:ext cx="161935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FFC000"/>
                </a:solidFill>
              </a:rPr>
              <a:t>run</a:t>
            </a:r>
            <a:endParaRPr lang="cs-CZ" sz="8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48680"/>
            <a:ext cx="87484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vzít, </a:t>
            </a:r>
            <a:r>
              <a:rPr lang="cs-CZ" sz="8000" dirty="0" smtClean="0"/>
              <a:t>brát…………………</a:t>
            </a:r>
            <a:endParaRPr lang="cs-CZ" sz="8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436096" y="2996952"/>
            <a:ext cx="25202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FF0000"/>
                </a:solidFill>
              </a:rPr>
              <a:t>take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2852936"/>
            <a:ext cx="28803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0070C0"/>
                </a:solidFill>
              </a:rPr>
              <a:t>took</a:t>
            </a:r>
            <a:endParaRPr lang="cs-CZ" sz="8000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60032" y="4653136"/>
            <a:ext cx="248907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FFC000"/>
                </a:solidFill>
              </a:rPr>
              <a:t>taken</a:t>
            </a:r>
            <a:endParaRPr lang="cs-CZ" sz="8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404664"/>
            <a:ext cx="878497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říci ( to, něco</a:t>
            </a:r>
            <a:r>
              <a:rPr lang="cs-CZ" sz="8000" dirty="0" smtClean="0"/>
              <a:t>)………………….</a:t>
            </a:r>
            <a:endParaRPr lang="cs-CZ" sz="8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3968" y="3068960"/>
            <a:ext cx="23762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FF0000"/>
                </a:solidFill>
              </a:rPr>
              <a:t>say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55976" y="4725144"/>
            <a:ext cx="185178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FFC000"/>
                </a:solidFill>
              </a:rPr>
              <a:t>said</a:t>
            </a:r>
            <a:endParaRPr lang="cs-CZ" sz="8000" dirty="0">
              <a:solidFill>
                <a:srgbClr val="FFC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3501008"/>
            <a:ext cx="2871313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8000" dirty="0">
                <a:solidFill>
                  <a:srgbClr val="0070C0"/>
                </a:solidFill>
              </a:rPr>
              <a:t>said</a:t>
            </a:r>
            <a:endParaRPr lang="cs-CZ" sz="80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764704"/>
            <a:ext cx="896448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plavat……………………</a:t>
            </a:r>
            <a:endParaRPr lang="cs-CZ" sz="8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64088" y="2420888"/>
            <a:ext cx="259228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FF0000"/>
                </a:solidFill>
              </a:rPr>
              <a:t>swim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9" y="3356992"/>
            <a:ext cx="33123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0070C0"/>
                </a:solidFill>
              </a:rPr>
              <a:t>swam</a:t>
            </a:r>
            <a:endParaRPr lang="cs-CZ" sz="8000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60032" y="5013176"/>
            <a:ext cx="267233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FFC000"/>
                </a:solidFill>
              </a:rPr>
              <a:t>swum</a:t>
            </a:r>
            <a:endParaRPr lang="cs-CZ" sz="8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836712"/>
            <a:ext cx="84249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sedět……………………</a:t>
            </a:r>
            <a:endParaRPr lang="cs-CZ" sz="8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788024" y="2564904"/>
            <a:ext cx="116410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FF0000"/>
                </a:solidFill>
              </a:rPr>
              <a:t>sit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59632" y="3933056"/>
            <a:ext cx="141109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0070C0"/>
                </a:solidFill>
              </a:rPr>
              <a:t>sat</a:t>
            </a:r>
            <a:endParaRPr lang="cs-CZ" sz="8000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20072" y="4437112"/>
            <a:ext cx="141109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FFC000"/>
                </a:solidFill>
              </a:rPr>
              <a:t>sat</a:t>
            </a:r>
            <a:endParaRPr lang="cs-CZ" sz="8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052736"/>
            <a:ext cx="85689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u(krást</a:t>
            </a:r>
            <a:r>
              <a:rPr lang="cs-CZ" sz="8000" dirty="0" smtClean="0"/>
              <a:t>)………………….</a:t>
            </a:r>
            <a:endParaRPr lang="cs-CZ" sz="8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60032" y="2348880"/>
            <a:ext cx="30243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FF0000"/>
                </a:solidFill>
              </a:rPr>
              <a:t>steal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3" y="3429000"/>
            <a:ext cx="28803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0070C0"/>
                </a:solidFill>
              </a:rPr>
              <a:t>stole</a:t>
            </a:r>
            <a:endParaRPr lang="cs-CZ" sz="8000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27984" y="4509120"/>
            <a:ext cx="27327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FFC000"/>
                </a:solidFill>
              </a:rPr>
              <a:t>stolen</a:t>
            </a:r>
            <a:endParaRPr lang="cs-CZ" sz="8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76672"/>
            <a:ext cx="878497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nosit (</a:t>
            </a:r>
            <a:r>
              <a:rPr lang="en-US" sz="8000" dirty="0" smtClean="0"/>
              <a:t>na sob</a:t>
            </a:r>
            <a:r>
              <a:rPr lang="cs-CZ" sz="8000" dirty="0" smtClean="0"/>
              <a:t>ě</a:t>
            </a:r>
            <a:r>
              <a:rPr lang="cs-CZ" sz="8000" dirty="0" smtClean="0"/>
              <a:t>)………………….</a:t>
            </a:r>
            <a:endParaRPr lang="cs-CZ" sz="8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04048" y="3501008"/>
            <a:ext cx="32403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FF0000"/>
                </a:solidFill>
              </a:rPr>
              <a:t>wear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3645024"/>
            <a:ext cx="266429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0070C0"/>
                </a:solidFill>
              </a:rPr>
              <a:t>wore</a:t>
            </a:r>
            <a:endParaRPr lang="cs-CZ" sz="8000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39752" y="4869160"/>
            <a:ext cx="396044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FFC000"/>
                </a:solidFill>
              </a:rPr>
              <a:t>worn</a:t>
            </a:r>
            <a:endParaRPr lang="cs-CZ" sz="8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548680"/>
            <a:ext cx="86409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poslat……………………</a:t>
            </a:r>
            <a:endParaRPr lang="cs-CZ" sz="8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220072" y="1916832"/>
            <a:ext cx="217239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FF0000"/>
                </a:solidFill>
              </a:rPr>
              <a:t>send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3429000"/>
            <a:ext cx="23762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0070C0"/>
                </a:solidFill>
              </a:rPr>
              <a:t>sent</a:t>
            </a:r>
            <a:endParaRPr lang="cs-CZ" sz="8000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20072" y="4293096"/>
            <a:ext cx="196733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FFC000"/>
                </a:solidFill>
              </a:rPr>
              <a:t>sent</a:t>
            </a:r>
            <a:endParaRPr lang="cs-CZ" sz="8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764704"/>
            <a:ext cx="88204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říci (komu</a:t>
            </a:r>
            <a:r>
              <a:rPr lang="cs-CZ" sz="8000" dirty="0" smtClean="0"/>
              <a:t>)………………</a:t>
            </a:r>
            <a:endParaRPr lang="cs-CZ" sz="8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292080" y="2348880"/>
            <a:ext cx="36004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FF0000"/>
                </a:solidFill>
              </a:rPr>
              <a:t>tell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3356992"/>
            <a:ext cx="23042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0070C0"/>
                </a:solidFill>
              </a:rPr>
              <a:t>told</a:t>
            </a:r>
            <a:endParaRPr lang="cs-CZ" sz="8000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79912" y="4581128"/>
            <a:ext cx="18337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FFC000"/>
                </a:solidFill>
              </a:rPr>
              <a:t>told</a:t>
            </a:r>
            <a:endParaRPr lang="cs-CZ" sz="8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836712"/>
            <a:ext cx="88924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mluvit…………………….</a:t>
            </a:r>
            <a:endParaRPr lang="cs-CZ" sz="8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932040" y="1988840"/>
            <a:ext cx="259237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FF0000"/>
                </a:solidFill>
              </a:rPr>
              <a:t>speak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59632" y="4005064"/>
            <a:ext cx="260898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0070C0"/>
                </a:solidFill>
              </a:rPr>
              <a:t>spoke</a:t>
            </a:r>
            <a:endParaRPr lang="cs-CZ" sz="8000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652120" y="4149080"/>
            <a:ext cx="314759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FFC000"/>
                </a:solidFill>
              </a:rPr>
              <a:t>spoken</a:t>
            </a:r>
            <a:endParaRPr lang="cs-CZ" sz="8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332656"/>
            <a:ext cx="878497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zapomenout………………………..</a:t>
            </a:r>
            <a:endParaRPr lang="cs-CZ" sz="8000" dirty="0"/>
          </a:p>
        </p:txBody>
      </p:sp>
      <p:sp>
        <p:nvSpPr>
          <p:cNvPr id="3" name="TextovéPole 2"/>
          <p:cNvSpPr txBox="1"/>
          <p:nvPr/>
        </p:nvSpPr>
        <p:spPr>
          <a:xfrm rot="10800000" flipV="1">
            <a:off x="4860032" y="2952239"/>
            <a:ext cx="30243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FF0000"/>
                </a:solidFill>
              </a:rPr>
              <a:t>forget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3140968"/>
            <a:ext cx="36004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0070C0"/>
                </a:solidFill>
              </a:rPr>
              <a:t>forgot</a:t>
            </a:r>
            <a:endParaRPr lang="cs-CZ" sz="8000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27784" y="4149080"/>
            <a:ext cx="408714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FFC000"/>
                </a:solidFill>
              </a:rPr>
              <a:t>forgotten</a:t>
            </a:r>
            <a:endParaRPr lang="cs-CZ" sz="8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871296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vyhrát, </a:t>
            </a:r>
            <a:r>
              <a:rPr lang="cs-CZ" sz="8000" dirty="0" smtClean="0"/>
              <a:t>zvítězit……………………</a:t>
            </a:r>
            <a:endParaRPr lang="cs-CZ" sz="8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436096" y="3068960"/>
            <a:ext cx="259228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FF0000"/>
                </a:solidFill>
              </a:rPr>
              <a:t>win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1" y="3861048"/>
            <a:ext cx="237626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0070C0"/>
                </a:solidFill>
              </a:rPr>
              <a:t>won</a:t>
            </a:r>
            <a:endParaRPr lang="cs-CZ" sz="8000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63888" y="5013176"/>
            <a:ext cx="321391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FFC000"/>
                </a:solidFill>
              </a:rPr>
              <a:t>won</a:t>
            </a:r>
            <a:endParaRPr lang="cs-CZ" sz="8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78497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myslet, </a:t>
            </a:r>
            <a:r>
              <a:rPr lang="cs-CZ" sz="8000" dirty="0" smtClean="0"/>
              <a:t>přemýšlet……………….</a:t>
            </a:r>
            <a:endParaRPr lang="cs-CZ" sz="8000" dirty="0"/>
          </a:p>
        </p:txBody>
      </p:sp>
      <p:sp>
        <p:nvSpPr>
          <p:cNvPr id="3" name="TextovéPole 2"/>
          <p:cNvSpPr txBox="1"/>
          <p:nvPr/>
        </p:nvSpPr>
        <p:spPr>
          <a:xfrm rot="10800000" flipV="1">
            <a:off x="5796136" y="3456295"/>
            <a:ext cx="24482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FF0000"/>
                </a:solidFill>
              </a:rPr>
              <a:t>think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4221088"/>
            <a:ext cx="4104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0070C0"/>
                </a:solidFill>
              </a:rPr>
              <a:t>thought</a:t>
            </a:r>
            <a:endParaRPr lang="cs-CZ" sz="8000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55976" y="5301208"/>
            <a:ext cx="350140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FFC000"/>
                </a:solidFill>
              </a:rPr>
              <a:t>thought</a:t>
            </a:r>
            <a:endParaRPr lang="cs-CZ" sz="8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07505" y="404670"/>
          <a:ext cx="8928990" cy="6264690"/>
        </p:xfrm>
        <a:graphic>
          <a:graphicData uri="http://schemas.openxmlformats.org/drawingml/2006/table">
            <a:tbl>
              <a:tblPr/>
              <a:tblGrid>
                <a:gridCol w="595266"/>
                <a:gridCol w="595266"/>
                <a:gridCol w="595266"/>
                <a:gridCol w="595266"/>
                <a:gridCol w="595266"/>
                <a:gridCol w="595266"/>
                <a:gridCol w="595266"/>
                <a:gridCol w="595266"/>
                <a:gridCol w="595266"/>
                <a:gridCol w="595266"/>
                <a:gridCol w="595266"/>
                <a:gridCol w="595266"/>
                <a:gridCol w="595266"/>
                <a:gridCol w="595266"/>
                <a:gridCol w="595266"/>
              </a:tblGrid>
              <a:tr h="417646">
                <a:tc>
                  <a:txBody>
                    <a:bodyPr/>
                    <a:lstStyle/>
                    <a:p>
                      <a:r>
                        <a:rPr lang="cs-CZ" sz="180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7646">
                <a:tc>
                  <a:txBody>
                    <a:bodyPr/>
                    <a:lstStyle/>
                    <a:p>
                      <a:r>
                        <a:rPr lang="cs-CZ" sz="1800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7646"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7646"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7646">
                <a:tc>
                  <a:txBody>
                    <a:bodyPr/>
                    <a:lstStyle/>
                    <a:p>
                      <a:r>
                        <a:rPr lang="cs-CZ" sz="180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7646">
                <a:tc>
                  <a:txBody>
                    <a:bodyPr/>
                    <a:lstStyle/>
                    <a:p>
                      <a:r>
                        <a:rPr lang="cs-CZ" sz="180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7646">
                <a:tc>
                  <a:txBody>
                    <a:bodyPr/>
                    <a:lstStyle/>
                    <a:p>
                      <a:r>
                        <a:rPr lang="cs-CZ" sz="180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7646"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7646">
                <a:tc>
                  <a:txBody>
                    <a:bodyPr/>
                    <a:lstStyle/>
                    <a:p>
                      <a:r>
                        <a:rPr lang="cs-CZ" sz="180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7646">
                <a:tc>
                  <a:txBody>
                    <a:bodyPr/>
                    <a:lstStyle/>
                    <a:p>
                      <a:r>
                        <a:rPr lang="cs-CZ" sz="180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7646">
                <a:tc>
                  <a:txBody>
                    <a:bodyPr/>
                    <a:lstStyle/>
                    <a:p>
                      <a:r>
                        <a:rPr lang="cs-CZ" sz="180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7646">
                <a:tc>
                  <a:txBody>
                    <a:bodyPr/>
                    <a:lstStyle/>
                    <a:p>
                      <a:r>
                        <a:rPr lang="cs-CZ" sz="180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7646">
                <a:tc>
                  <a:txBody>
                    <a:bodyPr/>
                    <a:lstStyle/>
                    <a:p>
                      <a:r>
                        <a:rPr lang="cs-CZ" sz="180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7646">
                <a:tc>
                  <a:txBody>
                    <a:bodyPr/>
                    <a:lstStyle/>
                    <a:p>
                      <a:r>
                        <a:rPr lang="cs-CZ" sz="180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7646">
                <a:tc>
                  <a:txBody>
                    <a:bodyPr/>
                    <a:lstStyle/>
                    <a:p>
                      <a:r>
                        <a:rPr lang="cs-CZ" sz="180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Courier New" pitchFamily="49" charset="0"/>
              <a:cs typeface="Courier New" pitchFamily="49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0"/>
            <a:ext cx="2232021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Najdi třetí tvar sloves:</a:t>
            </a:r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07505" y="404670"/>
          <a:ext cx="8928990" cy="6264690"/>
        </p:xfrm>
        <a:graphic>
          <a:graphicData uri="http://schemas.openxmlformats.org/drawingml/2006/table">
            <a:tbl>
              <a:tblPr/>
              <a:tblGrid>
                <a:gridCol w="595266"/>
                <a:gridCol w="595266"/>
                <a:gridCol w="595266"/>
                <a:gridCol w="595266"/>
                <a:gridCol w="595266"/>
                <a:gridCol w="595266"/>
                <a:gridCol w="595266"/>
                <a:gridCol w="595266"/>
                <a:gridCol w="595266"/>
                <a:gridCol w="595266"/>
                <a:gridCol w="595266"/>
                <a:gridCol w="595266"/>
                <a:gridCol w="595266"/>
                <a:gridCol w="595266"/>
                <a:gridCol w="595266"/>
              </a:tblGrid>
              <a:tr h="417646">
                <a:tc>
                  <a:txBody>
                    <a:bodyPr/>
                    <a:lstStyle/>
                    <a:p>
                      <a:r>
                        <a:rPr lang="cs-CZ" sz="180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7646">
                <a:tc>
                  <a:txBody>
                    <a:bodyPr/>
                    <a:lstStyle/>
                    <a:p>
                      <a:r>
                        <a:rPr lang="cs-CZ" sz="1800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7646"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7646"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7646">
                <a:tc>
                  <a:txBody>
                    <a:bodyPr/>
                    <a:lstStyle/>
                    <a:p>
                      <a:r>
                        <a:rPr lang="cs-CZ" sz="180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7646">
                <a:tc>
                  <a:txBody>
                    <a:bodyPr/>
                    <a:lstStyle/>
                    <a:p>
                      <a:r>
                        <a:rPr lang="cs-CZ" sz="1800" dirty="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7646">
                <a:tc>
                  <a:txBody>
                    <a:bodyPr/>
                    <a:lstStyle/>
                    <a:p>
                      <a:r>
                        <a:rPr lang="cs-CZ" sz="180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7646"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</a:tr>
              <a:tr h="417646">
                <a:tc>
                  <a:txBody>
                    <a:bodyPr/>
                    <a:lstStyle/>
                    <a:p>
                      <a:r>
                        <a:rPr lang="cs-CZ" sz="180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7646">
                <a:tc>
                  <a:txBody>
                    <a:bodyPr/>
                    <a:lstStyle/>
                    <a:p>
                      <a:r>
                        <a:rPr lang="cs-CZ" sz="180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7646">
                <a:tc>
                  <a:txBody>
                    <a:bodyPr/>
                    <a:lstStyle/>
                    <a:p>
                      <a:r>
                        <a:rPr lang="cs-CZ" sz="180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7646">
                <a:tc>
                  <a:txBody>
                    <a:bodyPr/>
                    <a:lstStyle/>
                    <a:p>
                      <a:r>
                        <a:rPr lang="cs-CZ" sz="180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7646">
                <a:tc>
                  <a:txBody>
                    <a:bodyPr/>
                    <a:lstStyle/>
                    <a:p>
                      <a:r>
                        <a:rPr lang="cs-CZ" sz="1800" dirty="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</a:tr>
              <a:tr h="417646">
                <a:tc>
                  <a:txBody>
                    <a:bodyPr/>
                    <a:lstStyle/>
                    <a:p>
                      <a:r>
                        <a:rPr lang="cs-CZ" sz="180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7646">
                <a:tc>
                  <a:txBody>
                    <a:bodyPr/>
                    <a:lstStyle/>
                    <a:p>
                      <a:r>
                        <a:rPr lang="cs-CZ" sz="180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Courier New" pitchFamily="49" charset="0"/>
              <a:cs typeface="Courier New" pitchFamily="49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5" y="0"/>
            <a:ext cx="1008112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640</Words>
  <Application>Microsoft Office PowerPoint</Application>
  <PresentationFormat>Předvádění na obrazovce (4:3)</PresentationFormat>
  <Paragraphs>534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Irregular verbs 8</dc:title>
  <dc:creator>OEM</dc:creator>
  <cp:lastModifiedBy>OEM</cp:lastModifiedBy>
  <cp:revision>11</cp:revision>
  <dcterms:created xsi:type="dcterms:W3CDTF">2013-01-03T16:40:53Z</dcterms:created>
  <dcterms:modified xsi:type="dcterms:W3CDTF">2013-03-18T18:45:30Z</dcterms:modified>
</cp:coreProperties>
</file>