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75" r:id="rId3"/>
    <p:sldId id="257" r:id="rId4"/>
    <p:sldId id="258" r:id="rId5"/>
    <p:sldId id="259" r:id="rId6"/>
    <p:sldId id="260" r:id="rId7"/>
    <p:sldId id="261" r:id="rId8"/>
    <p:sldId id="262" r:id="rId9"/>
    <p:sldId id="270" r:id="rId10"/>
    <p:sldId id="263" r:id="rId11"/>
    <p:sldId id="271" r:id="rId12"/>
    <p:sldId id="264" r:id="rId13"/>
    <p:sldId id="273" r:id="rId14"/>
    <p:sldId id="265" r:id="rId15"/>
    <p:sldId id="272" r:id="rId16"/>
    <p:sldId id="266" r:id="rId17"/>
    <p:sldId id="269" r:id="rId18"/>
    <p:sldId id="276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65" autoAdjust="0"/>
    <p:restoredTop sz="94660"/>
  </p:normalViewPr>
  <p:slideViewPr>
    <p:cSldViewPr>
      <p:cViewPr varScale="1">
        <p:scale>
          <a:sx n="69" d="100"/>
          <a:sy n="69" d="100"/>
        </p:scale>
        <p:origin x="-14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200" baseline="0" dirty="0" smtClean="0"/>
            <a:t>VY_12_INOVACE_23_ČS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Základní škola a Mateřská škola Halže,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SPOLEČNOST PO TŘICETILETÉ VÁLCE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2C90433-5833-4FBB-B44D-19162BCCA373}">
      <dgm:prSet custT="1"/>
      <dgm:spPr/>
      <dgm:t>
        <a:bodyPr/>
        <a:lstStyle/>
        <a:p>
          <a:pPr algn="l" rtl="0"/>
          <a:r>
            <a:rPr lang="cs-CZ" sz="2000" dirty="0"/>
            <a:t>                         </a:t>
          </a:r>
          <a:r>
            <a:rPr lang="cs-CZ" sz="1800" dirty="0"/>
            <a:t>příspěvková organizace</a:t>
          </a:r>
          <a:endParaRPr lang="cs-CZ" sz="2000" dirty="0"/>
        </a:p>
      </dgm:t>
    </dgm:pt>
    <dgm:pt modelId="{FE263347-0334-4678-A4E1-694A34352365}" type="parTrans" cxnId="{44F76B10-125B-49BC-B31D-2D21480A6EC6}">
      <dgm:prSet/>
      <dgm:spPr/>
      <dgm:t>
        <a:bodyPr/>
        <a:lstStyle/>
        <a:p>
          <a:endParaRPr lang="cs-CZ"/>
        </a:p>
      </dgm:t>
    </dgm:pt>
    <dgm:pt modelId="{85A51028-DDCB-4FE7-B282-F905D135B24A}" type="sibTrans" cxnId="{44F76B10-125B-49BC-B31D-2D21480A6EC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Pavla Dokoupilová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 custLinFactNeighborX="4389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97" custLinFactNeighborY="1829"/>
      <dgm:spPr/>
      <dgm:t>
        <a:bodyPr/>
        <a:lstStyle/>
        <a:p>
          <a:endParaRPr lang="cs-CZ"/>
        </a:p>
      </dgm:t>
    </dgm:pt>
    <dgm:pt modelId="{4F6CFBA2-9153-4703-BA77-A719B4C5992C}" type="pres">
      <dgm:prSet presAssocID="{B2C90433-5833-4FBB-B44D-19162BCCA373}" presName="vertSpace2" presStyleLbl="node1" presStyleIdx="0" presStyleCnt="6"/>
      <dgm:spPr/>
    </dgm:pt>
    <dgm:pt modelId="{14A8BC0B-DAF3-4FCE-8B99-89DA11DD994F}" type="pres">
      <dgm:prSet presAssocID="{B2C90433-5833-4FBB-B44D-19162BCCA373}" presName="circle2" presStyleLbl="node1" presStyleIdx="1" presStyleCnt="6"/>
      <dgm:spPr/>
      <dgm:t>
        <a:bodyPr/>
        <a:lstStyle/>
        <a:p>
          <a:endParaRPr lang="cs-CZ"/>
        </a:p>
      </dgm:t>
    </dgm:pt>
    <dgm:pt modelId="{D9392410-2770-4347-933B-60A9F6903FBE}" type="pres">
      <dgm:prSet presAssocID="{B2C90433-5833-4FBB-B44D-19162BCCA373}" presName="rect2" presStyleLbl="alignAcc1" presStyleIdx="1" presStyleCnt="6"/>
      <dgm:spPr/>
      <dgm:t>
        <a:bodyPr/>
        <a:lstStyle/>
        <a:p>
          <a:endParaRPr lang="cs-CZ"/>
        </a:p>
      </dgm:t>
    </dgm:pt>
    <dgm:pt modelId="{09EDFEAC-03A2-463C-9AF0-B3BDF8DF2AE1}" type="pres">
      <dgm:prSet presAssocID="{D1B46980-6531-4606-95E6-44980827E919}" presName="vertSpace3" presStyleLbl="node1" presStyleIdx="1" presStyleCnt="6"/>
      <dgm:spPr/>
    </dgm:pt>
    <dgm:pt modelId="{7CF15BB8-F72E-45BD-9712-5ED6653D95D5}" type="pres">
      <dgm:prSet presAssocID="{D1B46980-6531-4606-95E6-44980827E919}" presName="circle3" presStyleLbl="node1" presStyleIdx="2" presStyleCnt="6"/>
      <dgm:spPr/>
    </dgm:pt>
    <dgm:pt modelId="{5F013748-4A2A-480C-96C5-0CD231CBE889}" type="pres">
      <dgm:prSet presAssocID="{D1B46980-6531-4606-95E6-44980827E919}" presName="rect3" presStyleLbl="alignAcc1" presStyleIdx="2" presStyleCnt="6"/>
      <dgm:spPr/>
      <dgm:t>
        <a:bodyPr/>
        <a:lstStyle/>
        <a:p>
          <a:endParaRPr lang="cs-CZ"/>
        </a:p>
      </dgm:t>
    </dgm:pt>
    <dgm:pt modelId="{4E9C25AC-9260-44B9-B073-F9B14E98DB74}" type="pres">
      <dgm:prSet presAssocID="{B651F6E3-6281-48DB-9319-2AEAFDAE7572}" presName="vertSpace4" presStyleLbl="node1" presStyleIdx="2" presStyleCnt="6"/>
      <dgm:spPr/>
    </dgm:pt>
    <dgm:pt modelId="{C9A5F600-7420-4D42-9687-33E03BDF265C}" type="pres">
      <dgm:prSet presAssocID="{B651F6E3-6281-48DB-9319-2AEAFDAE7572}" presName="circle4" presStyleLbl="node1" presStyleIdx="3" presStyleCnt="6"/>
      <dgm:spPr/>
    </dgm:pt>
    <dgm:pt modelId="{3AA16991-9ECE-445A-A70C-A94F691C7006}" type="pres">
      <dgm:prSet presAssocID="{B651F6E3-6281-48DB-9319-2AEAFDAE7572}" presName="rect4" presStyleLbl="alignAcc1" presStyleIdx="3" presStyleCnt="6"/>
      <dgm:spPr/>
      <dgm:t>
        <a:bodyPr/>
        <a:lstStyle/>
        <a:p>
          <a:endParaRPr lang="cs-CZ"/>
        </a:p>
      </dgm:t>
    </dgm:pt>
    <dgm:pt modelId="{DD3786C8-B436-4B50-9608-196999D0516C}" type="pres">
      <dgm:prSet presAssocID="{D8197B8C-B260-4A16-BDF4-0947B075E274}" presName="vertSpace5" presStyleLbl="node1" presStyleIdx="3" presStyleCnt="6"/>
      <dgm:spPr/>
    </dgm:pt>
    <dgm:pt modelId="{F8FC9227-4FB5-4957-BB25-93061D0C28FB}" type="pres">
      <dgm:prSet presAssocID="{D8197B8C-B260-4A16-BDF4-0947B075E274}" presName="circle5" presStyleLbl="node1" presStyleIdx="4" presStyleCnt="6"/>
      <dgm:spPr/>
    </dgm:pt>
    <dgm:pt modelId="{CA38FC10-2C5A-4897-8271-E6B0CE1D6BB0}" type="pres">
      <dgm:prSet presAssocID="{D8197B8C-B260-4A16-BDF4-0947B075E274}" presName="rect5" presStyleLbl="alignAcc1" presStyleIdx="4" presStyleCnt="6"/>
      <dgm:spPr/>
      <dgm:t>
        <a:bodyPr/>
        <a:lstStyle/>
        <a:p>
          <a:endParaRPr lang="cs-CZ"/>
        </a:p>
      </dgm:t>
    </dgm:pt>
    <dgm:pt modelId="{31B89C0F-C23D-4A3E-8A0B-BECE90065C6E}" type="pres">
      <dgm:prSet presAssocID="{4C35D32F-0EAB-4CD7-82EE-45574DC2A586}" presName="vertSpace6" presStyleLbl="node1" presStyleIdx="4" presStyleCnt="6"/>
      <dgm:spPr/>
    </dgm:pt>
    <dgm:pt modelId="{5D5757ED-2392-418D-A431-E9244F111100}" type="pres">
      <dgm:prSet presAssocID="{4C35D32F-0EAB-4CD7-82EE-45574DC2A586}" presName="circle6" presStyleLbl="node1" presStyleIdx="5" presStyleCnt="6"/>
      <dgm:spPr/>
    </dgm:pt>
    <dgm:pt modelId="{3C37292F-5271-4C3A-A997-20B5C1B6872D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6A7B9D-E3A6-4D41-8CDA-DEA199065E9E}" type="pres">
      <dgm:prSet presAssocID="{B2C90433-5833-4FBB-B44D-19162BCCA373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E5CC36-9736-4704-B22E-2D7944A0BBD1}" type="pres">
      <dgm:prSet presAssocID="{D1B46980-6531-4606-95E6-44980827E91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DB4571-421D-4058-AAB5-064D170F22B0}" type="pres">
      <dgm:prSet presAssocID="{B651F6E3-6281-48DB-9319-2AEAFDAE7572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D4614E-3F74-4EC4-B359-7FB1B8348A94}" type="pres">
      <dgm:prSet presAssocID="{D8197B8C-B260-4A16-BDF4-0947B075E274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616B6F-1171-4D86-B1AD-21F3C76E9237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700F6F-4092-4723-B396-BCE6E11B3CCE}" type="presOf" srcId="{4C35D32F-0EAB-4CD7-82EE-45574DC2A586}" destId="{3C37292F-5271-4C3A-A997-20B5C1B6872D}" srcOrd="0" destOrd="0" presId="urn:microsoft.com/office/officeart/2005/8/layout/target3"/>
    <dgm:cxn modelId="{417A3B9B-6E8D-49BB-A4B6-61281869B85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C655318-9C0D-430C-9F92-13BD4A864266}" type="presOf" srcId="{4C35D32F-0EAB-4CD7-82EE-45574DC2A586}" destId="{69616B6F-1171-4D86-B1AD-21F3C76E9237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A39FCF96-6EF6-470E-803E-387E01EAD0C3}" type="presOf" srcId="{D1B46980-6531-4606-95E6-44980827E919}" destId="{37E5CC36-9736-4704-B22E-2D7944A0BBD1}" srcOrd="1" destOrd="0" presId="urn:microsoft.com/office/officeart/2005/8/layout/target3"/>
    <dgm:cxn modelId="{BDA40D7D-8460-4FD2-BF07-253B74F987CE}" type="presOf" srcId="{B651F6E3-6281-48DB-9319-2AEAFDAE7572}" destId="{3AA16991-9ECE-445A-A70C-A94F691C7006}" srcOrd="0" destOrd="0" presId="urn:microsoft.com/office/officeart/2005/8/layout/target3"/>
    <dgm:cxn modelId="{58872B61-B9BA-4E10-A88A-19AE45D4BB0B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4367BEB4-14FA-4CFF-8E38-3AD9E3D0BE89}" type="presOf" srcId="{D8197B8C-B260-4A16-BDF4-0947B075E274}" destId="{CA38FC10-2C5A-4897-8271-E6B0CE1D6BB0}" srcOrd="0" destOrd="0" presId="urn:microsoft.com/office/officeart/2005/8/layout/target3"/>
    <dgm:cxn modelId="{A90E5DD8-FCF8-43E8-A029-6D74CCE19B99}" type="presOf" srcId="{B651F6E3-6281-48DB-9319-2AEAFDAE7572}" destId="{64DB4571-421D-4058-AAB5-064D170F22B0}" srcOrd="1" destOrd="0" presId="urn:microsoft.com/office/officeart/2005/8/layout/target3"/>
    <dgm:cxn modelId="{391E27B6-58BD-4391-910E-E03F8B81ED1F}" type="presOf" srcId="{D1B46980-6531-4606-95E6-44980827E919}" destId="{5F013748-4A2A-480C-96C5-0CD231CBE889}" srcOrd="0" destOrd="0" presId="urn:microsoft.com/office/officeart/2005/8/layout/target3"/>
    <dgm:cxn modelId="{44F76B10-125B-49BC-B31D-2D21480A6EC6}" srcId="{757F3AB3-0718-4624-B441-E567A8F0AB56}" destId="{B2C90433-5833-4FBB-B44D-19162BCCA373}" srcOrd="1" destOrd="0" parTransId="{FE263347-0334-4678-A4E1-694A34352365}" sibTransId="{85A51028-DDCB-4FE7-B282-F905D135B24A}"/>
    <dgm:cxn modelId="{3391DA56-6876-4C84-9CD1-FC3C815D0E7E}" type="presOf" srcId="{B2C90433-5833-4FBB-B44D-19162BCCA373}" destId="{D9392410-2770-4347-933B-60A9F6903FBE}" srcOrd="0" destOrd="0" presId="urn:microsoft.com/office/officeart/2005/8/layout/target3"/>
    <dgm:cxn modelId="{4F54997C-B886-4F02-96F9-B63D492D0D8B}" type="presOf" srcId="{D8197B8C-B260-4A16-BDF4-0947B075E274}" destId="{12D4614E-3F74-4EC4-B359-7FB1B8348A94}" srcOrd="1" destOrd="0" presId="urn:microsoft.com/office/officeart/2005/8/layout/target3"/>
    <dgm:cxn modelId="{5BACC1A5-7801-45CF-BBF8-412149CF4D45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B7BB9A78-655F-4758-AAEC-C8F89A67DEFD}" type="presOf" srcId="{B2C90433-5833-4FBB-B44D-19162BCCA373}" destId="{526A7B9D-E3A6-4D41-8CDA-DEA199065E9E}" srcOrd="1" destOrd="0" presId="urn:microsoft.com/office/officeart/2005/8/layout/target3"/>
    <dgm:cxn modelId="{C223422A-C2EF-4FD9-9E11-E85FB29EDBF8}" type="presParOf" srcId="{333A1088-737F-45CB-B68E-254E46348037}" destId="{F5ABB229-8D3B-4694-996A-96F23CF14429}" srcOrd="0" destOrd="0" presId="urn:microsoft.com/office/officeart/2005/8/layout/target3"/>
    <dgm:cxn modelId="{9FA1E258-FF7A-4725-B199-A8A9DC0BD291}" type="presParOf" srcId="{333A1088-737F-45CB-B68E-254E46348037}" destId="{F41139FD-01EE-4571-8B17-4FB00FC51163}" srcOrd="1" destOrd="0" presId="urn:microsoft.com/office/officeart/2005/8/layout/target3"/>
    <dgm:cxn modelId="{744A5C16-DBE3-4A2D-82D3-38D2CDFB0003}" type="presParOf" srcId="{333A1088-737F-45CB-B68E-254E46348037}" destId="{D005CE8C-CC26-4C3E-AC11-E15060ECD759}" srcOrd="2" destOrd="0" presId="urn:microsoft.com/office/officeart/2005/8/layout/target3"/>
    <dgm:cxn modelId="{8AF4C19D-02D6-44D6-A670-83C0FCC41C70}" type="presParOf" srcId="{333A1088-737F-45CB-B68E-254E46348037}" destId="{4F6CFBA2-9153-4703-BA77-A719B4C5992C}" srcOrd="3" destOrd="0" presId="urn:microsoft.com/office/officeart/2005/8/layout/target3"/>
    <dgm:cxn modelId="{3DD45333-7D07-45F6-88B8-3DF3E5178A10}" type="presParOf" srcId="{333A1088-737F-45CB-B68E-254E46348037}" destId="{14A8BC0B-DAF3-4FCE-8B99-89DA11DD994F}" srcOrd="4" destOrd="0" presId="urn:microsoft.com/office/officeart/2005/8/layout/target3"/>
    <dgm:cxn modelId="{A97B24AC-8E87-442A-B8BA-809C3726E452}" type="presParOf" srcId="{333A1088-737F-45CB-B68E-254E46348037}" destId="{D9392410-2770-4347-933B-60A9F6903FBE}" srcOrd="5" destOrd="0" presId="urn:microsoft.com/office/officeart/2005/8/layout/target3"/>
    <dgm:cxn modelId="{F80DDB56-67DD-4CE1-A920-F506D6E085F7}" type="presParOf" srcId="{333A1088-737F-45CB-B68E-254E46348037}" destId="{09EDFEAC-03A2-463C-9AF0-B3BDF8DF2AE1}" srcOrd="6" destOrd="0" presId="urn:microsoft.com/office/officeart/2005/8/layout/target3"/>
    <dgm:cxn modelId="{363EE11C-F688-4E08-BEA5-33A5F413FFF2}" type="presParOf" srcId="{333A1088-737F-45CB-B68E-254E46348037}" destId="{7CF15BB8-F72E-45BD-9712-5ED6653D95D5}" srcOrd="7" destOrd="0" presId="urn:microsoft.com/office/officeart/2005/8/layout/target3"/>
    <dgm:cxn modelId="{A4305475-6182-43F5-9AFB-A2FDC8534600}" type="presParOf" srcId="{333A1088-737F-45CB-B68E-254E46348037}" destId="{5F013748-4A2A-480C-96C5-0CD231CBE889}" srcOrd="8" destOrd="0" presId="urn:microsoft.com/office/officeart/2005/8/layout/target3"/>
    <dgm:cxn modelId="{294C366D-6254-4957-B428-A99AF8D35F1D}" type="presParOf" srcId="{333A1088-737F-45CB-B68E-254E46348037}" destId="{4E9C25AC-9260-44B9-B073-F9B14E98DB74}" srcOrd="9" destOrd="0" presId="urn:microsoft.com/office/officeart/2005/8/layout/target3"/>
    <dgm:cxn modelId="{824D4E22-F878-4404-BF55-B13E982D7549}" type="presParOf" srcId="{333A1088-737F-45CB-B68E-254E46348037}" destId="{C9A5F600-7420-4D42-9687-33E03BDF265C}" srcOrd="10" destOrd="0" presId="urn:microsoft.com/office/officeart/2005/8/layout/target3"/>
    <dgm:cxn modelId="{343A7630-1722-4438-B0A9-34AB0C9149AA}" type="presParOf" srcId="{333A1088-737F-45CB-B68E-254E46348037}" destId="{3AA16991-9ECE-445A-A70C-A94F691C7006}" srcOrd="11" destOrd="0" presId="urn:microsoft.com/office/officeart/2005/8/layout/target3"/>
    <dgm:cxn modelId="{7FE664E2-CB3B-459E-AF7B-EB7A74347101}" type="presParOf" srcId="{333A1088-737F-45CB-B68E-254E46348037}" destId="{DD3786C8-B436-4B50-9608-196999D0516C}" srcOrd="12" destOrd="0" presId="urn:microsoft.com/office/officeart/2005/8/layout/target3"/>
    <dgm:cxn modelId="{AB71E86C-3AC7-4907-A7C4-8BD4C2D04F20}" type="presParOf" srcId="{333A1088-737F-45CB-B68E-254E46348037}" destId="{F8FC9227-4FB5-4957-BB25-93061D0C28FB}" srcOrd="13" destOrd="0" presId="urn:microsoft.com/office/officeart/2005/8/layout/target3"/>
    <dgm:cxn modelId="{FAF2BAF0-10F9-4D95-81D3-B929131F785B}" type="presParOf" srcId="{333A1088-737F-45CB-B68E-254E46348037}" destId="{CA38FC10-2C5A-4897-8271-E6B0CE1D6BB0}" srcOrd="14" destOrd="0" presId="urn:microsoft.com/office/officeart/2005/8/layout/target3"/>
    <dgm:cxn modelId="{203B3754-A3A2-416F-997D-7606FC75F1E6}" type="presParOf" srcId="{333A1088-737F-45CB-B68E-254E46348037}" destId="{31B89C0F-C23D-4A3E-8A0B-BECE90065C6E}" srcOrd="15" destOrd="0" presId="urn:microsoft.com/office/officeart/2005/8/layout/target3"/>
    <dgm:cxn modelId="{BB2D7E63-994D-4CD3-B79B-582D8130CBBA}" type="presParOf" srcId="{333A1088-737F-45CB-B68E-254E46348037}" destId="{5D5757ED-2392-418D-A431-E9244F111100}" srcOrd="16" destOrd="0" presId="urn:microsoft.com/office/officeart/2005/8/layout/target3"/>
    <dgm:cxn modelId="{AB7E5969-E88C-4C36-8A90-A78416B36EFB}" type="presParOf" srcId="{333A1088-737F-45CB-B68E-254E46348037}" destId="{3C37292F-5271-4C3A-A997-20B5C1B6872D}" srcOrd="17" destOrd="0" presId="urn:microsoft.com/office/officeart/2005/8/layout/target3"/>
    <dgm:cxn modelId="{D548C35B-0F1F-443B-9D2E-50B722EA93AB}" type="presParOf" srcId="{333A1088-737F-45CB-B68E-254E46348037}" destId="{AED2198E-93D5-4001-81B4-73124B309672}" srcOrd="18" destOrd="0" presId="urn:microsoft.com/office/officeart/2005/8/layout/target3"/>
    <dgm:cxn modelId="{655305D2-B7BF-41BC-BC23-6BC50871BE4B}" type="presParOf" srcId="{333A1088-737F-45CB-B68E-254E46348037}" destId="{526A7B9D-E3A6-4D41-8CDA-DEA199065E9E}" srcOrd="19" destOrd="0" presId="urn:microsoft.com/office/officeart/2005/8/layout/target3"/>
    <dgm:cxn modelId="{11B6889E-FDB6-47E4-9EA7-82084D91734B}" type="presParOf" srcId="{333A1088-737F-45CB-B68E-254E46348037}" destId="{37E5CC36-9736-4704-B22E-2D7944A0BBD1}" srcOrd="20" destOrd="0" presId="urn:microsoft.com/office/officeart/2005/8/layout/target3"/>
    <dgm:cxn modelId="{1F1884EB-02BF-4A10-A29C-CBF8D93EF448}" type="presParOf" srcId="{333A1088-737F-45CB-B68E-254E46348037}" destId="{64DB4571-421D-4058-AAB5-064D170F22B0}" srcOrd="21" destOrd="0" presId="urn:microsoft.com/office/officeart/2005/8/layout/target3"/>
    <dgm:cxn modelId="{248D9907-5A97-45D4-AB18-1643A1155650}" type="presParOf" srcId="{333A1088-737F-45CB-B68E-254E46348037}" destId="{12D4614E-3F74-4EC4-B359-7FB1B8348A94}" srcOrd="22" destOrd="0" presId="urn:microsoft.com/office/officeart/2005/8/layout/target3"/>
    <dgm:cxn modelId="{F9B93F75-02B8-4926-8620-A1C3B4B6A092}" type="presParOf" srcId="{333A1088-737F-45CB-B68E-254E46348037}" destId="{69616B6F-1171-4D86-B1AD-21F3C76E923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137706" y="0"/>
          <a:ext cx="3137535" cy="313753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68767" y="0"/>
          <a:ext cx="6574738" cy="31375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Základní škola a Mateřská škola Halže,</a:t>
          </a:r>
          <a:endParaRPr lang="cs-CZ" sz="2000" kern="1200" dirty="0"/>
        </a:p>
      </dsp:txBody>
      <dsp:txXfrm>
        <a:off x="1568767" y="0"/>
        <a:ext cx="6574738" cy="392192"/>
      </dsp:txXfrm>
    </dsp:sp>
    <dsp:sp modelId="{14A8BC0B-DAF3-4FCE-8B99-89DA11DD994F}">
      <dsp:nvSpPr>
        <dsp:cNvPr id="0" name=""/>
        <dsp:cNvSpPr/>
      </dsp:nvSpPr>
      <dsp:spPr>
        <a:xfrm>
          <a:off x="274534" y="392192"/>
          <a:ext cx="2588465" cy="25884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9392410-2770-4347-933B-60A9F6903FBE}">
      <dsp:nvSpPr>
        <dsp:cNvPr id="0" name=""/>
        <dsp:cNvSpPr/>
      </dsp:nvSpPr>
      <dsp:spPr>
        <a:xfrm>
          <a:off x="1568767" y="392192"/>
          <a:ext cx="6574738" cy="25884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/>
            <a:t>                         </a:t>
          </a:r>
          <a:r>
            <a:rPr lang="cs-CZ" sz="1800" kern="1200" dirty="0"/>
            <a:t>příspěvková organizace</a:t>
          </a:r>
          <a:endParaRPr lang="cs-CZ" sz="2000" kern="1200" dirty="0"/>
        </a:p>
      </dsp:txBody>
      <dsp:txXfrm>
        <a:off x="1568767" y="392192"/>
        <a:ext cx="6574738" cy="392192"/>
      </dsp:txXfrm>
    </dsp:sp>
    <dsp:sp modelId="{7CF15BB8-F72E-45BD-9712-5ED6653D95D5}">
      <dsp:nvSpPr>
        <dsp:cNvPr id="0" name=""/>
        <dsp:cNvSpPr/>
      </dsp:nvSpPr>
      <dsp:spPr>
        <a:xfrm>
          <a:off x="549069" y="784385"/>
          <a:ext cx="2039395" cy="203939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013748-4A2A-480C-96C5-0CD231CBE889}">
      <dsp:nvSpPr>
        <dsp:cNvPr id="0" name=""/>
        <dsp:cNvSpPr/>
      </dsp:nvSpPr>
      <dsp:spPr>
        <a:xfrm>
          <a:off x="1568767" y="784385"/>
          <a:ext cx="6574738" cy="20393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Pavla Dokoupilová</a:t>
          </a:r>
          <a:endParaRPr lang="cs-CZ" sz="2000" kern="1200" dirty="0"/>
        </a:p>
      </dsp:txBody>
      <dsp:txXfrm>
        <a:off x="1568767" y="784385"/>
        <a:ext cx="6574738" cy="392189"/>
      </dsp:txXfrm>
    </dsp:sp>
    <dsp:sp modelId="{C9A5F600-7420-4D42-9687-33E03BDF265C}">
      <dsp:nvSpPr>
        <dsp:cNvPr id="0" name=""/>
        <dsp:cNvSpPr/>
      </dsp:nvSpPr>
      <dsp:spPr>
        <a:xfrm>
          <a:off x="823602" y="1176575"/>
          <a:ext cx="1490329" cy="14903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AA16991-9ECE-445A-A70C-A94F691C7006}">
      <dsp:nvSpPr>
        <dsp:cNvPr id="0" name=""/>
        <dsp:cNvSpPr/>
      </dsp:nvSpPr>
      <dsp:spPr>
        <a:xfrm>
          <a:off x="1568767" y="1176575"/>
          <a:ext cx="6574738" cy="14903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200" kern="1200" baseline="0" dirty="0" smtClean="0"/>
            <a:t>VY_12_INOVACE_23_ČS</a:t>
          </a:r>
          <a:endParaRPr lang="cs-CZ" sz="1200" kern="1200" dirty="0"/>
        </a:p>
      </dsp:txBody>
      <dsp:txXfrm>
        <a:off x="1568767" y="1176575"/>
        <a:ext cx="6574738" cy="392192"/>
      </dsp:txXfrm>
    </dsp:sp>
    <dsp:sp modelId="{F8FC9227-4FB5-4957-BB25-93061D0C28FB}">
      <dsp:nvSpPr>
        <dsp:cNvPr id="0" name=""/>
        <dsp:cNvSpPr/>
      </dsp:nvSpPr>
      <dsp:spPr>
        <a:xfrm>
          <a:off x="1098137" y="1568768"/>
          <a:ext cx="941259" cy="94125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38FC10-2C5A-4897-8271-E6B0CE1D6BB0}">
      <dsp:nvSpPr>
        <dsp:cNvPr id="0" name=""/>
        <dsp:cNvSpPr/>
      </dsp:nvSpPr>
      <dsp:spPr>
        <a:xfrm>
          <a:off x="1568767" y="1568768"/>
          <a:ext cx="6574738" cy="9412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SPOLEČNOST PO TŘICETILETÉ VÁLCE</a:t>
          </a:r>
          <a:endParaRPr lang="cs-CZ" sz="2000" kern="1200" dirty="0"/>
        </a:p>
      </dsp:txBody>
      <dsp:txXfrm>
        <a:off x="1568767" y="1568768"/>
        <a:ext cx="6574738" cy="392192"/>
      </dsp:txXfrm>
    </dsp:sp>
    <dsp:sp modelId="{5D5757ED-2392-418D-A431-E9244F111100}">
      <dsp:nvSpPr>
        <dsp:cNvPr id="0" name=""/>
        <dsp:cNvSpPr/>
      </dsp:nvSpPr>
      <dsp:spPr>
        <a:xfrm>
          <a:off x="1372672" y="1960961"/>
          <a:ext cx="392189" cy="39218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C37292F-5271-4C3A-A997-20B5C1B6872D}">
      <dsp:nvSpPr>
        <dsp:cNvPr id="0" name=""/>
        <dsp:cNvSpPr/>
      </dsp:nvSpPr>
      <dsp:spPr>
        <a:xfrm>
          <a:off x="1568767" y="1960961"/>
          <a:ext cx="6574738" cy="3921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</a:t>
          </a:r>
          <a:endParaRPr lang="cs-CZ" sz="2000" kern="1200" dirty="0"/>
        </a:p>
      </dsp:txBody>
      <dsp:txXfrm>
        <a:off x="1568767" y="1960961"/>
        <a:ext cx="6574738" cy="3921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78E54-0486-49B5-81D4-C6F3C272F33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873DCB-D2CD-45E5-A869-22FA80F35F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78E54-0486-49B5-81D4-C6F3C272F33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73DCB-D2CD-45E5-A869-22FA80F35F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78E54-0486-49B5-81D4-C6F3C272F33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73DCB-D2CD-45E5-A869-22FA80F35F9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78E54-0486-49B5-81D4-C6F3C272F33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73DCB-D2CD-45E5-A869-22FA80F35F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78E54-0486-49B5-81D4-C6F3C272F33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73DCB-D2CD-45E5-A869-22FA80F35F9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78E54-0486-49B5-81D4-C6F3C272F33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73DCB-D2CD-45E5-A869-22FA80F35F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78E54-0486-49B5-81D4-C6F3C272F33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73DCB-D2CD-45E5-A869-22FA80F35F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78E54-0486-49B5-81D4-C6F3C272F33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73DCB-D2CD-45E5-A869-22FA80F35F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78E54-0486-49B5-81D4-C6F3C272F33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73DCB-D2CD-45E5-A869-22FA80F35F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78E54-0486-49B5-81D4-C6F3C272F33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73DCB-D2CD-45E5-A869-22FA80F35F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78E54-0486-49B5-81D4-C6F3C272F33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73DCB-D2CD-45E5-A869-22FA80F35F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FB78E54-0486-49B5-81D4-C6F3C272F33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D873DCB-D2CD-45E5-A869-22FA80F35F9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wipe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ovuzdar.sk/userfiles/casopis/clanky/826.jpg" TargetMode="External"/><Relationship Id="rId13" Type="http://schemas.openxmlformats.org/officeDocument/2006/relationships/hyperlink" Target="http://vinduska.hyperlink.cz/fitness/img/pole.jpg" TargetMode="External"/><Relationship Id="rId3" Type="http://schemas.openxmlformats.org/officeDocument/2006/relationships/hyperlink" Target="http://upload.wikimedia.org/wikipedia/commons/a/a8/Manetin_zamek.JPG" TargetMode="External"/><Relationship Id="rId7" Type="http://schemas.openxmlformats.org/officeDocument/2006/relationships/hyperlink" Target="http://www.ckrumlov.info/img/1942b.jpg" TargetMode="External"/><Relationship Id="rId12" Type="http://schemas.openxmlformats.org/officeDocument/2006/relationships/hyperlink" Target="http://www.ckrumlov.cz/obr/mesto/histor/1443b.jpg" TargetMode="External"/><Relationship Id="rId2" Type="http://schemas.openxmlformats.org/officeDocument/2006/relationships/hyperlink" Target="http://www.ckrumlov.cz/obr/aktual/region/6204b.jpg" TargetMode="External"/><Relationship Id="rId16" Type="http://schemas.openxmlformats.org/officeDocument/2006/relationships/hyperlink" Target="http://files.ipenziondomazlice.webnode.cz/200000051-093670a7f2/Kozina_2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pu.cz/download/1313392694/nebilovy02+800x532.jpg" TargetMode="External"/><Relationship Id="rId11" Type="http://schemas.openxmlformats.org/officeDocument/2006/relationships/hyperlink" Target="http://programy.mb-net.cz/mb-pravek-novovek/media/jakzili/JS0604001-1.jpg" TargetMode="External"/><Relationship Id="rId5" Type="http://schemas.openxmlformats.org/officeDocument/2006/relationships/hyperlink" Target="http://umo3.plzen.eu/Files/umo3/fotoweb/cervenec/ZamekNebilovy_zm.JPG" TargetMode="External"/><Relationship Id="rId15" Type="http://schemas.openxmlformats.org/officeDocument/2006/relationships/hyperlink" Target="http://www.komsomol.cz/foto/kozina_04.jpg" TargetMode="External"/><Relationship Id="rId10" Type="http://schemas.openxmlformats.org/officeDocument/2006/relationships/hyperlink" Target="http://g.denik.cz/17/3f/starocesky-jarmark-slavnosnosti-kralovna-eliska010912-hk_denik-600.jpg" TargetMode="External"/><Relationship Id="rId4" Type="http://schemas.openxmlformats.org/officeDocument/2006/relationships/hyperlink" Target="http://www.npu.cz/download/1313392296_99z5/manetin02+800x532.jpg" TargetMode="External"/><Relationship Id="rId9" Type="http://schemas.openxmlformats.org/officeDocument/2006/relationships/hyperlink" Target="http://www.ucernelabute.cz/shop/img/cms/homepage.jpg" TargetMode="External"/><Relationship Id="rId14" Type="http://schemas.openxmlformats.org/officeDocument/2006/relationships/hyperlink" Target="http://www.obrazarna.info/storage/200801292153_Dl01pr%C3%A1ce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425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119813" algn="r"/>
              </a:tabLst>
            </a:pPr>
            <a:r>
              <a:rPr kumimoji="0" lang="cs-CZ" sz="16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   	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5" name="Picture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332" y="5529727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2" name="TextovéPole 1"/>
          <p:cNvSpPr txBox="1"/>
          <p:nvPr/>
        </p:nvSpPr>
        <p:spPr>
          <a:xfrm>
            <a:off x="600441" y="3933056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marL="285750" indent="-285750" algn="ctr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9" name="Diagram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12752643"/>
              </p:ext>
            </p:extLst>
          </p:nvPr>
        </p:nvGraphicFramePr>
        <p:xfrm>
          <a:off x="323528" y="457200"/>
          <a:ext cx="8143506" cy="31375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52400" y="7620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247900" algn="l"/>
              </a:tabLst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   	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247900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09521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060848"/>
            <a:ext cx="7869560" cy="3949899"/>
          </a:xfrm>
        </p:spPr>
        <p:txBody>
          <a:bodyPr/>
          <a:lstStyle/>
          <a:p>
            <a:r>
              <a:rPr lang="cs-CZ" dirty="0" smtClean="0"/>
              <a:t>Prezentace slouží jako seznámení s novým učivem Společnost po třicetileté válce.</a:t>
            </a:r>
          </a:p>
          <a:p>
            <a:r>
              <a:rPr lang="cs-CZ" dirty="0" smtClean="0"/>
              <a:t>Po shlédnutí si žáci ověří získané vědomosti </a:t>
            </a:r>
            <a:r>
              <a:rPr lang="cs-CZ" dirty="0"/>
              <a:t>formou </a:t>
            </a:r>
            <a:r>
              <a:rPr lang="cs-CZ" dirty="0" smtClean="0"/>
              <a:t>kvízu.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18690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Společnost po třicetileté válce se dělila:</a:t>
            </a:r>
          </a:p>
          <a:p>
            <a:r>
              <a:rPr lang="cs-CZ" dirty="0" smtClean="0"/>
              <a:t>Obyvatelé na zámku</a:t>
            </a:r>
          </a:p>
          <a:p>
            <a:r>
              <a:rPr lang="cs-CZ" dirty="0" smtClean="0"/>
              <a:t>Obyvatelé ve městě</a:t>
            </a:r>
          </a:p>
          <a:p>
            <a:r>
              <a:rPr lang="cs-CZ" dirty="0" smtClean="0"/>
              <a:t>Obyvatelé na vesnici 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068960"/>
            <a:ext cx="4472546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3001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na zámku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Po panovníkovi nejbohatší </a:t>
            </a:r>
            <a:r>
              <a:rPr lang="cs-CZ" b="1" dirty="0" smtClean="0"/>
              <a:t>šlechta</a:t>
            </a:r>
          </a:p>
          <a:p>
            <a:pPr algn="just"/>
            <a:r>
              <a:rPr lang="cs-CZ" dirty="0" smtClean="0"/>
              <a:t>Staví si pohodlné a prostorné </a:t>
            </a:r>
            <a:r>
              <a:rPr lang="cs-CZ" b="1" dirty="0" smtClean="0"/>
              <a:t>zámky</a:t>
            </a:r>
            <a:r>
              <a:rPr lang="cs-CZ" dirty="0" smtClean="0"/>
              <a:t>( k zámku patří rybníky, lesy, mlýny, pivovary, panské dvory se sýpkami)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005064"/>
            <a:ext cx="3225800" cy="24257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957774"/>
            <a:ext cx="3789894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8426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1" y="883052"/>
            <a:ext cx="6731073" cy="456217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412776"/>
            <a:ext cx="7620000" cy="506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7090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na zámku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4802" y="1556792"/>
            <a:ext cx="8229600" cy="4525963"/>
          </a:xfrm>
        </p:spPr>
        <p:txBody>
          <a:bodyPr/>
          <a:lstStyle/>
          <a:p>
            <a:pPr algn="just"/>
            <a:r>
              <a:rPr lang="cs-CZ" dirty="0" smtClean="0"/>
              <a:t>Zámecké panstvo – hostiny, plesy, hony, vyjížďky na koních</a:t>
            </a:r>
          </a:p>
          <a:p>
            <a:pPr algn="just"/>
            <a:r>
              <a:rPr lang="cs-CZ" dirty="0" smtClean="0"/>
              <a:t>Většina šlechticů – v úřadech, slouží ve vojsku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202" y="3355845"/>
            <a:ext cx="3600400" cy="29634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645025"/>
            <a:ext cx="3986694" cy="2661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5482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ve městě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Řemeslníci </a:t>
            </a:r>
            <a:r>
              <a:rPr lang="cs-CZ" dirty="0" smtClean="0"/>
              <a:t>se sdružují v cechy</a:t>
            </a:r>
          </a:p>
          <a:p>
            <a:r>
              <a:rPr lang="cs-CZ" b="1" dirty="0" smtClean="0"/>
              <a:t>Domácí výroba </a:t>
            </a:r>
            <a:r>
              <a:rPr lang="cs-CZ" dirty="0" smtClean="0"/>
              <a:t>(pomáhá celá rodina)</a:t>
            </a:r>
          </a:p>
          <a:p>
            <a:r>
              <a:rPr lang="cs-CZ" b="1" dirty="0"/>
              <a:t>P</a:t>
            </a:r>
            <a:r>
              <a:rPr lang="cs-CZ" b="1" dirty="0" smtClean="0"/>
              <a:t>rodej na jarmarcích</a:t>
            </a:r>
            <a:r>
              <a:rPr lang="cs-CZ" sz="2000" dirty="0" smtClean="0"/>
              <a:t>( výroba plátna ze lnu, paličkování krajky, výšivky,  zboží ze skla)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704066"/>
            <a:ext cx="3528392" cy="290611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849220"/>
            <a:ext cx="3923707" cy="2615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4584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ve městech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Život měl </a:t>
            </a:r>
            <a:r>
              <a:rPr lang="cs-CZ" b="1" dirty="0" smtClean="0"/>
              <a:t>venkovský charakter</a:t>
            </a:r>
          </a:p>
          <a:p>
            <a:r>
              <a:rPr lang="cs-CZ" b="1" dirty="0" smtClean="0"/>
              <a:t>Morové epidemie</a:t>
            </a:r>
          </a:p>
          <a:p>
            <a:r>
              <a:rPr lang="cs-CZ" b="1" dirty="0" smtClean="0"/>
              <a:t>Obyvatelstvo</a:t>
            </a:r>
            <a:r>
              <a:rPr lang="cs-CZ" dirty="0" smtClean="0"/>
              <a:t> tvořili řemeslníci, kupci, lékaři, advokáti, písaři, kněží, řeholníci, učitelé, tovaryši, městská chudina (žebráci…)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12921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04664"/>
            <a:ext cx="4513710" cy="60212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916832"/>
            <a:ext cx="4286250" cy="4362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1913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na vesnici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dirty="0" smtClean="0"/>
              <a:t>Poddaní</a:t>
            </a:r>
            <a:r>
              <a:rPr lang="cs-CZ" dirty="0" smtClean="0"/>
              <a:t> pracují na panském, platí poplatky </a:t>
            </a: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     z prodeje, z mlýnů, z kováren…</a:t>
            </a:r>
          </a:p>
          <a:p>
            <a:pPr algn="just"/>
            <a:r>
              <a:rPr lang="cs-CZ" dirty="0" smtClean="0"/>
              <a:t>Převládá </a:t>
            </a:r>
            <a:r>
              <a:rPr lang="cs-CZ" b="1" dirty="0" smtClean="0"/>
              <a:t>zemědělství</a:t>
            </a:r>
            <a:r>
              <a:rPr lang="cs-CZ" dirty="0" smtClean="0"/>
              <a:t> nad řemeslem (těžké práce na polích)</a:t>
            </a:r>
          </a:p>
          <a:p>
            <a:pPr algn="just"/>
            <a:r>
              <a:rPr lang="cs-CZ" dirty="0" smtClean="0"/>
              <a:t>Nesmí se bez souhlasu vrchnosti stěhovat, ženit, prodat své pole ani výrobky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322780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3822074"/>
            <a:ext cx="4938370" cy="241022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04664"/>
            <a:ext cx="5122103" cy="3841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5340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na vesnici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Poddaní jsou povinováni </a:t>
            </a:r>
            <a:r>
              <a:rPr lang="cs-CZ" b="1" dirty="0" smtClean="0"/>
              <a:t>vojenskou službou </a:t>
            </a:r>
            <a:r>
              <a:rPr lang="cs-CZ" dirty="0" smtClean="0"/>
              <a:t>– bouřili se – selská povstání </a:t>
            </a:r>
          </a:p>
          <a:p>
            <a:pPr algn="just"/>
            <a:r>
              <a:rPr lang="cs-CZ" dirty="0" smtClean="0"/>
              <a:t>Jan Sladký Kozina – vzpoura Chodů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3573016"/>
            <a:ext cx="3810000" cy="2857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3345761"/>
            <a:ext cx="2397785" cy="3197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1878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Kvíz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Prověř si své znalosti v kvízu. </a:t>
            </a:r>
          </a:p>
          <a:p>
            <a:r>
              <a:rPr lang="cs-CZ" dirty="0" smtClean="0"/>
              <a:t>Zapisuj písmena </a:t>
            </a:r>
            <a:r>
              <a:rPr lang="cs-CZ" b="1" dirty="0" smtClean="0"/>
              <a:t>všech</a:t>
            </a:r>
            <a:r>
              <a:rPr lang="cs-CZ" dirty="0" smtClean="0"/>
              <a:t> správných odpovědí.</a:t>
            </a:r>
          </a:p>
          <a:p>
            <a:r>
              <a:rPr lang="cs-CZ" dirty="0" smtClean="0"/>
              <a:t>Když správně odpovíš na všechny otázky, vyjde ti tajenka.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429000"/>
            <a:ext cx="3569163" cy="2676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2151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437512" cy="122413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7992888" cy="5534075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AutoNum type="arabicPeriod"/>
            </a:pPr>
            <a:r>
              <a:rPr lang="cs-CZ" sz="3800" dirty="0" smtClean="0">
                <a:solidFill>
                  <a:srgbClr val="FF0000"/>
                </a:solidFill>
              </a:rPr>
              <a:t>Nejbohatší vládnoucí skupina v zemi hned po panovníkovi</a:t>
            </a:r>
            <a:r>
              <a:rPr lang="cs-CZ" sz="3800" dirty="0" smtClean="0"/>
              <a:t> </a:t>
            </a:r>
          </a:p>
          <a:p>
            <a:pPr marL="514350" indent="-514350">
              <a:buAutoNum type="romanUcParenR"/>
            </a:pPr>
            <a:r>
              <a:rPr lang="cs-CZ" sz="3800" dirty="0" smtClean="0"/>
              <a:t> </a:t>
            </a:r>
            <a:r>
              <a:rPr lang="cs-CZ" sz="3800" dirty="0" smtClean="0">
                <a:solidFill>
                  <a:schemeClr val="tx1"/>
                </a:solidFill>
              </a:rPr>
              <a:t>král</a:t>
            </a:r>
            <a:r>
              <a:rPr lang="cs-CZ" sz="3800" dirty="0" smtClean="0"/>
              <a:t>	            	</a:t>
            </a:r>
          </a:p>
          <a:p>
            <a:pPr marL="0" indent="0">
              <a:buNone/>
            </a:pPr>
            <a:r>
              <a:rPr lang="cs-CZ" sz="3800" dirty="0" smtClean="0"/>
              <a:t>J)   </a:t>
            </a:r>
            <a:r>
              <a:rPr lang="cs-CZ" sz="3800" dirty="0" smtClean="0">
                <a:solidFill>
                  <a:schemeClr val="tx1"/>
                </a:solidFill>
              </a:rPr>
              <a:t>šlechta	 </a:t>
            </a:r>
            <a:r>
              <a:rPr lang="cs-CZ" sz="3800" dirty="0" smtClean="0"/>
              <a:t>        </a:t>
            </a:r>
          </a:p>
          <a:p>
            <a:pPr marL="0" indent="0">
              <a:buNone/>
            </a:pPr>
            <a:r>
              <a:rPr lang="cs-CZ" sz="3800" dirty="0" smtClean="0"/>
              <a:t>K)   </a:t>
            </a:r>
            <a:r>
              <a:rPr lang="cs-CZ" sz="3800" dirty="0" smtClean="0">
                <a:solidFill>
                  <a:schemeClr val="tx1"/>
                </a:solidFill>
              </a:rPr>
              <a:t>řemeslníci</a:t>
            </a:r>
          </a:p>
          <a:p>
            <a:pPr marL="514350" indent="-514350">
              <a:buAutoNum type="romanUcParenR"/>
            </a:pPr>
            <a:endParaRPr lang="cs-CZ" sz="3800" dirty="0" smtClean="0"/>
          </a:p>
          <a:p>
            <a:pPr marL="0" indent="0">
              <a:buNone/>
            </a:pPr>
            <a:r>
              <a:rPr lang="cs-CZ" sz="3800" dirty="0" smtClean="0">
                <a:solidFill>
                  <a:srgbClr val="FF0000"/>
                </a:solidFill>
              </a:rPr>
              <a:t>2. Šlechta žije </a:t>
            </a:r>
          </a:p>
          <a:p>
            <a:pPr marL="0" indent="0">
              <a:buNone/>
            </a:pPr>
            <a:r>
              <a:rPr lang="cs-CZ" sz="3800" dirty="0" smtClean="0"/>
              <a:t>B)    </a:t>
            </a:r>
            <a:r>
              <a:rPr lang="cs-CZ" sz="3800" dirty="0" smtClean="0">
                <a:solidFill>
                  <a:schemeClr val="tx1"/>
                </a:solidFill>
              </a:rPr>
              <a:t>v kamenných hradech    </a:t>
            </a:r>
          </a:p>
          <a:p>
            <a:pPr marL="0" indent="0">
              <a:buNone/>
            </a:pPr>
            <a:r>
              <a:rPr lang="cs-CZ" sz="3800" dirty="0" smtClean="0">
                <a:solidFill>
                  <a:schemeClr val="bg2">
                    <a:lumMod val="50000"/>
                  </a:schemeClr>
                </a:solidFill>
              </a:rPr>
              <a:t>A)</a:t>
            </a:r>
            <a:r>
              <a:rPr lang="cs-CZ" sz="3800" dirty="0" smtClean="0">
                <a:solidFill>
                  <a:schemeClr val="tx1"/>
                </a:solidFill>
              </a:rPr>
              <a:t>    v pohodlných zámcích</a:t>
            </a:r>
            <a:r>
              <a:rPr lang="cs-CZ" sz="3800" dirty="0">
                <a:solidFill>
                  <a:schemeClr val="tx1"/>
                </a:solidFill>
              </a:rPr>
              <a:t> </a:t>
            </a:r>
            <a:r>
              <a:rPr lang="cs-CZ" sz="3800" dirty="0" smtClean="0">
                <a:solidFill>
                  <a:schemeClr val="tx1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3800" dirty="0" smtClean="0"/>
              <a:t>C)    </a:t>
            </a:r>
            <a:r>
              <a:rPr lang="cs-CZ" sz="3800" dirty="0" smtClean="0">
                <a:solidFill>
                  <a:schemeClr val="tx1"/>
                </a:solidFill>
              </a:rPr>
              <a:t>v tvrzích</a:t>
            </a:r>
          </a:p>
          <a:p>
            <a:pPr marL="0" indent="0">
              <a:buNone/>
            </a:pPr>
            <a:endParaRPr lang="cs-CZ" sz="3800" dirty="0"/>
          </a:p>
          <a:p>
            <a:pPr marL="0" indent="0">
              <a:buNone/>
            </a:pPr>
            <a:r>
              <a:rPr lang="cs-CZ" sz="3800" dirty="0" smtClean="0">
                <a:solidFill>
                  <a:srgbClr val="FF0000"/>
                </a:solidFill>
              </a:rPr>
              <a:t>3. K zámku náležely</a:t>
            </a:r>
          </a:p>
          <a:p>
            <a:pPr marL="0" indent="0">
              <a:buNone/>
            </a:pPr>
            <a:r>
              <a:rPr lang="cs-CZ" sz="3800" dirty="0" smtClean="0"/>
              <a:t>N) </a:t>
            </a:r>
            <a:r>
              <a:rPr lang="cs-CZ" sz="3800" dirty="0" smtClean="0">
                <a:solidFill>
                  <a:schemeClr val="tx1"/>
                </a:solidFill>
              </a:rPr>
              <a:t>rybníky</a:t>
            </a:r>
            <a:r>
              <a:rPr lang="cs-CZ" sz="3800" dirty="0" smtClean="0"/>
              <a:t>	           S) </a:t>
            </a:r>
            <a:r>
              <a:rPr lang="cs-CZ" sz="3800" dirty="0" smtClean="0">
                <a:solidFill>
                  <a:schemeClr val="tx1"/>
                </a:solidFill>
              </a:rPr>
              <a:t>mlýny</a:t>
            </a:r>
            <a:r>
              <a:rPr lang="cs-CZ" sz="3800" dirty="0" smtClean="0"/>
              <a:t>	             L) </a:t>
            </a:r>
            <a:r>
              <a:rPr lang="cs-CZ" sz="3800" dirty="0" smtClean="0">
                <a:solidFill>
                  <a:schemeClr val="tx1"/>
                </a:solidFill>
              </a:rPr>
              <a:t>pivovary</a:t>
            </a:r>
          </a:p>
          <a:p>
            <a:pPr marL="0" indent="0">
              <a:buNone/>
            </a:pPr>
            <a:endParaRPr lang="cs-CZ" sz="4500" dirty="0"/>
          </a:p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lphaUcParenR"/>
            </a:pPr>
            <a:endParaRPr lang="cs-CZ" sz="2400" dirty="0"/>
          </a:p>
          <a:p>
            <a:pPr marL="457200" indent="-457200">
              <a:buAutoNum type="alphaUcParenR"/>
            </a:pPr>
            <a:endParaRPr lang="cs-CZ" sz="2400" dirty="0" smtClean="0"/>
          </a:p>
          <a:p>
            <a:pPr marL="457200" indent="-457200">
              <a:buAutoNum type="alphaUcParenR"/>
            </a:pPr>
            <a:endParaRPr lang="cs-CZ" sz="2400" dirty="0"/>
          </a:p>
          <a:p>
            <a:pPr marL="457200" indent="-457200">
              <a:buAutoNum type="alphaUcParenR"/>
            </a:pPr>
            <a:endParaRPr lang="cs-CZ" sz="2400" dirty="0" smtClean="0"/>
          </a:p>
          <a:p>
            <a:pPr marL="457200" indent="-457200">
              <a:buAutoNum type="alphaUcParenR"/>
            </a:pPr>
            <a:endParaRPr lang="cs-CZ" sz="2400" dirty="0"/>
          </a:p>
          <a:p>
            <a:pPr marL="457200" indent="-457200">
              <a:buAutoNum type="alphaUcParenR"/>
            </a:pPr>
            <a:endParaRPr lang="cs-CZ" sz="2400" dirty="0" smtClean="0"/>
          </a:p>
          <a:p>
            <a:pPr marL="457200" indent="-457200">
              <a:buAutoNum type="alphaUcParenR"/>
            </a:pPr>
            <a:endParaRPr lang="cs-CZ" sz="2400" dirty="0" smtClean="0"/>
          </a:p>
          <a:p>
            <a:pPr marL="457200" indent="-457200">
              <a:buAutoNum type="alphaUcParenR"/>
            </a:pPr>
            <a:endParaRPr lang="cs-CZ" sz="2400" dirty="0"/>
          </a:p>
          <a:p>
            <a:pPr marL="457200" indent="-457200">
              <a:buAutoNum type="alphaUcParenR"/>
            </a:pPr>
            <a:endParaRPr lang="cs-CZ" sz="2400" dirty="0" smtClean="0"/>
          </a:p>
          <a:p>
            <a:pPr marL="457200" indent="-457200">
              <a:buAutoNum type="alphaUcParenR"/>
            </a:pPr>
            <a:endParaRPr lang="cs-CZ" sz="2400" dirty="0"/>
          </a:p>
          <a:p>
            <a:pPr marL="457200" indent="-457200">
              <a:buAutoNum type="alphaUcParenR"/>
            </a:pPr>
            <a:endParaRPr lang="cs-CZ" sz="2400" dirty="0" smtClean="0"/>
          </a:p>
          <a:p>
            <a:pPr marL="457200" indent="-457200">
              <a:buAutoNum type="alphaUcParenR"/>
            </a:pPr>
            <a:endParaRPr lang="cs-CZ" sz="2400" dirty="0"/>
          </a:p>
          <a:p>
            <a:pPr marL="457200" indent="-457200">
              <a:buAutoNum type="alphaUcParenR"/>
            </a:pPr>
            <a:endParaRPr lang="cs-CZ" sz="2400" dirty="0" smtClean="0"/>
          </a:p>
          <a:p>
            <a:pPr marL="457200" indent="-457200">
              <a:buAutoNum type="alphaUcParenR"/>
            </a:pPr>
            <a:endParaRPr lang="cs-CZ" sz="2400" dirty="0"/>
          </a:p>
          <a:p>
            <a:pPr marL="457200" indent="-457200">
              <a:buAutoNum type="alphaUcParenR"/>
            </a:pPr>
            <a:endParaRPr lang="cs-CZ" sz="2400" dirty="0" smtClean="0"/>
          </a:p>
          <a:p>
            <a:pPr marL="457200" indent="-457200">
              <a:buAutoNum type="alphaUcParenR"/>
            </a:pPr>
            <a:endParaRPr lang="cs-CZ" sz="2400" dirty="0"/>
          </a:p>
          <a:p>
            <a:pPr marL="457200" indent="-457200">
              <a:buAutoNum type="alphaUcParenR"/>
            </a:pPr>
            <a:endParaRPr lang="cs-CZ" sz="2400" dirty="0" smtClean="0"/>
          </a:p>
          <a:p>
            <a:pPr marL="457200" indent="-457200">
              <a:buAutoNum type="alphaUcParenR"/>
            </a:pPr>
            <a:endParaRPr lang="cs-CZ" sz="2400" dirty="0" smtClean="0"/>
          </a:p>
          <a:p>
            <a:pPr marL="457200" indent="-457200">
              <a:buAutoNum type="alphaUcParenR"/>
            </a:pPr>
            <a:endParaRPr lang="cs-CZ" sz="2400" dirty="0"/>
          </a:p>
          <a:p>
            <a:pPr marL="457200" indent="-457200">
              <a:buAutoNum type="alphaUcParenR"/>
            </a:pPr>
            <a:endParaRPr lang="cs-CZ" sz="2400" dirty="0" smtClean="0"/>
          </a:p>
          <a:p>
            <a:pPr marL="457200" indent="-457200">
              <a:buAutoNum type="alphaUcParenR"/>
            </a:pPr>
            <a:endParaRPr lang="cs-CZ" sz="2400" dirty="0"/>
          </a:p>
          <a:p>
            <a:pPr marL="457200" indent="-457200">
              <a:buAutoNum type="alphaUcParenR"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973590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19256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4. K životu zámeckého panstva patřily</a:t>
            </a:r>
          </a:p>
          <a:p>
            <a:pPr marL="0" indent="0">
              <a:buNone/>
            </a:pPr>
            <a:r>
              <a:rPr lang="cs-CZ" dirty="0"/>
              <a:t>E)  </a:t>
            </a:r>
            <a:r>
              <a:rPr lang="cs-CZ" dirty="0">
                <a:solidFill>
                  <a:schemeClr val="tx1"/>
                </a:solidFill>
              </a:rPr>
              <a:t>prodej výrobků na jarmarcích, vyjížďky na koních</a:t>
            </a:r>
          </a:p>
          <a:p>
            <a:pPr marL="0" indent="0">
              <a:buNone/>
            </a:pPr>
            <a:r>
              <a:rPr lang="cs-CZ" dirty="0"/>
              <a:t>I)   </a:t>
            </a:r>
            <a:r>
              <a:rPr lang="cs-CZ" dirty="0">
                <a:solidFill>
                  <a:schemeClr val="tx1"/>
                </a:solidFill>
              </a:rPr>
              <a:t>vyjížďky v kočáru, draní peří</a:t>
            </a:r>
          </a:p>
          <a:p>
            <a:pPr marL="0" indent="0">
              <a:buNone/>
            </a:pPr>
            <a:r>
              <a:rPr lang="cs-CZ" dirty="0"/>
              <a:t>A) 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hostiny</a:t>
            </a:r>
            <a:r>
              <a:rPr lang="cs-CZ" dirty="0">
                <a:solidFill>
                  <a:schemeClr val="tx1"/>
                </a:solidFill>
              </a:rPr>
              <a:t>, plesy, zábavy 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5. Většina šlechticů pracuje</a:t>
            </a:r>
          </a:p>
          <a:p>
            <a:pPr marL="0" indent="0">
              <a:buNone/>
            </a:pPr>
            <a:r>
              <a:rPr lang="cs-CZ" dirty="0"/>
              <a:t>D) </a:t>
            </a:r>
            <a:r>
              <a:rPr lang="cs-CZ" dirty="0">
                <a:solidFill>
                  <a:schemeClr val="tx1"/>
                </a:solidFill>
              </a:rPr>
              <a:t>na úřadech, slouží ve vojsku</a:t>
            </a:r>
          </a:p>
          <a:p>
            <a:pPr marL="0" indent="0">
              <a:buNone/>
            </a:pPr>
            <a:r>
              <a:rPr lang="cs-CZ" dirty="0"/>
              <a:t>E) 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na </a:t>
            </a:r>
            <a:r>
              <a:rPr lang="cs-CZ" dirty="0">
                <a:solidFill>
                  <a:schemeClr val="tx1"/>
                </a:solidFill>
              </a:rPr>
              <a:t>panském </a:t>
            </a:r>
          </a:p>
          <a:p>
            <a:pPr marL="0" indent="0">
              <a:buNone/>
            </a:pPr>
            <a:r>
              <a:rPr lang="cs-CZ" dirty="0"/>
              <a:t>C) </a:t>
            </a:r>
            <a:r>
              <a:rPr lang="cs-CZ" dirty="0">
                <a:solidFill>
                  <a:schemeClr val="tx1"/>
                </a:solidFill>
              </a:rPr>
              <a:t>na jarmarcích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89025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04664"/>
            <a:ext cx="8064896" cy="64533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6. Ve městech se rozvíjela domácí výroba. Na ní se podílel</a:t>
            </a:r>
          </a:p>
          <a:p>
            <a:pPr marL="0" indent="0">
              <a:buNone/>
            </a:pPr>
            <a:r>
              <a:rPr lang="cs-CZ" sz="2400" dirty="0" smtClean="0"/>
              <a:t>E)   </a:t>
            </a:r>
            <a:r>
              <a:rPr lang="cs-CZ" sz="2400" dirty="0" smtClean="0">
                <a:solidFill>
                  <a:schemeClr val="tx1"/>
                </a:solidFill>
              </a:rPr>
              <a:t>jen otec a děda  </a:t>
            </a:r>
          </a:p>
          <a:p>
            <a:pPr marL="0" indent="0">
              <a:buNone/>
            </a:pPr>
            <a:r>
              <a:rPr lang="cs-CZ" sz="2400" dirty="0" smtClean="0"/>
              <a:t>M) </a:t>
            </a:r>
            <a:r>
              <a:rPr lang="cs-CZ" sz="2400" dirty="0" smtClean="0">
                <a:solidFill>
                  <a:schemeClr val="tx1"/>
                </a:solidFill>
              </a:rPr>
              <a:t>otec a matka  </a:t>
            </a:r>
          </a:p>
          <a:p>
            <a:pPr marL="0" indent="0">
              <a:buNone/>
            </a:pPr>
            <a:r>
              <a:rPr lang="cs-CZ" sz="2400" dirty="0" smtClean="0"/>
              <a:t>K)  </a:t>
            </a:r>
            <a:r>
              <a:rPr lang="cs-CZ" sz="2400" dirty="0" smtClean="0">
                <a:solidFill>
                  <a:schemeClr val="tx1"/>
                </a:solidFill>
              </a:rPr>
              <a:t>celé rodiny i s dětmi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7. Domácí výrobky se prodávaly na jarmarcích. Např.</a:t>
            </a:r>
          </a:p>
          <a:p>
            <a:pPr marL="0" indent="0">
              <a:buNone/>
            </a:pPr>
            <a:r>
              <a:rPr lang="cs-CZ" sz="2400" dirty="0" smtClean="0"/>
              <a:t>Í)    </a:t>
            </a:r>
            <a:r>
              <a:rPr lang="cs-CZ" sz="2400" dirty="0" smtClean="0">
                <a:solidFill>
                  <a:schemeClr val="tx1"/>
                </a:solidFill>
              </a:rPr>
              <a:t>plátno, krajky, slepice</a:t>
            </a:r>
            <a:r>
              <a:rPr lang="cs-CZ" sz="2400" dirty="0" smtClean="0"/>
              <a:t>	         </a:t>
            </a:r>
          </a:p>
          <a:p>
            <a:pPr marL="0" indent="0">
              <a:buNone/>
            </a:pPr>
            <a:r>
              <a:rPr lang="cs-CZ" sz="2400" dirty="0" smtClean="0"/>
              <a:t>Ý)   </a:t>
            </a:r>
            <a:r>
              <a:rPr lang="cs-CZ" sz="2400" dirty="0" smtClean="0">
                <a:solidFill>
                  <a:schemeClr val="tx1"/>
                </a:solidFill>
              </a:rPr>
              <a:t>plátno, skleněné výrobky, krajky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8. Obyvatelstvo měst tvořili</a:t>
            </a:r>
          </a:p>
          <a:p>
            <a:pPr marL="0" indent="0">
              <a:buNone/>
            </a:pPr>
            <a:r>
              <a:rPr lang="cs-CZ" sz="2400" dirty="0" smtClean="0"/>
              <a:t>R) </a:t>
            </a:r>
            <a:r>
              <a:rPr lang="cs-CZ" sz="2400" dirty="0" smtClean="0">
                <a:solidFill>
                  <a:schemeClr val="tx1"/>
                </a:solidFill>
              </a:rPr>
              <a:t>lékárníci, studenti, rolníci, bezzemci, tovaryši</a:t>
            </a:r>
          </a:p>
          <a:p>
            <a:pPr marL="0" indent="0">
              <a:buNone/>
            </a:pPr>
            <a:r>
              <a:rPr lang="cs-CZ" sz="2400" dirty="0" smtClean="0"/>
              <a:t>K) </a:t>
            </a:r>
            <a:r>
              <a:rPr lang="cs-CZ" sz="2400" dirty="0" smtClean="0">
                <a:solidFill>
                  <a:schemeClr val="tx1"/>
                </a:solidFill>
              </a:rPr>
              <a:t>lékaři, písaři, advokáti, učitelé, chudina, kněží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9. Důvodem morových epidemií ve městech bylo</a:t>
            </a:r>
          </a:p>
          <a:p>
            <a:pPr marL="0" indent="0">
              <a:buNone/>
            </a:pPr>
            <a:r>
              <a:rPr lang="cs-CZ" sz="2400" dirty="0" smtClean="0"/>
              <a:t>E)  </a:t>
            </a:r>
            <a:r>
              <a:rPr lang="cs-CZ" sz="2400" dirty="0" smtClean="0">
                <a:solidFill>
                  <a:schemeClr val="tx1"/>
                </a:solidFill>
              </a:rPr>
              <a:t>lidé nechodili do práce </a:t>
            </a:r>
          </a:p>
          <a:p>
            <a:pPr marL="0" indent="0">
              <a:buNone/>
            </a:pPr>
            <a:r>
              <a:rPr lang="cs-CZ" sz="2400" dirty="0" smtClean="0"/>
              <a:t>I)   </a:t>
            </a:r>
            <a:r>
              <a:rPr lang="cs-CZ" sz="2400" dirty="0" smtClean="0">
                <a:solidFill>
                  <a:schemeClr val="tx1"/>
                </a:solidFill>
              </a:rPr>
              <a:t>lidé nechodili do školy </a:t>
            </a:r>
          </a:p>
          <a:p>
            <a:pPr marL="0" indent="0">
              <a:buNone/>
            </a:pPr>
            <a:r>
              <a:rPr lang="cs-CZ" sz="2400" dirty="0" smtClean="0"/>
              <a:t>O) </a:t>
            </a:r>
            <a:r>
              <a:rPr lang="cs-CZ" sz="2400" dirty="0" smtClean="0">
                <a:solidFill>
                  <a:schemeClr val="tx1"/>
                </a:solidFill>
              </a:rPr>
              <a:t>málo dbali na hygienu</a:t>
            </a:r>
          </a:p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AutoNum type="alphaUcParenR"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613950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19256" cy="557748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10. Na vesnici převládá zemědělská výroba nad řemeslem.</a:t>
            </a:r>
          </a:p>
          <a:p>
            <a:pPr marL="0" indent="0">
              <a:buNone/>
            </a:pPr>
            <a:r>
              <a:rPr lang="cs-CZ" dirty="0" smtClean="0"/>
              <a:t>                 Z</a:t>
            </a:r>
            <a:r>
              <a:rPr lang="cs-CZ" dirty="0"/>
              <a:t>) </a:t>
            </a:r>
            <a:r>
              <a:rPr lang="cs-CZ" dirty="0">
                <a:solidFill>
                  <a:schemeClr val="tx1"/>
                </a:solidFill>
              </a:rPr>
              <a:t>ano</a:t>
            </a:r>
            <a:r>
              <a:rPr lang="cs-CZ" dirty="0"/>
              <a:t>		</a:t>
            </a:r>
            <a:r>
              <a:rPr lang="cs-CZ" dirty="0" smtClean="0"/>
              <a:t>             V</a:t>
            </a:r>
            <a:r>
              <a:rPr lang="cs-CZ" dirty="0"/>
              <a:t>) </a:t>
            </a:r>
            <a:r>
              <a:rPr lang="cs-CZ" dirty="0">
                <a:solidFill>
                  <a:schemeClr val="tx1"/>
                </a:solidFill>
              </a:rPr>
              <a:t>ne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11. Poddaní na vesnicích </a:t>
            </a:r>
          </a:p>
          <a:p>
            <a:pPr marL="0" indent="0">
              <a:buNone/>
            </a:pPr>
            <a:r>
              <a:rPr lang="cs-CZ" dirty="0"/>
              <a:t>L) </a:t>
            </a:r>
            <a:r>
              <a:rPr lang="cs-CZ" dirty="0">
                <a:solidFill>
                  <a:schemeClr val="tx1"/>
                </a:solidFill>
              </a:rPr>
              <a:t>pracují na panském, nemusí  platit vrchnosti poplatky</a:t>
            </a:r>
          </a:p>
          <a:p>
            <a:pPr marL="0" indent="0">
              <a:buNone/>
            </a:pPr>
            <a:r>
              <a:rPr lang="cs-CZ" dirty="0"/>
              <a:t>I) 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bez </a:t>
            </a:r>
            <a:r>
              <a:rPr lang="cs-CZ" dirty="0">
                <a:solidFill>
                  <a:schemeClr val="tx1"/>
                </a:solidFill>
              </a:rPr>
              <a:t>souhlasu vrchnosti se nesmí stěhovat, </a:t>
            </a:r>
            <a:r>
              <a:rPr lang="cs-CZ" dirty="0" smtClean="0">
                <a:solidFill>
                  <a:schemeClr val="tx1"/>
                </a:solidFill>
              </a:rPr>
              <a:t>ženit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/>
              <a:t>N) </a:t>
            </a:r>
            <a:r>
              <a:rPr lang="cs-CZ" dirty="0">
                <a:solidFill>
                  <a:schemeClr val="tx1"/>
                </a:solidFill>
              </a:rPr>
              <a:t>jsou </a:t>
            </a:r>
            <a:r>
              <a:rPr lang="cs-CZ" dirty="0" smtClean="0">
                <a:solidFill>
                  <a:schemeClr val="tx1"/>
                </a:solidFill>
              </a:rPr>
              <a:t>povinováni </a:t>
            </a:r>
            <a:r>
              <a:rPr lang="cs-CZ" dirty="0">
                <a:solidFill>
                  <a:schemeClr val="tx1"/>
                </a:solidFill>
              </a:rPr>
              <a:t>vojenskou službou, platí vrchnosti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poplatky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12. Protože byli poddaní na vesnici doživotně </a:t>
            </a:r>
            <a:r>
              <a:rPr lang="cs-CZ" dirty="0" smtClean="0">
                <a:solidFill>
                  <a:srgbClr val="FF0000"/>
                </a:solidFill>
              </a:rPr>
              <a:t>povinováni </a:t>
            </a:r>
            <a:r>
              <a:rPr lang="cs-CZ" dirty="0">
                <a:solidFill>
                  <a:srgbClr val="FF0000"/>
                </a:solidFill>
              </a:rPr>
              <a:t>vojenskou službou</a:t>
            </a:r>
          </a:p>
          <a:p>
            <a:pPr marL="0" indent="0">
              <a:buNone/>
            </a:pPr>
            <a:r>
              <a:rPr lang="cs-CZ" dirty="0" smtClean="0"/>
              <a:t>M</a:t>
            </a:r>
            <a:r>
              <a:rPr lang="cs-CZ" dirty="0"/>
              <a:t>) </a:t>
            </a:r>
            <a:r>
              <a:rPr lang="cs-CZ" dirty="0">
                <a:solidFill>
                  <a:schemeClr val="tx1"/>
                </a:solidFill>
              </a:rPr>
              <a:t>stěhovali se do </a:t>
            </a:r>
            <a:r>
              <a:rPr lang="cs-CZ" dirty="0" smtClean="0">
                <a:solidFill>
                  <a:schemeClr val="tx1"/>
                </a:solidFill>
              </a:rPr>
              <a:t>měst</a:t>
            </a:r>
          </a:p>
          <a:p>
            <a:pPr marL="0" indent="0">
              <a:buNone/>
            </a:pPr>
            <a:r>
              <a:rPr lang="cs-CZ" dirty="0" smtClean="0"/>
              <a:t>A)  </a:t>
            </a:r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ačali se bouřit – selská povstání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5520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Tajenka: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JAN  SLADKÝ  KOZINA</a:t>
            </a:r>
          </a:p>
          <a:p>
            <a:pPr marL="0" indent="0" algn="ctr"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Pokud se chceš dozvědět o této osobnosti více, přečti si </a:t>
            </a:r>
            <a:r>
              <a:rPr lang="cs-CZ" b="1" dirty="0" smtClean="0">
                <a:solidFill>
                  <a:schemeClr val="tx1"/>
                </a:solidFill>
              </a:rPr>
              <a:t>pověst O Janu Kozinovi. </a:t>
            </a: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 knize Obrázky z českých dějin a pověstí,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autor Z. </a:t>
            </a:r>
            <a:r>
              <a:rPr lang="cs-CZ" dirty="0" err="1" smtClean="0">
                <a:solidFill>
                  <a:schemeClr val="tx1"/>
                </a:solidFill>
              </a:rPr>
              <a:t>Adla</a:t>
            </a:r>
            <a:r>
              <a:rPr lang="cs-CZ" dirty="0" smtClean="0">
                <a:solidFill>
                  <a:schemeClr val="tx1"/>
                </a:solidFill>
              </a:rPr>
              <a:t>, J. Černý, J. Kalousek,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akladatelství Albatros.</a:t>
            </a:r>
          </a:p>
          <a:p>
            <a:pPr marL="0" indent="0" algn="ctr">
              <a:buNone/>
            </a:pP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19975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7643192" cy="648072"/>
          </a:xfrm>
        </p:spPr>
        <p:txBody>
          <a:bodyPr/>
          <a:lstStyle/>
          <a:p>
            <a:r>
              <a:rPr lang="cs-CZ" sz="3200" b="1" dirty="0" smtClean="0"/>
              <a:t>Použité prameny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174035"/>
          </a:xfrm>
        </p:spPr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hangingPunct="0">
              <a:lnSpc>
                <a:spcPct val="120000"/>
              </a:lnSpc>
              <a:spcBef>
                <a:spcPts val="0"/>
              </a:spcBef>
            </a:pPr>
            <a:r>
              <a:rPr lang="cs-CZ" sz="3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2"/>
              </a:rPr>
              <a:t>http</a:t>
            </a:r>
            <a:r>
              <a:rPr lang="cs-CZ" sz="3400" b="1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2"/>
              </a:rPr>
              <a:t>://www.ckrumlov.cz/obr/aktual/region/6204b.jpg</a:t>
            </a:r>
            <a:endParaRPr lang="cs-CZ" sz="3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hangingPunct="0">
              <a:lnSpc>
                <a:spcPct val="120000"/>
              </a:lnSpc>
              <a:spcBef>
                <a:spcPts val="0"/>
              </a:spcBef>
            </a:pPr>
            <a:r>
              <a:rPr lang="cs-CZ" sz="3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3"/>
              </a:rPr>
              <a:t>http</a:t>
            </a:r>
            <a:r>
              <a:rPr lang="cs-CZ" sz="3400" b="1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3"/>
              </a:rPr>
              <a:t>://upload.wikimedia.org/wikipedia/commons/a/a8/Manetin_zamek.JPG</a:t>
            </a:r>
            <a:endParaRPr lang="cs-CZ" sz="3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hangingPunct="0">
              <a:lnSpc>
                <a:spcPct val="120000"/>
              </a:lnSpc>
              <a:spcBef>
                <a:spcPts val="0"/>
              </a:spcBef>
            </a:pPr>
            <a:r>
              <a:rPr lang="cs-CZ" sz="3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4"/>
              </a:rPr>
              <a:t>http</a:t>
            </a:r>
            <a:r>
              <a:rPr lang="cs-CZ" sz="3400" b="1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4"/>
              </a:rPr>
              <a:t>://www.npu.cz/download/1313392296_99z5/manetin02+800x532.jpg</a:t>
            </a:r>
            <a:endParaRPr lang="cs-CZ" sz="3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hangingPunct="0">
              <a:lnSpc>
                <a:spcPct val="120000"/>
              </a:lnSpc>
              <a:spcBef>
                <a:spcPts val="0"/>
              </a:spcBef>
            </a:pPr>
            <a:r>
              <a:rPr lang="cs-CZ" sz="3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5"/>
              </a:rPr>
              <a:t>http</a:t>
            </a:r>
            <a:r>
              <a:rPr lang="cs-CZ" sz="3400" b="1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5"/>
              </a:rPr>
              <a:t>://umo3.plzen.eu/Files/umo3/fotoweb/cervenec/ZamekNebilovy_zm.JPG</a:t>
            </a:r>
            <a:endParaRPr lang="cs-CZ" sz="3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hangingPunct="0">
              <a:lnSpc>
                <a:spcPct val="120000"/>
              </a:lnSpc>
              <a:spcBef>
                <a:spcPts val="0"/>
              </a:spcBef>
            </a:pPr>
            <a:r>
              <a:rPr lang="cs-CZ" sz="3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6"/>
              </a:rPr>
              <a:t>http</a:t>
            </a:r>
            <a:r>
              <a:rPr lang="cs-CZ" sz="3400" b="1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6"/>
              </a:rPr>
              <a:t>://www.npu.cz/download/1313392694/nebilovy02+800x532.jpg</a:t>
            </a:r>
            <a:endParaRPr lang="cs-CZ" sz="3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hangingPunct="0">
              <a:lnSpc>
                <a:spcPct val="120000"/>
              </a:lnSpc>
              <a:spcBef>
                <a:spcPts val="0"/>
              </a:spcBef>
            </a:pPr>
            <a:r>
              <a:rPr lang="cs-CZ" sz="3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7"/>
              </a:rPr>
              <a:t>http</a:t>
            </a:r>
            <a:r>
              <a:rPr lang="cs-CZ" sz="3400" b="1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7"/>
              </a:rPr>
              <a:t>://</a:t>
            </a:r>
            <a:r>
              <a:rPr lang="cs-CZ" sz="3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7"/>
              </a:rPr>
              <a:t>www.ckrumlov.info/img/1942b.jpg</a:t>
            </a:r>
            <a:endParaRPr lang="cs-CZ" sz="3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hangingPunct="0">
              <a:lnSpc>
                <a:spcPct val="120000"/>
              </a:lnSpc>
              <a:spcBef>
                <a:spcPts val="0"/>
              </a:spcBef>
            </a:pPr>
            <a:r>
              <a:rPr lang="cs-CZ" sz="3400" b="1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8"/>
              </a:rPr>
              <a:t>http://</a:t>
            </a:r>
            <a:r>
              <a:rPr lang="cs-CZ" sz="3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8"/>
              </a:rPr>
              <a:t>www.lovuzdar.sk/userfiles/casopis/clanky/826.jpg</a:t>
            </a:r>
            <a:r>
              <a:rPr lang="cs-CZ" sz="3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 </a:t>
            </a:r>
            <a:endParaRPr lang="cs-CZ" sz="3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hangingPunct="0">
              <a:lnSpc>
                <a:spcPct val="120000"/>
              </a:lnSpc>
              <a:spcBef>
                <a:spcPts val="0"/>
              </a:spcBef>
            </a:pPr>
            <a:r>
              <a:rPr lang="cs-CZ" sz="3400" b="1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9"/>
              </a:rPr>
              <a:t>http://</a:t>
            </a:r>
            <a:r>
              <a:rPr lang="cs-CZ" sz="3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9"/>
              </a:rPr>
              <a:t>www.ucernelabute.cz/shop/img/cms/homepage.jpg</a:t>
            </a:r>
            <a:r>
              <a:rPr lang="cs-CZ" sz="3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 </a:t>
            </a:r>
            <a:endParaRPr lang="cs-CZ" sz="3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hangingPunct="0">
              <a:lnSpc>
                <a:spcPct val="120000"/>
              </a:lnSpc>
              <a:spcBef>
                <a:spcPts val="0"/>
              </a:spcBef>
            </a:pPr>
            <a:r>
              <a:rPr lang="cs-CZ" sz="3400" b="1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10"/>
              </a:rPr>
              <a:t>http://</a:t>
            </a:r>
            <a:r>
              <a:rPr lang="cs-CZ" sz="3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10"/>
              </a:rPr>
              <a:t>g.denik.cz/17/3f/starocesky-jarmark-slavnosnosti-kralovna-eliska010912-hk_denik-600.jpg</a:t>
            </a:r>
            <a:r>
              <a:rPr lang="cs-CZ" sz="3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 </a:t>
            </a:r>
            <a:endParaRPr lang="cs-CZ" sz="3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hangingPunct="0">
              <a:lnSpc>
                <a:spcPct val="120000"/>
              </a:lnSpc>
              <a:spcBef>
                <a:spcPts val="0"/>
              </a:spcBef>
            </a:pPr>
            <a:r>
              <a:rPr lang="cs-CZ" sz="3400" b="1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11"/>
              </a:rPr>
              <a:t>http://</a:t>
            </a:r>
            <a:r>
              <a:rPr lang="cs-CZ" sz="3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11"/>
              </a:rPr>
              <a:t>programy.mb-net.cz/mb-pravek-novovek/media/jakzili/JS0604001-1.jpg</a:t>
            </a:r>
            <a:r>
              <a:rPr lang="cs-CZ" sz="3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 </a:t>
            </a:r>
            <a:endParaRPr lang="cs-CZ" sz="3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hangingPunct="0">
              <a:lnSpc>
                <a:spcPct val="120000"/>
              </a:lnSpc>
              <a:spcBef>
                <a:spcPts val="0"/>
              </a:spcBef>
            </a:pPr>
            <a:r>
              <a:rPr lang="cs-CZ" sz="3400" b="1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12"/>
              </a:rPr>
              <a:t>http://</a:t>
            </a:r>
            <a:r>
              <a:rPr lang="cs-CZ" sz="3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12"/>
              </a:rPr>
              <a:t>www.ckrumlov.cz/obr/mesto/histor/1443b.jpg</a:t>
            </a:r>
            <a:r>
              <a:rPr lang="cs-CZ" sz="3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 </a:t>
            </a:r>
            <a:endParaRPr lang="cs-CZ" sz="3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hangingPunct="0">
              <a:lnSpc>
                <a:spcPct val="120000"/>
              </a:lnSpc>
              <a:spcBef>
                <a:spcPts val="0"/>
              </a:spcBef>
            </a:pPr>
            <a:r>
              <a:rPr lang="cs-CZ" sz="3400" b="1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13"/>
              </a:rPr>
              <a:t>http://</a:t>
            </a:r>
            <a:r>
              <a:rPr lang="cs-CZ" sz="3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13"/>
              </a:rPr>
              <a:t>vinduska.hyperlink.cz/fitness/img/pole.jpg</a:t>
            </a:r>
            <a:endParaRPr lang="cs-CZ" sz="3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hangingPunct="0">
              <a:lnSpc>
                <a:spcPct val="120000"/>
              </a:lnSpc>
              <a:spcBef>
                <a:spcPts val="0"/>
              </a:spcBef>
            </a:pPr>
            <a:r>
              <a:rPr lang="cs-CZ" sz="3400" b="1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14"/>
              </a:rPr>
              <a:t>http://</a:t>
            </a:r>
            <a:r>
              <a:rPr lang="cs-CZ" sz="3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14"/>
              </a:rPr>
              <a:t>www.obrazarna.info/storage/200801292153_Dl01pr%C3%A1ce1.jpg</a:t>
            </a:r>
            <a:endParaRPr lang="cs-CZ" sz="3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hangingPunct="0">
              <a:lnSpc>
                <a:spcPct val="120000"/>
              </a:lnSpc>
              <a:spcBef>
                <a:spcPts val="0"/>
              </a:spcBef>
            </a:pPr>
            <a:r>
              <a:rPr lang="cs-CZ" sz="3400" b="1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15"/>
              </a:rPr>
              <a:t>http://</a:t>
            </a:r>
            <a:r>
              <a:rPr lang="cs-CZ" sz="3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15"/>
              </a:rPr>
              <a:t>www.komsomol.cz/foto/kozina_04.jpg</a:t>
            </a:r>
            <a:endParaRPr lang="cs-CZ" sz="3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hangingPunct="0">
              <a:lnSpc>
                <a:spcPct val="120000"/>
              </a:lnSpc>
              <a:spcBef>
                <a:spcPts val="0"/>
              </a:spcBef>
            </a:pPr>
            <a:r>
              <a:rPr lang="cs-CZ" sz="3400" b="1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16"/>
              </a:rPr>
              <a:t>http://files.ipenziondomazlice.webnode.cz/2000</a:t>
            </a:r>
            <a:r>
              <a:rPr lang="cs-CZ" sz="3000" b="1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16"/>
              </a:rPr>
              <a:t>00051-093670a7f2/Kozina_22.jpg</a:t>
            </a:r>
            <a:endParaRPr lang="cs-CZ" sz="3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hangingPunct="0"/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 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2809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380</TotalTime>
  <Words>478</Words>
  <Application>Microsoft Office PowerPoint</Application>
  <PresentationFormat>Předvádění na obrazovce (4:3)</PresentationFormat>
  <Paragraphs>150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Exekutivní</vt:lpstr>
      <vt:lpstr>Prezentace aplikace PowerPoint</vt:lpstr>
      <vt:lpstr>Anotace</vt:lpstr>
      <vt:lpstr>Společnost</vt:lpstr>
      <vt:lpstr>Život na zámku</vt:lpstr>
      <vt:lpstr>Prezentace aplikace PowerPoint</vt:lpstr>
      <vt:lpstr>Život na zámku</vt:lpstr>
      <vt:lpstr>Život ve městě</vt:lpstr>
      <vt:lpstr>Život ve městech</vt:lpstr>
      <vt:lpstr>Prezentace aplikace PowerPoint</vt:lpstr>
      <vt:lpstr>Život na vesnici</vt:lpstr>
      <vt:lpstr>Prezentace aplikace PowerPoint</vt:lpstr>
      <vt:lpstr>Život na vesnici</vt:lpstr>
      <vt:lpstr>Kvíz</vt:lpstr>
      <vt:lpstr> </vt:lpstr>
      <vt:lpstr>Prezentace aplikace PowerPoint</vt:lpstr>
      <vt:lpstr>Prezentace aplikace PowerPoint</vt:lpstr>
      <vt:lpstr>Prezentace aplikace PowerPoint</vt:lpstr>
      <vt:lpstr>Tajenka:</vt:lpstr>
      <vt:lpstr>Použité prameny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Dokoupilová Pavla</dc:creator>
  <cp:lastModifiedBy>Dokoupilová Pavla</cp:lastModifiedBy>
  <cp:revision>34</cp:revision>
  <dcterms:created xsi:type="dcterms:W3CDTF">2013-03-10T18:07:37Z</dcterms:created>
  <dcterms:modified xsi:type="dcterms:W3CDTF">2013-03-19T21:38:38Z</dcterms:modified>
</cp:coreProperties>
</file>