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8" r:id="rId22"/>
    <p:sldId id="277" r:id="rId23"/>
    <p:sldId id="279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25" autoAdjust="0"/>
    <p:restoredTop sz="91119" autoAdjust="0"/>
  </p:normalViewPr>
  <p:slideViewPr>
    <p:cSldViewPr>
      <p:cViewPr varScale="1">
        <p:scale>
          <a:sx n="67" d="100"/>
          <a:sy n="67" d="100"/>
        </p:scale>
        <p:origin x="-147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1200" baseline="0" dirty="0" smtClean="0"/>
            <a:t>VY_12_INOVACE_26_ČS</a:t>
          </a:r>
          <a:endParaRPr lang="cs-CZ" sz="12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800" dirty="0" smtClean="0"/>
            <a:t>Základní škola a Mateřská škola Halže,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ŠKOLY PO TŘICETILETÉ VÁLCE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CZ.1.07/1.4.00/21.3551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B2C90433-5833-4FBB-B44D-19162BCCA373}">
      <dgm:prSet custT="1"/>
      <dgm:spPr/>
      <dgm:t>
        <a:bodyPr/>
        <a:lstStyle/>
        <a:p>
          <a:pPr algn="l" rtl="0"/>
          <a:r>
            <a:rPr lang="cs-CZ" sz="2000" dirty="0"/>
            <a:t>                         </a:t>
          </a:r>
          <a:r>
            <a:rPr lang="cs-CZ" sz="1800" dirty="0"/>
            <a:t>příspěvková organizace</a:t>
          </a:r>
          <a:endParaRPr lang="cs-CZ" sz="2000" dirty="0"/>
        </a:p>
      </dgm:t>
    </dgm:pt>
    <dgm:pt modelId="{FE263347-0334-4678-A4E1-694A34352365}" type="parTrans" cxnId="{44F76B10-125B-49BC-B31D-2D21480A6EC6}">
      <dgm:prSet/>
      <dgm:spPr/>
      <dgm:t>
        <a:bodyPr/>
        <a:lstStyle/>
        <a:p>
          <a:endParaRPr lang="cs-CZ"/>
        </a:p>
      </dgm:t>
    </dgm:pt>
    <dgm:pt modelId="{85A51028-DDCB-4FE7-B282-F905D135B24A}" type="sibTrans" cxnId="{44F76B10-125B-49BC-B31D-2D21480A6EC6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Pavla Dokoupilová</a:t>
          </a:r>
          <a:endParaRPr lang="cs-CZ" sz="2000" dirty="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 custLinFactNeighborX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LinFactNeighborX="97" custLinFactNeighborY="1829"/>
      <dgm:spPr/>
      <dgm:t>
        <a:bodyPr/>
        <a:lstStyle/>
        <a:p>
          <a:endParaRPr lang="cs-CZ"/>
        </a:p>
      </dgm:t>
    </dgm:pt>
    <dgm:pt modelId="{4F6CFBA2-9153-4703-BA77-A719B4C5992C}" type="pres">
      <dgm:prSet presAssocID="{B2C90433-5833-4FBB-B44D-19162BCCA373}" presName="vertSpace2" presStyleLbl="node1" presStyleIdx="0" presStyleCnt="6"/>
      <dgm:spPr/>
    </dgm:pt>
    <dgm:pt modelId="{14A8BC0B-DAF3-4FCE-8B99-89DA11DD994F}" type="pres">
      <dgm:prSet presAssocID="{B2C90433-5833-4FBB-B44D-19162BCCA373}" presName="circle2" presStyleLbl="node1" presStyleIdx="1" presStyleCnt="6"/>
      <dgm:spPr/>
      <dgm:t>
        <a:bodyPr/>
        <a:lstStyle/>
        <a:p>
          <a:endParaRPr lang="cs-CZ"/>
        </a:p>
      </dgm:t>
    </dgm:pt>
    <dgm:pt modelId="{D9392410-2770-4347-933B-60A9F6903FBE}" type="pres">
      <dgm:prSet presAssocID="{B2C90433-5833-4FBB-B44D-19162BCCA373}" presName="rect2" presStyleLbl="alignAcc1" presStyleIdx="1" presStyleCnt="6"/>
      <dgm:spPr/>
      <dgm:t>
        <a:bodyPr/>
        <a:lstStyle/>
        <a:p>
          <a:endParaRPr lang="cs-CZ"/>
        </a:p>
      </dgm:t>
    </dgm:pt>
    <dgm:pt modelId="{09EDFEAC-03A2-463C-9AF0-B3BDF8DF2AE1}" type="pres">
      <dgm:prSet presAssocID="{D1B46980-6531-4606-95E6-44980827E919}" presName="vertSpace3" presStyleLbl="node1" presStyleIdx="1" presStyleCnt="6"/>
      <dgm:spPr/>
    </dgm:pt>
    <dgm:pt modelId="{7CF15BB8-F72E-45BD-9712-5ED6653D95D5}" type="pres">
      <dgm:prSet presAssocID="{D1B46980-6531-4606-95E6-44980827E919}" presName="circle3" presStyleLbl="node1" presStyleIdx="2" presStyleCnt="6"/>
      <dgm:spPr/>
    </dgm:pt>
    <dgm:pt modelId="{5F013748-4A2A-480C-96C5-0CD231CBE889}" type="pres">
      <dgm:prSet presAssocID="{D1B46980-6531-4606-95E6-44980827E919}" presName="rect3" presStyleLbl="alignAcc1" presStyleIdx="2" presStyleCnt="6"/>
      <dgm:spPr/>
      <dgm:t>
        <a:bodyPr/>
        <a:lstStyle/>
        <a:p>
          <a:endParaRPr lang="cs-CZ"/>
        </a:p>
      </dgm:t>
    </dgm:pt>
    <dgm:pt modelId="{4E9C25AC-9260-44B9-B073-F9B14E98DB74}" type="pres">
      <dgm:prSet presAssocID="{B651F6E3-6281-48DB-9319-2AEAFDAE7572}" presName="vertSpace4" presStyleLbl="node1" presStyleIdx="2" presStyleCnt="6"/>
      <dgm:spPr/>
    </dgm:pt>
    <dgm:pt modelId="{C9A5F600-7420-4D42-9687-33E03BDF265C}" type="pres">
      <dgm:prSet presAssocID="{B651F6E3-6281-48DB-9319-2AEAFDAE7572}" presName="circle4" presStyleLbl="node1" presStyleIdx="3" presStyleCnt="6"/>
      <dgm:spPr/>
    </dgm:pt>
    <dgm:pt modelId="{3AA16991-9ECE-445A-A70C-A94F691C7006}" type="pres">
      <dgm:prSet presAssocID="{B651F6E3-6281-48DB-9319-2AEAFDAE7572}" presName="rect4" presStyleLbl="alignAcc1" presStyleIdx="3" presStyleCnt="6"/>
      <dgm:spPr/>
      <dgm:t>
        <a:bodyPr/>
        <a:lstStyle/>
        <a:p>
          <a:endParaRPr lang="cs-CZ"/>
        </a:p>
      </dgm:t>
    </dgm:pt>
    <dgm:pt modelId="{DD3786C8-B436-4B50-9608-196999D0516C}" type="pres">
      <dgm:prSet presAssocID="{D8197B8C-B260-4A16-BDF4-0947B075E274}" presName="vertSpace5" presStyleLbl="node1" presStyleIdx="3" presStyleCnt="6"/>
      <dgm:spPr/>
    </dgm:pt>
    <dgm:pt modelId="{F8FC9227-4FB5-4957-BB25-93061D0C28FB}" type="pres">
      <dgm:prSet presAssocID="{D8197B8C-B260-4A16-BDF4-0947B075E274}" presName="circle5" presStyleLbl="node1" presStyleIdx="4" presStyleCnt="6"/>
      <dgm:spPr/>
    </dgm:pt>
    <dgm:pt modelId="{CA38FC10-2C5A-4897-8271-E6B0CE1D6BB0}" type="pres">
      <dgm:prSet presAssocID="{D8197B8C-B260-4A16-BDF4-0947B075E274}" presName="rect5" presStyleLbl="alignAcc1" presStyleIdx="4" presStyleCnt="6"/>
      <dgm:spPr/>
      <dgm:t>
        <a:bodyPr/>
        <a:lstStyle/>
        <a:p>
          <a:endParaRPr lang="cs-CZ"/>
        </a:p>
      </dgm:t>
    </dgm:pt>
    <dgm:pt modelId="{31B89C0F-C23D-4A3E-8A0B-BECE90065C6E}" type="pres">
      <dgm:prSet presAssocID="{4C35D32F-0EAB-4CD7-82EE-45574DC2A586}" presName="vertSpace6" presStyleLbl="node1" presStyleIdx="4" presStyleCnt="6"/>
      <dgm:spPr/>
    </dgm:pt>
    <dgm:pt modelId="{5D5757ED-2392-418D-A431-E9244F111100}" type="pres">
      <dgm:prSet presAssocID="{4C35D32F-0EAB-4CD7-82EE-45574DC2A586}" presName="circle6" presStyleLbl="node1" presStyleIdx="5" presStyleCnt="6"/>
      <dgm:spPr/>
    </dgm:pt>
    <dgm:pt modelId="{3C37292F-5271-4C3A-A997-20B5C1B6872D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26A7B9D-E3A6-4D41-8CDA-DEA199065E9E}" type="pres">
      <dgm:prSet presAssocID="{B2C90433-5833-4FBB-B44D-19162BCCA373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7E5CC36-9736-4704-B22E-2D7944A0BBD1}" type="pres">
      <dgm:prSet presAssocID="{D1B46980-6531-4606-95E6-44980827E919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4DB4571-421D-4058-AAB5-064D170F22B0}" type="pres">
      <dgm:prSet presAssocID="{B651F6E3-6281-48DB-9319-2AEAFDAE7572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2D4614E-3F74-4EC4-B359-7FB1B8348A94}" type="pres">
      <dgm:prSet presAssocID="{D8197B8C-B260-4A16-BDF4-0947B075E274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616B6F-1171-4D86-B1AD-21F3C76E9237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4F76B10-125B-49BC-B31D-2D21480A6EC6}" srcId="{757F3AB3-0718-4624-B441-E567A8F0AB56}" destId="{B2C90433-5833-4FBB-B44D-19162BCCA373}" srcOrd="1" destOrd="0" parTransId="{FE263347-0334-4678-A4E1-694A34352365}" sibTransId="{85A51028-DDCB-4FE7-B282-F905D135B24A}"/>
    <dgm:cxn modelId="{9E4B02C3-E217-4318-B981-4732EB816A53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3" destOrd="0" parTransId="{A571E265-742E-411A-ABCF-E39FDBC7528A}" sibTransId="{E33260FE-399D-481C-B2D6-3B35DD16DC84}"/>
    <dgm:cxn modelId="{EDF6FE6B-9DBE-4D7B-B8FD-7098875B4EED}" srcId="{757F3AB3-0718-4624-B441-E567A8F0AB56}" destId="{D8197B8C-B260-4A16-BDF4-0947B075E274}" srcOrd="4" destOrd="0" parTransId="{51C5993D-B262-45E6-B66E-76BC9D6D883D}" sibTransId="{1AEC7F05-E0FE-459C-BD47-224AC9D7BEE4}"/>
    <dgm:cxn modelId="{873FE5C9-95F1-43E6-8E2A-2DA8B4685AB0}" type="presOf" srcId="{D1D4F407-5343-4D3F-B5B9-D407B03CAEB4}" destId="{D005CE8C-CC26-4C3E-AC11-E15060ECD759}" srcOrd="0" destOrd="0" presId="urn:microsoft.com/office/officeart/2005/8/layout/target3"/>
    <dgm:cxn modelId="{6DF99224-004A-40DB-9F59-215857AEAD48}" type="presOf" srcId="{D1B46980-6531-4606-95E6-44980827E919}" destId="{37E5CC36-9736-4704-B22E-2D7944A0BBD1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2" destOrd="0" parTransId="{4F7B2CF5-A270-4D61-A510-1C1C5A4DCD3B}" sibTransId="{CFF69701-2866-4EF5-BFB5-F3F9B72EB817}"/>
    <dgm:cxn modelId="{F9D796A0-25DB-4497-BB87-6E54790E1C2E}" type="presOf" srcId="{D8197B8C-B260-4A16-BDF4-0947B075E274}" destId="{12D4614E-3F74-4EC4-B359-7FB1B8348A94}" srcOrd="1" destOrd="0" presId="urn:microsoft.com/office/officeart/2005/8/layout/target3"/>
    <dgm:cxn modelId="{5FB30AA9-575D-4C96-8149-C2DEB08ACCEB}" type="presOf" srcId="{D1B46980-6531-4606-95E6-44980827E919}" destId="{5F013748-4A2A-480C-96C5-0CD231CBE889}" srcOrd="0" destOrd="0" presId="urn:microsoft.com/office/officeart/2005/8/layout/target3"/>
    <dgm:cxn modelId="{824A6A07-8290-4C76-9B08-57B631AC2079}" type="presOf" srcId="{4C35D32F-0EAB-4CD7-82EE-45574DC2A586}" destId="{3C37292F-5271-4C3A-A997-20B5C1B6872D}" srcOrd="0" destOrd="0" presId="urn:microsoft.com/office/officeart/2005/8/layout/target3"/>
    <dgm:cxn modelId="{11470DD0-41DC-4EFA-892F-F5C45F8931A6}" type="presOf" srcId="{B651F6E3-6281-48DB-9319-2AEAFDAE7572}" destId="{3AA16991-9ECE-445A-A70C-A94F691C7006}" srcOrd="0" destOrd="0" presId="urn:microsoft.com/office/officeart/2005/8/layout/target3"/>
    <dgm:cxn modelId="{2762994A-B82C-491B-926C-5DF7DC3BBFE2}" type="presOf" srcId="{4C35D32F-0EAB-4CD7-82EE-45574DC2A586}" destId="{69616B6F-1171-4D86-B1AD-21F3C76E9237}" srcOrd="1" destOrd="0" presId="urn:microsoft.com/office/officeart/2005/8/layout/target3"/>
    <dgm:cxn modelId="{C7554EA7-38CC-4DCA-B414-8A02F74D7568}" type="presOf" srcId="{B2C90433-5833-4FBB-B44D-19162BCCA373}" destId="{D9392410-2770-4347-933B-60A9F6903FBE}" srcOrd="0" destOrd="0" presId="urn:microsoft.com/office/officeart/2005/8/layout/target3"/>
    <dgm:cxn modelId="{8CB8566E-A36B-4CD8-A174-F9EDB7CC9745}" type="presOf" srcId="{D8197B8C-B260-4A16-BDF4-0947B075E274}" destId="{CA38FC10-2C5A-4897-8271-E6B0CE1D6BB0}" srcOrd="0" destOrd="0" presId="urn:microsoft.com/office/officeart/2005/8/layout/target3"/>
    <dgm:cxn modelId="{D890AFED-3A6A-472F-9BBB-D33E5792E82A}" type="presOf" srcId="{B2C90433-5833-4FBB-B44D-19162BCCA373}" destId="{526A7B9D-E3A6-4D41-8CDA-DEA199065E9E}" srcOrd="1" destOrd="0" presId="urn:microsoft.com/office/officeart/2005/8/layout/target3"/>
    <dgm:cxn modelId="{95C68059-54B9-4C70-B082-D9278CDFFDB9}" type="presOf" srcId="{B651F6E3-6281-48DB-9319-2AEAFDAE7572}" destId="{64DB4571-421D-4058-AAB5-064D170F22B0}" srcOrd="1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36FBD290-13BD-4221-BA8B-D9A438CB4E68}" type="presOf" srcId="{D1D4F407-5343-4D3F-B5B9-D407B03CAEB4}" destId="{AED2198E-93D5-4001-81B4-73124B309672}" srcOrd="1" destOrd="0" presId="urn:microsoft.com/office/officeart/2005/8/layout/target3"/>
    <dgm:cxn modelId="{7689C53F-67C8-497F-8495-ADB7A195B03B}" type="presParOf" srcId="{333A1088-737F-45CB-B68E-254E46348037}" destId="{F5ABB229-8D3B-4694-996A-96F23CF14429}" srcOrd="0" destOrd="0" presId="urn:microsoft.com/office/officeart/2005/8/layout/target3"/>
    <dgm:cxn modelId="{73FA0A88-9405-461B-BD50-83048FDE3F01}" type="presParOf" srcId="{333A1088-737F-45CB-B68E-254E46348037}" destId="{F41139FD-01EE-4571-8B17-4FB00FC51163}" srcOrd="1" destOrd="0" presId="urn:microsoft.com/office/officeart/2005/8/layout/target3"/>
    <dgm:cxn modelId="{7A094CE1-1748-4771-830D-DADA70AF94BD}" type="presParOf" srcId="{333A1088-737F-45CB-B68E-254E46348037}" destId="{D005CE8C-CC26-4C3E-AC11-E15060ECD759}" srcOrd="2" destOrd="0" presId="urn:microsoft.com/office/officeart/2005/8/layout/target3"/>
    <dgm:cxn modelId="{4385F496-7955-49A6-AB2C-86AD8B213550}" type="presParOf" srcId="{333A1088-737F-45CB-B68E-254E46348037}" destId="{4F6CFBA2-9153-4703-BA77-A719B4C5992C}" srcOrd="3" destOrd="0" presId="urn:microsoft.com/office/officeart/2005/8/layout/target3"/>
    <dgm:cxn modelId="{8182F4CA-CBB9-407B-BCBD-B977EFFDBE46}" type="presParOf" srcId="{333A1088-737F-45CB-B68E-254E46348037}" destId="{14A8BC0B-DAF3-4FCE-8B99-89DA11DD994F}" srcOrd="4" destOrd="0" presId="urn:microsoft.com/office/officeart/2005/8/layout/target3"/>
    <dgm:cxn modelId="{DD73D555-AD70-4AF5-A0FB-2D1F0D00DE42}" type="presParOf" srcId="{333A1088-737F-45CB-B68E-254E46348037}" destId="{D9392410-2770-4347-933B-60A9F6903FBE}" srcOrd="5" destOrd="0" presId="urn:microsoft.com/office/officeart/2005/8/layout/target3"/>
    <dgm:cxn modelId="{4A1F605C-16EB-4BB5-BCB2-BAB05C75A4C7}" type="presParOf" srcId="{333A1088-737F-45CB-B68E-254E46348037}" destId="{09EDFEAC-03A2-463C-9AF0-B3BDF8DF2AE1}" srcOrd="6" destOrd="0" presId="urn:microsoft.com/office/officeart/2005/8/layout/target3"/>
    <dgm:cxn modelId="{679A76EE-AF7A-48A9-8F43-060CB2D77B6C}" type="presParOf" srcId="{333A1088-737F-45CB-B68E-254E46348037}" destId="{7CF15BB8-F72E-45BD-9712-5ED6653D95D5}" srcOrd="7" destOrd="0" presId="urn:microsoft.com/office/officeart/2005/8/layout/target3"/>
    <dgm:cxn modelId="{7C4E0475-9045-432E-B48E-7E3A07887C20}" type="presParOf" srcId="{333A1088-737F-45CB-B68E-254E46348037}" destId="{5F013748-4A2A-480C-96C5-0CD231CBE889}" srcOrd="8" destOrd="0" presId="urn:microsoft.com/office/officeart/2005/8/layout/target3"/>
    <dgm:cxn modelId="{98C658E3-D782-4810-951C-49B116B4096B}" type="presParOf" srcId="{333A1088-737F-45CB-B68E-254E46348037}" destId="{4E9C25AC-9260-44B9-B073-F9B14E98DB74}" srcOrd="9" destOrd="0" presId="urn:microsoft.com/office/officeart/2005/8/layout/target3"/>
    <dgm:cxn modelId="{9C7A5074-F2BD-4A0B-B847-583141C60CD1}" type="presParOf" srcId="{333A1088-737F-45CB-B68E-254E46348037}" destId="{C9A5F600-7420-4D42-9687-33E03BDF265C}" srcOrd="10" destOrd="0" presId="urn:microsoft.com/office/officeart/2005/8/layout/target3"/>
    <dgm:cxn modelId="{DDC30F26-CCAF-4629-86F0-462EC10BB61B}" type="presParOf" srcId="{333A1088-737F-45CB-B68E-254E46348037}" destId="{3AA16991-9ECE-445A-A70C-A94F691C7006}" srcOrd="11" destOrd="0" presId="urn:microsoft.com/office/officeart/2005/8/layout/target3"/>
    <dgm:cxn modelId="{131DA65E-8AC6-412D-BFB0-7474BA7D3ABE}" type="presParOf" srcId="{333A1088-737F-45CB-B68E-254E46348037}" destId="{DD3786C8-B436-4B50-9608-196999D0516C}" srcOrd="12" destOrd="0" presId="urn:microsoft.com/office/officeart/2005/8/layout/target3"/>
    <dgm:cxn modelId="{8EABA8B1-2146-41BB-BC06-143CB035E7B6}" type="presParOf" srcId="{333A1088-737F-45CB-B68E-254E46348037}" destId="{F8FC9227-4FB5-4957-BB25-93061D0C28FB}" srcOrd="13" destOrd="0" presId="urn:microsoft.com/office/officeart/2005/8/layout/target3"/>
    <dgm:cxn modelId="{FCB11796-7BCE-472C-8E91-41DE42A4109B}" type="presParOf" srcId="{333A1088-737F-45CB-B68E-254E46348037}" destId="{CA38FC10-2C5A-4897-8271-E6B0CE1D6BB0}" srcOrd="14" destOrd="0" presId="urn:microsoft.com/office/officeart/2005/8/layout/target3"/>
    <dgm:cxn modelId="{3B294E30-F57C-4042-A89F-F4093EDC502A}" type="presParOf" srcId="{333A1088-737F-45CB-B68E-254E46348037}" destId="{31B89C0F-C23D-4A3E-8A0B-BECE90065C6E}" srcOrd="15" destOrd="0" presId="urn:microsoft.com/office/officeart/2005/8/layout/target3"/>
    <dgm:cxn modelId="{C8F534FB-27DE-4037-A77F-1EBCF4876584}" type="presParOf" srcId="{333A1088-737F-45CB-B68E-254E46348037}" destId="{5D5757ED-2392-418D-A431-E9244F111100}" srcOrd="16" destOrd="0" presId="urn:microsoft.com/office/officeart/2005/8/layout/target3"/>
    <dgm:cxn modelId="{9E7804F7-A7CC-4C3F-901F-07B6D755200D}" type="presParOf" srcId="{333A1088-737F-45CB-B68E-254E46348037}" destId="{3C37292F-5271-4C3A-A997-20B5C1B6872D}" srcOrd="17" destOrd="0" presId="urn:microsoft.com/office/officeart/2005/8/layout/target3"/>
    <dgm:cxn modelId="{FAE7DB88-CB1A-42BF-93FC-47F8666C7761}" type="presParOf" srcId="{333A1088-737F-45CB-B68E-254E46348037}" destId="{AED2198E-93D5-4001-81B4-73124B309672}" srcOrd="18" destOrd="0" presId="urn:microsoft.com/office/officeart/2005/8/layout/target3"/>
    <dgm:cxn modelId="{6271F7B2-DA9E-4979-A63E-0267EE37FA71}" type="presParOf" srcId="{333A1088-737F-45CB-B68E-254E46348037}" destId="{526A7B9D-E3A6-4D41-8CDA-DEA199065E9E}" srcOrd="19" destOrd="0" presId="urn:microsoft.com/office/officeart/2005/8/layout/target3"/>
    <dgm:cxn modelId="{D22513AA-F8EE-40DC-B3FA-14DCBBD2BD00}" type="presParOf" srcId="{333A1088-737F-45CB-B68E-254E46348037}" destId="{37E5CC36-9736-4704-B22E-2D7944A0BBD1}" srcOrd="20" destOrd="0" presId="urn:microsoft.com/office/officeart/2005/8/layout/target3"/>
    <dgm:cxn modelId="{DF0768C0-1A5A-450B-943B-45C95583DE4E}" type="presParOf" srcId="{333A1088-737F-45CB-B68E-254E46348037}" destId="{64DB4571-421D-4058-AAB5-064D170F22B0}" srcOrd="21" destOrd="0" presId="urn:microsoft.com/office/officeart/2005/8/layout/target3"/>
    <dgm:cxn modelId="{ADEDBD9C-ADD4-43BE-B3F4-47EE383E8076}" type="presParOf" srcId="{333A1088-737F-45CB-B68E-254E46348037}" destId="{12D4614E-3F74-4EC4-B359-7FB1B8348A94}" srcOrd="22" destOrd="0" presId="urn:microsoft.com/office/officeart/2005/8/layout/target3"/>
    <dgm:cxn modelId="{DD653BB2-338A-4DD1-A540-F0EB3DDE90E4}" type="presParOf" srcId="{333A1088-737F-45CB-B68E-254E46348037}" destId="{69616B6F-1171-4D86-B1AD-21F3C76E9237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156" y="0"/>
          <a:ext cx="2604135" cy="260413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302067" y="0"/>
          <a:ext cx="5150802" cy="260413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800" kern="1200" dirty="0" smtClean="0"/>
            <a:t>Základní škola a Mateřská škola Halže,</a:t>
          </a:r>
          <a:endParaRPr lang="cs-CZ" sz="2000" kern="1200" dirty="0"/>
        </a:p>
      </dsp:txBody>
      <dsp:txXfrm>
        <a:off x="1302067" y="0"/>
        <a:ext cx="5150802" cy="325517"/>
      </dsp:txXfrm>
    </dsp:sp>
    <dsp:sp modelId="{14A8BC0B-DAF3-4FCE-8B99-89DA11DD994F}">
      <dsp:nvSpPr>
        <dsp:cNvPr id="0" name=""/>
        <dsp:cNvSpPr/>
      </dsp:nvSpPr>
      <dsp:spPr>
        <a:xfrm>
          <a:off x="227862" y="325517"/>
          <a:ext cx="2148410" cy="21484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9392410-2770-4347-933B-60A9F6903FBE}">
      <dsp:nvSpPr>
        <dsp:cNvPr id="0" name=""/>
        <dsp:cNvSpPr/>
      </dsp:nvSpPr>
      <dsp:spPr>
        <a:xfrm>
          <a:off x="1302067" y="325517"/>
          <a:ext cx="5150802" cy="21484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/>
            <a:t>                         </a:t>
          </a:r>
          <a:r>
            <a:rPr lang="cs-CZ" sz="1800" kern="1200" dirty="0"/>
            <a:t>příspěvková organizace</a:t>
          </a:r>
          <a:endParaRPr lang="cs-CZ" sz="2000" kern="1200" dirty="0"/>
        </a:p>
      </dsp:txBody>
      <dsp:txXfrm>
        <a:off x="1302067" y="325517"/>
        <a:ext cx="5150802" cy="325517"/>
      </dsp:txXfrm>
    </dsp:sp>
    <dsp:sp modelId="{7CF15BB8-F72E-45BD-9712-5ED6653D95D5}">
      <dsp:nvSpPr>
        <dsp:cNvPr id="0" name=""/>
        <dsp:cNvSpPr/>
      </dsp:nvSpPr>
      <dsp:spPr>
        <a:xfrm>
          <a:off x="455724" y="651035"/>
          <a:ext cx="1692686" cy="169268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F013748-4A2A-480C-96C5-0CD231CBE889}">
      <dsp:nvSpPr>
        <dsp:cNvPr id="0" name=""/>
        <dsp:cNvSpPr/>
      </dsp:nvSpPr>
      <dsp:spPr>
        <a:xfrm>
          <a:off x="1302067" y="651035"/>
          <a:ext cx="5150802" cy="169268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Pavla Dokoupilová</a:t>
          </a:r>
          <a:endParaRPr lang="cs-CZ" sz="2000" kern="1200" dirty="0"/>
        </a:p>
      </dsp:txBody>
      <dsp:txXfrm>
        <a:off x="1302067" y="651035"/>
        <a:ext cx="5150802" cy="325515"/>
      </dsp:txXfrm>
    </dsp:sp>
    <dsp:sp modelId="{C9A5F600-7420-4D42-9687-33E03BDF265C}">
      <dsp:nvSpPr>
        <dsp:cNvPr id="0" name=""/>
        <dsp:cNvSpPr/>
      </dsp:nvSpPr>
      <dsp:spPr>
        <a:xfrm>
          <a:off x="683585" y="976550"/>
          <a:ext cx="1236964" cy="12369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AA16991-9ECE-445A-A70C-A94F691C7006}">
      <dsp:nvSpPr>
        <dsp:cNvPr id="0" name=""/>
        <dsp:cNvSpPr/>
      </dsp:nvSpPr>
      <dsp:spPr>
        <a:xfrm>
          <a:off x="1302067" y="976550"/>
          <a:ext cx="5150802" cy="12369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1200" kern="1200" baseline="0" dirty="0" smtClean="0"/>
            <a:t>VY_12_INOVACE_26_ČS</a:t>
          </a:r>
          <a:endParaRPr lang="cs-CZ" sz="1200" kern="1200" dirty="0"/>
        </a:p>
      </dsp:txBody>
      <dsp:txXfrm>
        <a:off x="1302067" y="976550"/>
        <a:ext cx="5150802" cy="325517"/>
      </dsp:txXfrm>
    </dsp:sp>
    <dsp:sp modelId="{F8FC9227-4FB5-4957-BB25-93061D0C28FB}">
      <dsp:nvSpPr>
        <dsp:cNvPr id="0" name=""/>
        <dsp:cNvSpPr/>
      </dsp:nvSpPr>
      <dsp:spPr>
        <a:xfrm>
          <a:off x="911447" y="1302068"/>
          <a:ext cx="781239" cy="78123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A38FC10-2C5A-4897-8271-E6B0CE1D6BB0}">
      <dsp:nvSpPr>
        <dsp:cNvPr id="0" name=""/>
        <dsp:cNvSpPr/>
      </dsp:nvSpPr>
      <dsp:spPr>
        <a:xfrm>
          <a:off x="1302067" y="1302068"/>
          <a:ext cx="5150802" cy="78123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ŠKOLY PO TŘICETILETÉ VÁLCE</a:t>
          </a:r>
          <a:endParaRPr lang="cs-CZ" sz="2000" kern="1200" dirty="0"/>
        </a:p>
      </dsp:txBody>
      <dsp:txXfrm>
        <a:off x="1302067" y="1302068"/>
        <a:ext cx="5150802" cy="325517"/>
      </dsp:txXfrm>
    </dsp:sp>
    <dsp:sp modelId="{5D5757ED-2392-418D-A431-E9244F111100}">
      <dsp:nvSpPr>
        <dsp:cNvPr id="0" name=""/>
        <dsp:cNvSpPr/>
      </dsp:nvSpPr>
      <dsp:spPr>
        <a:xfrm>
          <a:off x="1139309" y="1627586"/>
          <a:ext cx="325515" cy="32551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C37292F-5271-4C3A-A997-20B5C1B6872D}">
      <dsp:nvSpPr>
        <dsp:cNvPr id="0" name=""/>
        <dsp:cNvSpPr/>
      </dsp:nvSpPr>
      <dsp:spPr>
        <a:xfrm>
          <a:off x="1302067" y="1627586"/>
          <a:ext cx="5150802" cy="32551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CZ.1.07/1.4.00/21.3551</a:t>
          </a:r>
          <a:endParaRPr lang="cs-CZ" sz="2000" kern="1200" dirty="0"/>
        </a:p>
      </dsp:txBody>
      <dsp:txXfrm>
        <a:off x="1302067" y="1627586"/>
        <a:ext cx="5150802" cy="3255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7C9ECE-0F1E-49DB-89B0-8837D536F8C2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B64706-559C-4894-8493-1B8D3FCD7A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93160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B64706-559C-4894-8493-1B8D3FCD7AC6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89910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E37FC-5D50-431A-BBCE-41BCBD485671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B3E6C-7815-4240-B885-BCF2A7FC85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397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E37FC-5D50-431A-BBCE-41BCBD485671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B3E6C-7815-4240-B885-BCF2A7FC85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9145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E37FC-5D50-431A-BBCE-41BCBD485671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B3E6C-7815-4240-B885-BCF2A7FC85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6451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E37FC-5D50-431A-BBCE-41BCBD485671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B3E6C-7815-4240-B885-BCF2A7FC85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668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E37FC-5D50-431A-BBCE-41BCBD485671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B3E6C-7815-4240-B885-BCF2A7FC85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0087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E37FC-5D50-431A-BBCE-41BCBD485671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B3E6C-7815-4240-B885-BCF2A7FC85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1885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E37FC-5D50-431A-BBCE-41BCBD485671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B3E6C-7815-4240-B885-BCF2A7FC85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5756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E37FC-5D50-431A-BBCE-41BCBD485671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B3E6C-7815-4240-B885-BCF2A7FC85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1370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E37FC-5D50-431A-BBCE-41BCBD485671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B3E6C-7815-4240-B885-BCF2A7FC85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6907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E37FC-5D50-431A-BBCE-41BCBD485671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B3E6C-7815-4240-B885-BCF2A7FC85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4488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E37FC-5D50-431A-BBCE-41BCBD485671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B3E6C-7815-4240-B885-BCF2A7FC85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9257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1E37FC-5D50-431A-BBCE-41BCBD485671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EB3E6C-7815-4240-B885-BCF2A7FC85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6382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komensky.co/wiki/images/5/57/Jan_amos_comenius.jpeg" TargetMode="External"/><Relationship Id="rId13" Type="http://schemas.openxmlformats.org/officeDocument/2006/relationships/diagramLayout" Target="../diagrams/layout1.xml"/><Relationship Id="rId3" Type="http://schemas.openxmlformats.org/officeDocument/2006/relationships/hyperlink" Target="http://cs.wikipedia.org/wiki/Karel_IV" TargetMode="External"/><Relationship Id="rId7" Type="http://schemas.openxmlformats.org/officeDocument/2006/relationships/hyperlink" Target="http://upload.wikimedia.org/wikipedia/commons/thumb/f/fd/BirthplaceOfJAKUherskyBrod.JPG/220px-BirthplaceOfJAKUherskyBrod.JPG" TargetMode="External"/><Relationship Id="rId12" Type="http://schemas.openxmlformats.org/officeDocument/2006/relationships/diagramData" Target="../diagrams/data1.xml"/><Relationship Id="rId17" Type="http://schemas.openxmlformats.org/officeDocument/2006/relationships/image" Target="../media/image1.png"/><Relationship Id="rId2" Type="http://schemas.openxmlformats.org/officeDocument/2006/relationships/hyperlink" Target="http://cs.wikipedia.org/wiki/Komensk%C3%BD" TargetMode="External"/><Relationship Id="rId16" Type="http://schemas.microsoft.com/office/2007/relationships/diagramDrawing" Target="../diagrams/drawing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adam.cz/img/201302012318_Komensky-titul-Orbis-Pictus.jpg" TargetMode="External"/><Relationship Id="rId11" Type="http://schemas.openxmlformats.org/officeDocument/2006/relationships/hyperlink" Target="http://media.televize.cz/article/xktnan2ei7yp.jpg" TargetMode="External"/><Relationship Id="rId5" Type="http://schemas.openxmlformats.org/officeDocument/2006/relationships/hyperlink" Target="http://upload.wikimedia.org/wikipedia/commons/thumb/c/ce/Johan_amos_comenius_1592-1671.jpg/225px-Johan_amos_comenius_1592-1671.jpg" TargetMode="External"/><Relationship Id="rId15" Type="http://schemas.openxmlformats.org/officeDocument/2006/relationships/diagramColors" Target="../diagrams/colors1.xml"/><Relationship Id="rId10" Type="http://schemas.openxmlformats.org/officeDocument/2006/relationships/hyperlink" Target="http://www.olesnice.cz/UserFiles/Image/imgs/200502251413_db_r19nn_Sokolovna_011.jpg" TargetMode="External"/><Relationship Id="rId4" Type="http://schemas.openxmlformats.org/officeDocument/2006/relationships/hyperlink" Target="http://www.encyklopedie.ckrumlov.cz/img/1945.jpg" TargetMode="External"/><Relationship Id="rId9" Type="http://schemas.openxmlformats.org/officeDocument/2006/relationships/hyperlink" Target="http://itras.cz/fotogalerie/valasske-muzeum-v-prirode/velke/039.jpg" TargetMode="External"/><Relationship Id="rId1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hangingPunct="0"/>
            <a:r>
              <a:rPr lang="cs-CZ" b="1" dirty="0"/>
              <a:t> 	</a:t>
            </a:r>
            <a:br>
              <a:rPr lang="cs-CZ" b="1" dirty="0"/>
            </a:br>
            <a:r>
              <a:rPr lang="cs-CZ" dirty="0"/>
              <a:t> </a:t>
            </a:r>
            <a:br>
              <a:rPr lang="cs-CZ" dirty="0"/>
            </a:br>
            <a:r>
              <a:rPr lang="cs-CZ" b="1" dirty="0"/>
              <a:t> </a:t>
            </a:r>
            <a:br>
              <a:rPr lang="cs-CZ" b="1" dirty="0"/>
            </a:br>
            <a:r>
              <a:rPr lang="cs-CZ" b="1" dirty="0"/>
              <a:t> </a:t>
            </a:r>
            <a:br>
              <a:rPr lang="cs-CZ" b="1" dirty="0"/>
            </a:br>
            <a:r>
              <a:rPr lang="cs-CZ" b="1" dirty="0"/>
              <a:t> 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25000" lnSpcReduction="20000"/>
          </a:bodyPr>
          <a:lstStyle/>
          <a:p>
            <a:pPr hangingPunct="0"/>
            <a:r>
              <a:rPr lang="cs-CZ" b="1" u="sng" dirty="0">
                <a:hlinkClick r:id="rId2"/>
              </a:rPr>
              <a:t>http://cs.wikipedia.org/wiki/Komensk%C3%BD</a:t>
            </a:r>
            <a:endParaRPr lang="cs-CZ" dirty="0"/>
          </a:p>
          <a:p>
            <a:pPr hangingPunct="0"/>
            <a:r>
              <a:rPr lang="cs-CZ" b="1" u="sng" dirty="0">
                <a:hlinkClick r:id="rId3"/>
              </a:rPr>
              <a:t>http://cs.wikipedia.org/wiki/</a:t>
            </a:r>
            <a:r>
              <a:rPr lang="cs-CZ" b="1" u="sng" dirty="0" err="1">
                <a:hlinkClick r:id="rId3"/>
              </a:rPr>
              <a:t>Karel_IV</a:t>
            </a:r>
            <a:r>
              <a:rPr lang="cs-CZ" b="1" dirty="0"/>
              <a:t>.</a:t>
            </a:r>
            <a:endParaRPr lang="cs-CZ" dirty="0"/>
          </a:p>
          <a:p>
            <a:pPr hangingPunct="0"/>
            <a:r>
              <a:rPr lang="cs-CZ" b="1" u="sng" dirty="0">
                <a:hlinkClick r:id="rId4"/>
              </a:rPr>
              <a:t>http://www.encyklopedie.ckrumlov.cz/img/1945.jpg</a:t>
            </a:r>
            <a:endParaRPr lang="cs-CZ" dirty="0"/>
          </a:p>
          <a:p>
            <a:pPr hangingPunct="0"/>
            <a:r>
              <a:rPr lang="cs-CZ" b="1" u="sng" dirty="0">
                <a:hlinkClick r:id="rId5"/>
              </a:rPr>
              <a:t>http://upload.wikimedia.org/wikipedia/commons/thumb/c/ce/Johan_amos_comenius_1592-1671.jpg/225px-Johan_amos_comenius_1592-1671.jpg</a:t>
            </a:r>
            <a:endParaRPr lang="cs-CZ" dirty="0"/>
          </a:p>
          <a:p>
            <a:pPr hangingPunct="0"/>
            <a:r>
              <a:rPr lang="cs-CZ" b="1" u="sng" dirty="0">
                <a:hlinkClick r:id="rId6"/>
              </a:rPr>
              <a:t>http://www.adam.cz/img/201302012318_Komensky-titul-Orbis-Pictus.jpg</a:t>
            </a:r>
            <a:endParaRPr lang="cs-CZ" dirty="0"/>
          </a:p>
          <a:p>
            <a:pPr hangingPunct="0"/>
            <a:r>
              <a:rPr lang="cs-CZ" b="1" u="sng" dirty="0">
                <a:hlinkClick r:id="rId7"/>
              </a:rPr>
              <a:t>http://upload.wikimedia.org/wikipedia/commons/thumb/f/fd/BirthplaceOfJAKUherskyBrod.JPG/220px-BirthplaceOfJAKUherskyBrod.JPG</a:t>
            </a:r>
            <a:endParaRPr lang="cs-CZ" dirty="0"/>
          </a:p>
          <a:p>
            <a:pPr hangingPunct="0"/>
            <a:r>
              <a:rPr lang="cs-CZ" b="1" u="sng" dirty="0">
                <a:hlinkClick r:id="rId8"/>
              </a:rPr>
              <a:t>http://komensky.co/wiki/images/5/57/Jan_amos_comenius.jpeg</a:t>
            </a:r>
            <a:endParaRPr lang="cs-CZ" dirty="0"/>
          </a:p>
          <a:p>
            <a:pPr hangingPunct="0"/>
            <a:r>
              <a:rPr lang="cs-CZ" b="1" u="sng" dirty="0">
                <a:hlinkClick r:id="rId9"/>
              </a:rPr>
              <a:t>http://itras.cz/fotogalerie/valasske-muzeum-v-prirode/velke/039.jpg</a:t>
            </a:r>
            <a:endParaRPr lang="cs-CZ" dirty="0"/>
          </a:p>
          <a:p>
            <a:pPr hangingPunct="0"/>
            <a:r>
              <a:rPr lang="cs-CZ" b="1" u="sng" dirty="0">
                <a:hlinkClick r:id="rId10"/>
              </a:rPr>
              <a:t>http://www.olesnice.cz/UserFiles/Image/imgs/200502251413_db_r19nn_Sokolovna_011.jpg</a:t>
            </a:r>
            <a:endParaRPr lang="cs-CZ" dirty="0"/>
          </a:p>
          <a:p>
            <a:pPr hangingPunct="0"/>
            <a:r>
              <a:rPr lang="cs-CZ" b="1" u="sng" dirty="0">
                <a:hlinkClick r:id="rId11"/>
              </a:rPr>
              <a:t>http://media.televize.cz/article/xktnan2ei7yp.jpg</a:t>
            </a:r>
            <a:endParaRPr lang="cs-CZ" dirty="0"/>
          </a:p>
          <a:p>
            <a:pPr hangingPunct="0"/>
            <a:r>
              <a:rPr lang="cs-CZ" b="1" dirty="0"/>
              <a:t> 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5" name="Diagram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38187627"/>
              </p:ext>
            </p:extLst>
          </p:nvPr>
        </p:nvGraphicFramePr>
        <p:xfrm>
          <a:off x="1345565" y="764704"/>
          <a:ext cx="6452870" cy="26041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47900" algn="l"/>
              </a:tabLst>
            </a:pPr>
            <a:r>
              <a:rPr kumimoji="0" lang="cs-CZ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   	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47900" algn="l"/>
              </a:tabLst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2562" y="4653136"/>
            <a:ext cx="6238875" cy="125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17145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59113" algn="ctr"/>
                <a:tab pos="6119813" algn="r"/>
              </a:tabLst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5077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</a:t>
            </a:r>
            <a:r>
              <a:rPr lang="cs-CZ" dirty="0" smtClean="0"/>
              <a:t>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slouží jako seznámení s novým učivem Školy po třicetileté válce, seznámí žáky s životem a dílem J. A. Komenského.</a:t>
            </a:r>
          </a:p>
          <a:p>
            <a:r>
              <a:rPr lang="cs-CZ" dirty="0" smtClean="0"/>
              <a:t>Po shlédnutí si žáci ověří své znalosti formou kvízu.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6033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ŠKOLY PO TŘICETILETÉ VÁLCE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3600" i="1" dirty="0" smtClean="0"/>
              <a:t>Úpadek školství</a:t>
            </a:r>
          </a:p>
          <a:p>
            <a:r>
              <a:rPr lang="cs-CZ" dirty="0" smtClean="0"/>
              <a:t>Venkov – většina škol zrušena, </a:t>
            </a:r>
            <a:r>
              <a:rPr lang="cs-CZ" b="1" dirty="0" smtClean="0"/>
              <a:t>negramotnost</a:t>
            </a:r>
          </a:p>
          <a:p>
            <a:r>
              <a:rPr lang="cs-CZ" dirty="0" smtClean="0"/>
              <a:t>Málo se čte – </a:t>
            </a:r>
            <a:r>
              <a:rPr lang="cs-CZ" b="1" dirty="0" smtClean="0"/>
              <a:t>knihy drahé</a:t>
            </a:r>
          </a:p>
          <a:p>
            <a:r>
              <a:rPr lang="cs-CZ" b="1" dirty="0" smtClean="0"/>
              <a:t>V češtině </a:t>
            </a:r>
            <a:r>
              <a:rPr lang="cs-CZ" dirty="0" smtClean="0"/>
              <a:t>vychází – kroniky, životopisy svatých, pohádky, veselé příběhy, pověsti</a:t>
            </a:r>
          </a:p>
          <a:p>
            <a:r>
              <a:rPr lang="cs-CZ" dirty="0" smtClean="0"/>
              <a:t>Učené knihy – </a:t>
            </a:r>
            <a:r>
              <a:rPr lang="cs-CZ" b="1" dirty="0" smtClean="0"/>
              <a:t>v latině, němčině</a:t>
            </a:r>
          </a:p>
        </p:txBody>
      </p:sp>
      <p:pic>
        <p:nvPicPr>
          <p:cNvPr id="11266" name="Picture 2" descr="C:\Users\pdokoupilova\AppData\Local\Microsoft\Windows\Temporary Internet Files\Content.IE5\DDQW48H0\MC900441734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712726" flipV="1">
            <a:off x="3305985" y="4840691"/>
            <a:ext cx="2078641" cy="2175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pdokoupilova\AppData\Local\Microsoft\Windows\Temporary Internet Files\Content.IE5\206YTOU0\MC90001930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606088"/>
            <a:ext cx="1868919" cy="1631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0910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u="sng" dirty="0" smtClean="0">
                <a:solidFill>
                  <a:srgbClr val="0070C0"/>
                </a:solidFill>
              </a:rPr>
              <a:t>NIŽŠ</a:t>
            </a:r>
            <a:r>
              <a:rPr lang="cs-CZ" i="1" u="sng" dirty="0">
                <a:solidFill>
                  <a:srgbClr val="0070C0"/>
                </a:solidFill>
              </a:rPr>
              <a:t>Í</a:t>
            </a:r>
            <a:r>
              <a:rPr lang="cs-CZ" i="1" u="sng" dirty="0" smtClean="0">
                <a:solidFill>
                  <a:srgbClr val="0070C0"/>
                </a:solidFill>
              </a:rPr>
              <a:t> ŠKOLY</a:t>
            </a:r>
            <a:endParaRPr lang="cs-CZ" i="1" u="sng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Ve větších obcích, městech</a:t>
            </a:r>
          </a:p>
          <a:p>
            <a:r>
              <a:rPr lang="cs-CZ" dirty="0" smtClean="0"/>
              <a:t>Navštěvují děti </a:t>
            </a:r>
            <a:r>
              <a:rPr lang="cs-CZ" b="1" dirty="0" smtClean="0"/>
              <a:t>od 6 do 12 let</a:t>
            </a:r>
          </a:p>
          <a:p>
            <a:r>
              <a:rPr lang="cs-CZ" dirty="0" smtClean="0"/>
              <a:t>Čtení, psaní, počty, zpěv, náboženství</a:t>
            </a:r>
          </a:p>
          <a:p>
            <a:r>
              <a:rPr lang="cs-CZ" dirty="0" smtClean="0"/>
              <a:t>Školní docházka byla </a:t>
            </a:r>
            <a:r>
              <a:rPr lang="cs-CZ" b="1" dirty="0" smtClean="0"/>
              <a:t>nepovinná</a:t>
            </a:r>
            <a:endParaRPr lang="cs-CZ" b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780928"/>
            <a:ext cx="4186912" cy="3736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56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>
                <a:solidFill>
                  <a:srgbClr val="00B050"/>
                </a:solidFill>
              </a:rPr>
              <a:t>Větší obce</a:t>
            </a:r>
            <a:endParaRPr lang="cs-CZ" i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Učilo se v bytě učitele, v obecním domě nebo     na faře</a:t>
            </a:r>
          </a:p>
          <a:p>
            <a:r>
              <a:rPr lang="cs-CZ" dirty="0" smtClean="0"/>
              <a:t>Učitel – musel umět alespoň trochu číst, psát, 	        počítat</a:t>
            </a:r>
          </a:p>
          <a:p>
            <a:pPr marL="0" indent="0">
              <a:buNone/>
            </a:pPr>
            <a:r>
              <a:rPr lang="cs-CZ" dirty="0" smtClean="0"/>
              <a:t>	     - bývalí vojáci, řemeslníci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974" y="293775"/>
            <a:ext cx="7941549" cy="6208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147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>
                <a:solidFill>
                  <a:srgbClr val="00B050"/>
                </a:solidFill>
              </a:rPr>
              <a:t>Města</a:t>
            </a:r>
            <a:endParaRPr lang="cs-CZ" i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Učilo se ve zvláštních domech – školách</a:t>
            </a:r>
          </a:p>
          <a:p>
            <a:r>
              <a:rPr lang="cs-CZ" dirty="0" smtClean="0"/>
              <a:t>Učili vzdělaní lidé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9485" y="2996953"/>
            <a:ext cx="3942875" cy="2424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878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u="sng" dirty="0" smtClean="0">
                <a:solidFill>
                  <a:srgbClr val="0070C0"/>
                </a:solidFill>
              </a:rPr>
              <a:t>Gymnázia a vysoké školy</a:t>
            </a:r>
            <a:endParaRPr lang="cs-CZ" i="1" u="sng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</a:t>
            </a:r>
            <a:r>
              <a:rPr lang="cs-CZ" dirty="0" smtClean="0"/>
              <a:t>avštěvovali chlapci</a:t>
            </a:r>
          </a:p>
          <a:p>
            <a:r>
              <a:rPr lang="cs-CZ" dirty="0" smtClean="0"/>
              <a:t>dívky jen ze šlechtických a bohatých městských rodin</a:t>
            </a:r>
          </a:p>
          <a:p>
            <a:r>
              <a:rPr lang="cs-CZ" dirty="0" smtClean="0"/>
              <a:t>Učili se zpaměti poučky, myšlenky – nerozuměli jim</a:t>
            </a:r>
            <a:endParaRPr lang="cs-CZ" dirty="0"/>
          </a:p>
        </p:txBody>
      </p:sp>
      <p:pic>
        <p:nvPicPr>
          <p:cNvPr id="12290" name="Picture 2" descr="C:\Users\pdokoupilova\AppData\Local\Microsoft\Windows\Temporary Internet Files\Content.IE5\H81EBUV8\MM910001078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6720" y="4149080"/>
            <a:ext cx="2729661" cy="2339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028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Nejznámější vysoká škola u nás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smtClean="0"/>
              <a:t>Karlova univerzita v Praze</a:t>
            </a:r>
          </a:p>
          <a:p>
            <a:endParaRPr lang="cs-CZ" i="1" dirty="0"/>
          </a:p>
        </p:txBody>
      </p:sp>
      <p:pic>
        <p:nvPicPr>
          <p:cNvPr id="6146" name="Picture 2" descr="C:\Users\pdokoupilova\Desktop\250px-Charles_IV-John_Ocko_votive_picture-fragment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8125" y="2444049"/>
            <a:ext cx="2664296" cy="3885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8895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Jan Amos Komenský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/>
          <a:lstStyle/>
          <a:p>
            <a:r>
              <a:rPr lang="cs-CZ" dirty="0" smtClean="0"/>
              <a:t>Narozen 28.3. 1592 v Uherském Brodě</a:t>
            </a:r>
          </a:p>
          <a:p>
            <a:r>
              <a:rPr lang="cs-CZ" dirty="0" smtClean="0"/>
              <a:t>Chodil do školy v Přerově</a:t>
            </a:r>
          </a:p>
          <a:p>
            <a:r>
              <a:rPr lang="cs-CZ" dirty="0" smtClean="0"/>
              <a:t>Studoval na univerzitách v Německu</a:t>
            </a:r>
          </a:p>
          <a:p>
            <a:r>
              <a:rPr lang="cs-CZ" dirty="0" smtClean="0"/>
              <a:t>Učil na školách jednoty bratrské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4" name="Picture 2" descr="C:\Users\pdokoupilova\Desktop\225px-Johan_amos_comenius_1592-167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443229"/>
            <a:ext cx="2917839" cy="3309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pdokoupilova\Desktop\220px-BirthplaceOfJAKUherskyBrod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2517" y="4149081"/>
            <a:ext cx="2775426" cy="2084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1711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dirty="0" smtClean="0"/>
              <a:t>Stal se posledním biskupem jednoty bratrské</a:t>
            </a:r>
            <a:endParaRPr lang="cs-CZ" sz="36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</a:t>
            </a:r>
            <a:r>
              <a:rPr lang="cs-CZ" dirty="0" smtClean="0"/>
              <a:t>ekatolík</a:t>
            </a:r>
          </a:p>
          <a:p>
            <a:r>
              <a:rPr lang="cs-CZ" dirty="0"/>
              <a:t>p</a:t>
            </a:r>
            <a:r>
              <a:rPr lang="cs-CZ" dirty="0" smtClean="0"/>
              <a:t>o bitvě na Bílé hoře – se skrývá </a:t>
            </a:r>
          </a:p>
          <a:p>
            <a:r>
              <a:rPr lang="cs-CZ" dirty="0" smtClean="0"/>
              <a:t> odchází ze země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2924944"/>
            <a:ext cx="3333750" cy="3638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750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332656"/>
            <a:ext cx="8568952" cy="6120680"/>
          </a:xfrm>
        </p:spPr>
        <p:txBody>
          <a:bodyPr/>
          <a:lstStyle/>
          <a:p>
            <a:r>
              <a:rPr lang="cs-CZ" b="1" dirty="0" smtClean="0"/>
              <a:t>Žije, píše, učí </a:t>
            </a:r>
            <a:r>
              <a:rPr lang="cs-CZ" dirty="0" smtClean="0"/>
              <a:t>v polském </a:t>
            </a:r>
            <a:r>
              <a:rPr lang="cs-CZ" b="1" dirty="0" smtClean="0"/>
              <a:t>Lešně</a:t>
            </a:r>
          </a:p>
          <a:p>
            <a:r>
              <a:rPr lang="cs-CZ" dirty="0" smtClean="0"/>
              <a:t>Působí v Uhrách, Švédsku, Anglii</a:t>
            </a:r>
          </a:p>
          <a:p>
            <a:r>
              <a:rPr lang="cs-CZ" dirty="0"/>
              <a:t>r</a:t>
            </a:r>
            <a:r>
              <a:rPr lang="cs-CZ" dirty="0" smtClean="0"/>
              <a:t>. 1670 </a:t>
            </a:r>
            <a:r>
              <a:rPr lang="cs-CZ" b="1" dirty="0" smtClean="0"/>
              <a:t>zemřel </a:t>
            </a:r>
          </a:p>
          <a:p>
            <a:r>
              <a:rPr lang="cs-CZ" dirty="0" smtClean="0"/>
              <a:t>je pochován </a:t>
            </a:r>
            <a:r>
              <a:rPr lang="cs-CZ" b="1" dirty="0" smtClean="0"/>
              <a:t>v Nizozemí</a:t>
            </a:r>
            <a:endParaRPr lang="cs-CZ" b="1" dirty="0"/>
          </a:p>
        </p:txBody>
      </p:sp>
      <p:pic>
        <p:nvPicPr>
          <p:cNvPr id="5122" name="Picture 2" descr="C:\Users\pdokoupilova\Desktop\220px-Opera_didactica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7" y="1844824"/>
            <a:ext cx="3168352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338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Navrhl převratné změny ve vyučování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Vyučování názorné (modely, obrázky)</a:t>
            </a:r>
            <a:endParaRPr lang="cs-CZ" dirty="0"/>
          </a:p>
        </p:txBody>
      </p:sp>
      <p:pic>
        <p:nvPicPr>
          <p:cNvPr id="10243" name="Picture 3" descr="C:\Users\pdokoupilova\AppData\Local\Microsoft\Windows\Temporary Internet Files\Content.IE5\WQ39GRX1\MP90040884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348880"/>
            <a:ext cx="3370684" cy="3370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Users\pdokoupilova\AppData\Local\Microsoft\Windows\Temporary Internet Files\Content.IE5\BMTJRNTK\MP90040933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438" y="3140967"/>
            <a:ext cx="4356145" cy="2906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9520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620688"/>
            <a:ext cx="8291264" cy="5505475"/>
          </a:xfrm>
        </p:spPr>
        <p:txBody>
          <a:bodyPr/>
          <a:lstStyle/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Děti netrestat bitím</a:t>
            </a:r>
            <a:endParaRPr lang="cs-CZ" dirty="0"/>
          </a:p>
        </p:txBody>
      </p:sp>
      <p:pic>
        <p:nvPicPr>
          <p:cNvPr id="9218" name="Picture 2" descr="C:\Users\pdokoupilova\AppData\Local\Microsoft\Windows\Temporary Internet Files\Content.IE5\R2X667BA\MC90036082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260252"/>
            <a:ext cx="2959081" cy="3175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2852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404664"/>
            <a:ext cx="8363272" cy="5721499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Zpočátku vyučovat v mateřském jazyce</a:t>
            </a:r>
            <a:endParaRPr lang="cs-CZ" dirty="0"/>
          </a:p>
        </p:txBody>
      </p:sp>
      <p:pic>
        <p:nvPicPr>
          <p:cNvPr id="8194" name="Picture 2" descr="C:\Users\pdokoupilova\AppData\Local\Microsoft\Windows\Temporary Internet Files\Content.IE5\WQ39GRX1\MP90039954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1280" y="1868424"/>
            <a:ext cx="3901440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1870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404664"/>
            <a:ext cx="8435280" cy="5721499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Do školy měly chodit všechny děti </a:t>
            </a:r>
            <a:endParaRPr lang="cs-CZ" dirty="0"/>
          </a:p>
        </p:txBody>
      </p:sp>
      <p:pic>
        <p:nvPicPr>
          <p:cNvPr id="7170" name="Picture 2" descr="C:\Users\pdokoupilova\AppData\Local\Microsoft\Windows\Temporary Internet Files\Content.IE5\OYIACPG7\MP90042768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668" y="1988839"/>
            <a:ext cx="4017524" cy="4138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9581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>
                <a:solidFill>
                  <a:srgbClr val="00B050"/>
                </a:solidFill>
              </a:rPr>
              <a:t>Dílo</a:t>
            </a:r>
            <a:endParaRPr lang="cs-CZ" b="1" i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Obrázkové učebnice – Svět v obrazech</a:t>
            </a:r>
          </a:p>
          <a:p>
            <a:r>
              <a:rPr lang="cs-CZ" dirty="0" smtClean="0"/>
              <a:t>Slovník českého jazyka (nedochoval se)</a:t>
            </a:r>
          </a:p>
          <a:p>
            <a:r>
              <a:rPr lang="cs-CZ" dirty="0" smtClean="0"/>
              <a:t>Labyrint světa a ráj srdce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3284984"/>
            <a:ext cx="4240500" cy="3273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35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>
                <a:solidFill>
                  <a:srgbClr val="FF0000"/>
                </a:solidFill>
              </a:rPr>
              <a:t>Kvíz</a:t>
            </a:r>
            <a:br>
              <a:rPr lang="cs-CZ" b="1" dirty="0" smtClean="0">
                <a:solidFill>
                  <a:srgbClr val="FF0000"/>
                </a:solidFill>
              </a:rPr>
            </a:b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Otestuj si, co sis zapamatoval(a).</a:t>
            </a:r>
          </a:p>
          <a:p>
            <a:r>
              <a:rPr lang="cs-CZ" dirty="0" smtClean="0"/>
              <a:t>Vyber správnou odpověď. Písmeno, kterým je označena, zapiš. </a:t>
            </a:r>
          </a:p>
          <a:p>
            <a:r>
              <a:rPr lang="cs-CZ" dirty="0" smtClean="0"/>
              <a:t>Na konci kvizu zjistíš svoji úspěšnost.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4223162"/>
            <a:ext cx="2798440" cy="2098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229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332656"/>
            <a:ext cx="8363272" cy="5793507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1. Co se děti učily v nižších školách?</a:t>
            </a:r>
          </a:p>
          <a:p>
            <a:pPr marL="0" indent="0">
              <a:buNone/>
            </a:pPr>
            <a:r>
              <a:rPr lang="cs-CZ" dirty="0" smtClean="0"/>
              <a:t>	a) číst, psát, počítat, zpěv, náboženství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b) číst, psát, kreslit, zpívat, šít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2. V jakém věku navštěvovaly děti nižší školy?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a) 6- 10 let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b) 6- 12 let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3. Byla školní docházka v této době povinná?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a) ano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b) ne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25114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332656"/>
            <a:ext cx="8363272" cy="5793507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 4. Jak probíhalo vyučování na vesnicích?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a) učilo se v bytě učitele nebo na faře, učili 	     bývalí vojáci a řemeslníci, kteří uměli 	     trochu číst, psát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b) učilo se v bytě učitele, učili pouze 	  	     vzdělaní učitelé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5. Kdo mohl navštěvovat gymnázia vysoké školy?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a) všechny dívky i chlapci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b) všichni chlapci a dívky pouze z bohatých   	     rodin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06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0"/>
            <a:ext cx="8712968" cy="6741368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6.  Jak se jmenovala nejznámější vysoká škola       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 u nás?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a) Masarykova univerzita 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b) Karlova univerzita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7. Jan Amos Komenský po bitvě na Bílé hoře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a) odešel do polského Lešna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b) učil a psal v Čechách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8. Jaké změny navrhl Komenský ve způsobu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vyučování?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a) učení pomocí obrázků, netrestat bitím, učit se zpočátku v mateřském jazyce, učit všechny děti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b) učit pomocí modelů a obrázků, učit ihned ve dvou jazycích, netrestat bitím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462249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513334"/>
            <a:ext cx="8229600" cy="633670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9. Komenský se narodil 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	</a:t>
            </a:r>
            <a:r>
              <a:rPr lang="cs-CZ" dirty="0" smtClean="0"/>
              <a:t>a) v Německu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	</a:t>
            </a:r>
            <a:r>
              <a:rPr lang="cs-CZ" dirty="0" smtClean="0"/>
              <a:t>b) v Čechách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10. Napsal obrázkovou učebnici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	</a:t>
            </a:r>
            <a:r>
              <a:rPr lang="cs-CZ" dirty="0" smtClean="0"/>
              <a:t>a) Svět v obrazech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	</a:t>
            </a:r>
            <a:r>
              <a:rPr lang="cs-CZ" dirty="0" smtClean="0"/>
              <a:t>b) Abeceda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11. Komenský zemřel 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	</a:t>
            </a:r>
            <a:r>
              <a:rPr lang="cs-CZ" dirty="0" smtClean="0"/>
              <a:t>a) v Čechách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	</a:t>
            </a:r>
            <a:r>
              <a:rPr lang="cs-CZ" dirty="0" smtClean="0"/>
              <a:t>b) v Nizozemí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12. Komenský zemřel v 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/>
              <a:t>	a) 10. století	b) 17. století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5054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Zástupný symbol pro obsah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35282127"/>
              </p:ext>
            </p:extLst>
          </p:nvPr>
        </p:nvGraphicFramePr>
        <p:xfrm>
          <a:off x="323528" y="692696"/>
          <a:ext cx="7931224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2099"/>
                <a:gridCol w="1393825"/>
                <a:gridCol w="1393825"/>
                <a:gridCol w="1393825"/>
                <a:gridCol w="1393825"/>
                <a:gridCol w="1393825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u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č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l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4931523"/>
              </p:ext>
            </p:extLst>
          </p:nvPr>
        </p:nvGraphicFramePr>
        <p:xfrm>
          <a:off x="683568" y="2463800"/>
          <a:ext cx="6936432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6072"/>
                <a:gridCol w="1156072"/>
                <a:gridCol w="1156072"/>
                <a:gridCol w="1156072"/>
                <a:gridCol w="1156072"/>
                <a:gridCol w="1156072"/>
              </a:tblGrid>
              <a:tr h="0">
                <a:tc>
                  <a:txBody>
                    <a:bodyPr/>
                    <a:lstStyle/>
                    <a:p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11.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12.</a:t>
                      </a:r>
                      <a:endParaRPr lang="cs-CZ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n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á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r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o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d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ů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2785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</a:t>
            </a:r>
            <a:r>
              <a:rPr lang="cs-CZ" dirty="0" smtClean="0"/>
              <a:t>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bg2"/>
          </a:solidFill>
        </p:spPr>
        <p:txBody>
          <a:bodyPr>
            <a:normAutofit fontScale="55000" lnSpcReduction="20000"/>
          </a:bodyPr>
          <a:lstStyle/>
          <a:p>
            <a:pPr hangingPunct="0"/>
            <a:r>
              <a:rPr lang="cs-CZ" b="1" u="sng" dirty="0">
                <a:solidFill>
                  <a:schemeClr val="accent6">
                    <a:lumMod val="50000"/>
                  </a:schemeClr>
                </a:solidFill>
              </a:rPr>
              <a:t>http://cs.wikipedia.org/wiki/Komensk%C3%BD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  <a:p>
            <a:pPr hangingPunct="0"/>
            <a:r>
              <a:rPr lang="cs-CZ" b="1" u="sng" dirty="0">
                <a:solidFill>
                  <a:schemeClr val="accent6">
                    <a:lumMod val="50000"/>
                  </a:schemeClr>
                </a:solidFill>
              </a:rPr>
              <a:t>http://cs.wikipedia.org/wiki/</a:t>
            </a:r>
            <a:r>
              <a:rPr lang="cs-CZ" b="1" u="sng" dirty="0" err="1">
                <a:solidFill>
                  <a:schemeClr val="accent6">
                    <a:lumMod val="50000"/>
                  </a:schemeClr>
                </a:solidFill>
              </a:rPr>
              <a:t>Karel_IV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  <a:p>
            <a:pPr hangingPunct="0"/>
            <a:r>
              <a:rPr lang="cs-CZ" b="1" u="sng" dirty="0">
                <a:solidFill>
                  <a:schemeClr val="accent6">
                    <a:lumMod val="50000"/>
                  </a:schemeClr>
                </a:solidFill>
              </a:rPr>
              <a:t>http://www.encyklopedie.ckrumlov.cz/img/1945.jpg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  <a:p>
            <a:pPr hangingPunct="0"/>
            <a:r>
              <a:rPr lang="cs-CZ" b="1" u="sng" dirty="0">
                <a:solidFill>
                  <a:schemeClr val="accent6">
                    <a:lumMod val="50000"/>
                  </a:schemeClr>
                </a:solidFill>
              </a:rPr>
              <a:t>http://upload.wikimedia.org/wikipedia/commons/thumb/c/ce/Johan_amos_comenius_1592-1671.jpg/225px-Johan_amos_comenius_1592-1671.jpg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  <a:p>
            <a:pPr hangingPunct="0"/>
            <a:r>
              <a:rPr lang="cs-CZ" b="1" u="sng" dirty="0">
                <a:solidFill>
                  <a:schemeClr val="accent6">
                    <a:lumMod val="50000"/>
                  </a:schemeClr>
                </a:solidFill>
              </a:rPr>
              <a:t>http://www.adam.cz/img/201302012318_Komensky-titul-Orbis-Pictus.jpg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  <a:p>
            <a:pPr hangingPunct="0"/>
            <a:r>
              <a:rPr lang="cs-CZ" b="1" u="sng" dirty="0">
                <a:solidFill>
                  <a:schemeClr val="accent6">
                    <a:lumMod val="50000"/>
                  </a:schemeClr>
                </a:solidFill>
              </a:rPr>
              <a:t>http://upload.wikimedia.org/wikipedia/commons/thumb/f/fd/BirthplaceOfJAKUherskyBrod.JPG/220px-BirthplaceOfJAKUherskyBrod.JPG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  <a:p>
            <a:pPr hangingPunct="0"/>
            <a:r>
              <a:rPr lang="cs-CZ" b="1" u="sng" dirty="0">
                <a:solidFill>
                  <a:schemeClr val="accent6">
                    <a:lumMod val="50000"/>
                  </a:schemeClr>
                </a:solidFill>
              </a:rPr>
              <a:t>http://komensky.co/wiki/images/5/57/Jan_amos_comenius.jpeg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  <a:p>
            <a:pPr hangingPunct="0"/>
            <a:r>
              <a:rPr lang="cs-CZ" b="1" u="sng" dirty="0">
                <a:solidFill>
                  <a:schemeClr val="accent6">
                    <a:lumMod val="50000"/>
                  </a:schemeClr>
                </a:solidFill>
              </a:rPr>
              <a:t>http://itras.cz/fotogalerie/valasske-muzeum-v-prirode/velke/039.jpg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  <a:p>
            <a:pPr hangingPunct="0"/>
            <a:r>
              <a:rPr lang="cs-CZ" b="1" u="sng" dirty="0">
                <a:solidFill>
                  <a:schemeClr val="accent6">
                    <a:lumMod val="50000"/>
                  </a:schemeClr>
                </a:solidFill>
              </a:rPr>
              <a:t>http://www.olesnice.cz/UserFiles/Image/imgs/200502251413_db_r19nn_Sokolovna_011.jpg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  <a:p>
            <a:pPr hangingPunct="0"/>
            <a:r>
              <a:rPr lang="cs-CZ" b="1" u="sng" dirty="0">
                <a:solidFill>
                  <a:schemeClr val="accent6">
                    <a:lumMod val="50000"/>
                  </a:schemeClr>
                </a:solidFill>
              </a:rPr>
              <a:t>http://media.televize.cz/article/xktnan2ei7yp.jpg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  <a:p>
            <a:pPr hangingPunct="0"/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www.office.microsoft.com</a:t>
            </a:r>
          </a:p>
          <a:p>
            <a:pPr hangingPunct="0"/>
            <a:endParaRPr lang="cs-CZ" dirty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9838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259</TotalTime>
  <Words>494</Words>
  <Application>Microsoft Office PowerPoint</Application>
  <PresentationFormat>Předvádění na obrazovce (4:3)</PresentationFormat>
  <Paragraphs>171</Paragraphs>
  <Slides>23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Motiv systému Office</vt:lpstr>
      <vt:lpstr>          </vt:lpstr>
      <vt:lpstr>ANOTACE</vt:lpstr>
      <vt:lpstr>ŠKOLY PO TŘICETILETÉ VÁLCE</vt:lpstr>
      <vt:lpstr>NIŽŠÍ ŠKOLY</vt:lpstr>
      <vt:lpstr>Větší obce</vt:lpstr>
      <vt:lpstr>Města</vt:lpstr>
      <vt:lpstr>Gymnázia a vysoké školy</vt:lpstr>
      <vt:lpstr>Nejznámější vysoká škola u nás</vt:lpstr>
      <vt:lpstr>Jan Amos Komenský</vt:lpstr>
      <vt:lpstr>Stal se posledním biskupem jednoty bratrské</vt:lpstr>
      <vt:lpstr>Prezentace aplikace PowerPoint</vt:lpstr>
      <vt:lpstr>Navrhl převratné změny ve vyučování</vt:lpstr>
      <vt:lpstr>Prezentace aplikace PowerPoint</vt:lpstr>
      <vt:lpstr>Prezentace aplikace PowerPoint</vt:lpstr>
      <vt:lpstr>Prezentace aplikace PowerPoint</vt:lpstr>
      <vt:lpstr>Dílo</vt:lpstr>
      <vt:lpstr> Kvíz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Dokoupilová Pavla</dc:creator>
  <cp:lastModifiedBy>Dokoupilová Pavla</cp:lastModifiedBy>
  <cp:revision>24</cp:revision>
  <dcterms:created xsi:type="dcterms:W3CDTF">2013-03-19T17:47:47Z</dcterms:created>
  <dcterms:modified xsi:type="dcterms:W3CDTF">2013-03-20T12:08:31Z</dcterms:modified>
</cp:coreProperties>
</file>