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9" r:id="rId3"/>
    <p:sldId id="260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66"/>
    <a:srgbClr val="FF66FF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47" d="100"/>
          <a:sy n="47" d="100"/>
        </p:scale>
        <p:origin x="-65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3C9063-8393-4628-A1A6-3FAD36A318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4214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48504-5A50-4700-B1D4-F15D544134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99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BD2391-F50B-41E5-B96F-15924525EC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1019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E5BABF-4104-47C5-83DA-32A139901A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655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914AB7-54C1-45CC-A877-7ACDE88AA9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312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19D5B8-401D-4FEC-90FD-2F79DED3A2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633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214EFB-E2B6-4554-B4D8-607B68CD34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2711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F26145-30DF-43AF-8B00-7BEB1E2B95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976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DA52AB-9D57-4A2D-9EF0-AD578FA8BD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8811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068F51-E6E1-4646-9695-4AE3D35C2C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809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1520EB-6F4F-4CA8-9BC2-5CAD4F6DA3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9632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4CDCBC-5D71-40E3-8B03-5B3FE9D29A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2840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8741D-A063-445E-BBD1-E125D5DC5C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1567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98360AF2-2660-43F1-B2F1-E093E74B6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VY_32_INOVACE_42_M-ČÍSLA 0-1000 - porovnávání</a:t>
            </a:r>
          </a:p>
        </p:txBody>
      </p:sp>
      <p:sp>
        <p:nvSpPr>
          <p:cNvPr id="2051" name="Picture 2"/>
          <p:cNvSpPr>
            <a:spLocks noChangeAspect="1" noChangeArrowheads="1"/>
          </p:cNvSpPr>
          <p:nvPr/>
        </p:nvSpPr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2"/>
          <p:cNvSpPr>
            <a:spLocks noGrp="1"/>
          </p:cNvSpPr>
          <p:nvPr>
            <p:ph type="title"/>
          </p:nvPr>
        </p:nvSpPr>
        <p:spPr>
          <a:xfrm>
            <a:off x="684213" y="609600"/>
            <a:ext cx="7773987" cy="1235075"/>
          </a:xfrm>
        </p:spPr>
        <p:txBody>
          <a:bodyPr/>
          <a:lstStyle/>
          <a:p>
            <a:r>
              <a:rPr lang="cs-CZ" sz="3600" smtClean="0"/>
              <a:t>Porovnej čísla, doplň symbol </a:t>
            </a:r>
            <a:r>
              <a:rPr lang="cs-CZ" sz="4000" b="1" smtClean="0"/>
              <a:t>‹</a:t>
            </a:r>
            <a:r>
              <a:rPr lang="cs-CZ" sz="3600" smtClean="0"/>
              <a:t> nebo </a:t>
            </a:r>
            <a:r>
              <a:rPr lang="cs-CZ" sz="4000" b="1" smtClean="0"/>
              <a:t>›</a:t>
            </a:r>
            <a:r>
              <a:rPr lang="cs-CZ" sz="3200" smtClean="0"/>
              <a:t>;  příp. </a:t>
            </a:r>
            <a:r>
              <a:rPr lang="cs-CZ" sz="3200" b="1" smtClean="0"/>
              <a:t>=  </a:t>
            </a:r>
          </a:p>
        </p:txBody>
      </p:sp>
      <p:graphicFrame>
        <p:nvGraphicFramePr>
          <p:cNvPr id="5" name="Zástupný symbol pro tabulku 4"/>
          <p:cNvGraphicFramePr>
            <a:graphicFrameLocks noGrp="1"/>
          </p:cNvGraphicFramePr>
          <p:nvPr>
            <p:ph type="tbl" idx="1"/>
          </p:nvPr>
        </p:nvGraphicFramePr>
        <p:xfrm>
          <a:off x="684213" y="2492375"/>
          <a:ext cx="7772400" cy="31099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0800"/>
                <a:gridCol w="2590800"/>
                <a:gridCol w="2590800"/>
              </a:tblGrid>
              <a:tr h="51831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 326   405</a:t>
                      </a:r>
                      <a:endParaRPr lang="cs-CZ" sz="2800" dirty="0"/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430   458</a:t>
                      </a:r>
                      <a:endParaRPr lang="cs-CZ" sz="2800" dirty="0"/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629   625</a:t>
                      </a:r>
                      <a:endParaRPr lang="cs-CZ" sz="2800" dirty="0"/>
                    </a:p>
                  </a:txBody>
                  <a:tcPr marT="45711" marB="45711"/>
                </a:tc>
              </a:tr>
              <a:tr h="51831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794</a:t>
                      </a:r>
                      <a:r>
                        <a:rPr lang="en-US" sz="2800" dirty="0" smtClean="0"/>
                        <a:t> </a:t>
                      </a:r>
                      <a:r>
                        <a:rPr lang="cs-CZ" sz="2800" dirty="0" smtClean="0"/>
                        <a:t>  593</a:t>
                      </a:r>
                      <a:endParaRPr lang="cs-CZ" sz="2800" dirty="0"/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680   66</a:t>
                      </a:r>
                      <a:r>
                        <a:rPr lang="cs-CZ" sz="2800" baseline="0" dirty="0" smtClean="0"/>
                        <a:t>3</a:t>
                      </a:r>
                      <a:endParaRPr lang="cs-CZ" sz="2800" dirty="0"/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573</a:t>
                      </a:r>
                      <a:r>
                        <a:rPr lang="cs-CZ" sz="2800" baseline="0" dirty="0" smtClean="0"/>
                        <a:t>   </a:t>
                      </a:r>
                      <a:r>
                        <a:rPr lang="cs-CZ" sz="2800" dirty="0" smtClean="0"/>
                        <a:t>579</a:t>
                      </a:r>
                      <a:endParaRPr lang="cs-CZ" sz="2800" dirty="0"/>
                    </a:p>
                  </a:txBody>
                  <a:tcPr marT="45711" marB="45711"/>
                </a:tc>
              </a:tr>
              <a:tr h="51831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190</a:t>
                      </a:r>
                      <a:r>
                        <a:rPr lang="cs-CZ" sz="2800" baseline="0" dirty="0" smtClean="0"/>
                        <a:t>   </a:t>
                      </a:r>
                      <a:r>
                        <a:rPr lang="cs-CZ" sz="2800" dirty="0" smtClean="0"/>
                        <a:t>624</a:t>
                      </a:r>
                      <a:endParaRPr lang="cs-CZ" sz="2800" dirty="0"/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/>
                        <a:t>463   </a:t>
                      </a:r>
                      <a:r>
                        <a:rPr lang="cs-CZ" sz="2800" dirty="0" smtClean="0"/>
                        <a:t>463</a:t>
                      </a:r>
                      <a:endParaRPr lang="cs-CZ" sz="2800" dirty="0"/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30</a:t>
                      </a:r>
                      <a:r>
                        <a:rPr lang="cs-CZ" sz="2800" baseline="0" dirty="0" smtClean="0"/>
                        <a:t>5   </a:t>
                      </a:r>
                      <a:r>
                        <a:rPr lang="cs-CZ" sz="2800" dirty="0" smtClean="0"/>
                        <a:t>392</a:t>
                      </a:r>
                      <a:endParaRPr lang="cs-CZ" sz="2800" dirty="0"/>
                    </a:p>
                  </a:txBody>
                  <a:tcPr marT="45711" marB="45711"/>
                </a:tc>
              </a:tr>
              <a:tr h="51831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541   460</a:t>
                      </a:r>
                      <a:endParaRPr lang="cs-CZ" sz="2800" dirty="0"/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369   363</a:t>
                      </a:r>
                      <a:endParaRPr lang="cs-CZ" sz="2800" dirty="0"/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marL="514350" indent="-514350" algn="ctr">
                        <a:buAutoNum type="arabicPlain" startAt="794"/>
                      </a:pPr>
                      <a:r>
                        <a:rPr lang="cs-CZ" sz="2800" dirty="0" smtClean="0"/>
                        <a:t>   798</a:t>
                      </a:r>
                      <a:endParaRPr lang="cs-CZ" sz="2800" dirty="0"/>
                    </a:p>
                  </a:txBody>
                  <a:tcPr marT="45711" marB="45711"/>
                </a:tc>
              </a:tr>
              <a:tr h="51831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380   428</a:t>
                      </a:r>
                      <a:endParaRPr lang="cs-CZ" sz="2800" dirty="0"/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/>
                        <a:t>526   </a:t>
                      </a:r>
                      <a:r>
                        <a:rPr lang="cs-CZ" sz="2800" dirty="0" smtClean="0"/>
                        <a:t>625</a:t>
                      </a:r>
                      <a:endParaRPr lang="cs-CZ" sz="2800" dirty="0"/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731   733  </a:t>
                      </a:r>
                      <a:endParaRPr lang="cs-CZ" sz="2800" dirty="0"/>
                    </a:p>
                  </a:txBody>
                  <a:tcPr marT="45711" marB="45711"/>
                </a:tc>
              </a:tr>
              <a:tr h="51831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 </a:t>
                      </a:r>
                      <a:r>
                        <a:rPr lang="cs-CZ" sz="2800" baseline="0" dirty="0" smtClean="0"/>
                        <a:t>625   </a:t>
                      </a:r>
                      <a:r>
                        <a:rPr lang="cs-CZ" sz="2800" dirty="0" smtClean="0"/>
                        <a:t>710</a:t>
                      </a:r>
                      <a:endParaRPr lang="cs-CZ" sz="2800" dirty="0"/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455</a:t>
                      </a:r>
                      <a:r>
                        <a:rPr lang="cs-CZ" sz="2800" baseline="0" dirty="0" smtClean="0"/>
                        <a:t>   </a:t>
                      </a:r>
                      <a:r>
                        <a:rPr lang="cs-CZ" sz="2800" dirty="0" smtClean="0"/>
                        <a:t>544  </a:t>
                      </a:r>
                      <a:endParaRPr lang="cs-CZ" sz="2800" dirty="0"/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301   310</a:t>
                      </a:r>
                      <a:endParaRPr lang="cs-CZ" sz="2800" dirty="0"/>
                    </a:p>
                  </a:txBody>
                  <a:tcPr marT="45711" marB="45711"/>
                </a:tc>
              </a:tr>
            </a:tbl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2"/>
          <p:cNvSpPr>
            <a:spLocks noGrp="1"/>
          </p:cNvSpPr>
          <p:nvPr>
            <p:ph type="title"/>
          </p:nvPr>
        </p:nvSpPr>
        <p:spPr>
          <a:xfrm>
            <a:off x="684213" y="609600"/>
            <a:ext cx="7773987" cy="1235075"/>
          </a:xfrm>
        </p:spPr>
        <p:txBody>
          <a:bodyPr/>
          <a:lstStyle/>
          <a:p>
            <a:r>
              <a:rPr lang="cs-CZ" sz="3600" smtClean="0"/>
              <a:t>Porovnej čísla, doplň symbol </a:t>
            </a:r>
            <a:r>
              <a:rPr lang="cs-CZ" sz="4000" b="1" smtClean="0"/>
              <a:t>‹</a:t>
            </a:r>
            <a:r>
              <a:rPr lang="cs-CZ" sz="3600" smtClean="0"/>
              <a:t> nebo </a:t>
            </a:r>
            <a:r>
              <a:rPr lang="cs-CZ" sz="4000" b="1" smtClean="0"/>
              <a:t>›</a:t>
            </a:r>
            <a:r>
              <a:rPr lang="cs-CZ" sz="3200" smtClean="0"/>
              <a:t>;  příp. </a:t>
            </a:r>
            <a:r>
              <a:rPr lang="cs-CZ" sz="3200" b="1" smtClean="0"/>
              <a:t>=   řešení</a:t>
            </a:r>
          </a:p>
        </p:txBody>
      </p:sp>
      <p:graphicFrame>
        <p:nvGraphicFramePr>
          <p:cNvPr id="5" name="Zástupný symbol pro tabulku 4"/>
          <p:cNvGraphicFramePr>
            <a:graphicFrameLocks noGrp="1"/>
          </p:cNvGraphicFramePr>
          <p:nvPr>
            <p:ph type="tbl" idx="1"/>
          </p:nvPr>
        </p:nvGraphicFramePr>
        <p:xfrm>
          <a:off x="684213" y="2492375"/>
          <a:ext cx="7772400" cy="31099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0800"/>
                <a:gridCol w="2590800"/>
                <a:gridCol w="2590800"/>
              </a:tblGrid>
              <a:tr h="51831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326</a:t>
                      </a:r>
                      <a:r>
                        <a:rPr lang="cs-CZ" sz="2800" baseline="0" dirty="0" smtClean="0"/>
                        <a:t>  </a:t>
                      </a:r>
                      <a:r>
                        <a:rPr lang="en-US" sz="2800" dirty="0" smtClean="0"/>
                        <a:t>&lt;</a:t>
                      </a:r>
                      <a:r>
                        <a:rPr lang="cs-CZ" sz="2800" dirty="0" smtClean="0"/>
                        <a:t>  405</a:t>
                      </a:r>
                      <a:endParaRPr lang="cs-CZ" sz="2800" dirty="0"/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marT="45711" marB="45711"/>
                </a:tc>
              </a:tr>
              <a:tr h="51831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794  </a:t>
                      </a:r>
                      <a:r>
                        <a:rPr lang="en-US" sz="2800" dirty="0" smtClean="0">
                          <a:solidFill>
                            <a:srgbClr val="FF0000"/>
                          </a:solidFill>
                        </a:rPr>
                        <a:t>&gt;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593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T="45711" marB="45711"/>
                </a:tc>
              </a:tr>
              <a:tr h="51831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C000"/>
                          </a:solidFill>
                        </a:rPr>
                        <a:t>190  </a:t>
                      </a:r>
                      <a:r>
                        <a:rPr lang="en-US" sz="2800" dirty="0" smtClean="0">
                          <a:solidFill>
                            <a:srgbClr val="FFC000"/>
                          </a:solidFill>
                        </a:rPr>
                        <a:t>&lt;</a:t>
                      </a:r>
                      <a:r>
                        <a:rPr lang="cs-CZ" sz="2800" dirty="0" smtClean="0">
                          <a:solidFill>
                            <a:srgbClr val="FFC000"/>
                          </a:solidFill>
                        </a:rPr>
                        <a:t>  624</a:t>
                      </a:r>
                      <a:endParaRPr lang="cs-CZ" sz="2800" dirty="0">
                        <a:solidFill>
                          <a:srgbClr val="FFC00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C00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C000"/>
                        </a:solidFill>
                      </a:endParaRPr>
                    </a:p>
                  </a:txBody>
                  <a:tcPr marT="45711" marB="45711"/>
                </a:tc>
              </a:tr>
              <a:tr h="51831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 541  </a:t>
                      </a:r>
                      <a:r>
                        <a:rPr lang="en-US" sz="2800" dirty="0" smtClean="0">
                          <a:solidFill>
                            <a:srgbClr val="00B050"/>
                          </a:solidFill>
                        </a:rPr>
                        <a:t>&gt;</a:t>
                      </a:r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  460</a:t>
                      </a:r>
                      <a:endParaRPr lang="cs-CZ" sz="2800" dirty="0">
                        <a:solidFill>
                          <a:srgbClr val="00B05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00B05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00B050"/>
                        </a:solidFill>
                      </a:endParaRPr>
                    </a:p>
                  </a:txBody>
                  <a:tcPr marT="45711" marB="45711"/>
                </a:tc>
              </a:tr>
              <a:tr h="51831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 380  </a:t>
                      </a:r>
                      <a:r>
                        <a:rPr lang="en-US" sz="2800" dirty="0" smtClean="0">
                          <a:solidFill>
                            <a:srgbClr val="C00000"/>
                          </a:solidFill>
                        </a:rPr>
                        <a:t>&lt;</a:t>
                      </a:r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  428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 marT="45711" marB="45711"/>
                </a:tc>
              </a:tr>
              <a:tr h="51831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sz="2800" baseline="0" dirty="0" smtClean="0">
                          <a:solidFill>
                            <a:srgbClr val="002060"/>
                          </a:solidFill>
                        </a:rPr>
                        <a:t>625  &lt;  </a:t>
                      </a:r>
                      <a:r>
                        <a:rPr lang="cs-CZ" sz="2800" dirty="0" smtClean="0">
                          <a:solidFill>
                            <a:srgbClr val="002060"/>
                          </a:solidFill>
                        </a:rPr>
                        <a:t>710</a:t>
                      </a:r>
                      <a:endParaRPr lang="cs-CZ" sz="2800" dirty="0">
                        <a:solidFill>
                          <a:srgbClr val="00206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00206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002060"/>
                        </a:solidFill>
                      </a:endParaRPr>
                    </a:p>
                  </a:txBody>
                  <a:tcPr marT="45711" marB="45711"/>
                </a:tc>
              </a:tr>
            </a:tbl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2"/>
          <p:cNvSpPr>
            <a:spLocks noGrp="1"/>
          </p:cNvSpPr>
          <p:nvPr>
            <p:ph type="title"/>
          </p:nvPr>
        </p:nvSpPr>
        <p:spPr>
          <a:xfrm>
            <a:off x="684213" y="609600"/>
            <a:ext cx="7773987" cy="1235075"/>
          </a:xfrm>
        </p:spPr>
        <p:txBody>
          <a:bodyPr/>
          <a:lstStyle/>
          <a:p>
            <a:r>
              <a:rPr lang="cs-CZ" sz="3600" smtClean="0"/>
              <a:t>Porovnej čísla, doplň symbol </a:t>
            </a:r>
            <a:r>
              <a:rPr lang="cs-CZ" sz="4000" b="1" smtClean="0"/>
              <a:t>‹</a:t>
            </a:r>
            <a:r>
              <a:rPr lang="cs-CZ" sz="3600" smtClean="0"/>
              <a:t> nebo </a:t>
            </a:r>
            <a:r>
              <a:rPr lang="cs-CZ" sz="4000" b="1" smtClean="0"/>
              <a:t>›</a:t>
            </a:r>
            <a:r>
              <a:rPr lang="cs-CZ" sz="3200" smtClean="0"/>
              <a:t>;  příp. </a:t>
            </a:r>
            <a:r>
              <a:rPr lang="cs-CZ" sz="3200" b="1" smtClean="0"/>
              <a:t>=   řešení</a:t>
            </a:r>
          </a:p>
        </p:txBody>
      </p:sp>
      <p:graphicFrame>
        <p:nvGraphicFramePr>
          <p:cNvPr id="5" name="Zástupný symbol pro tabulku 4"/>
          <p:cNvGraphicFramePr>
            <a:graphicFrameLocks noGrp="1"/>
          </p:cNvGraphicFramePr>
          <p:nvPr>
            <p:ph type="tbl" idx="1"/>
          </p:nvPr>
        </p:nvGraphicFramePr>
        <p:xfrm>
          <a:off x="684213" y="2492375"/>
          <a:ext cx="7772400" cy="31099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0800"/>
                <a:gridCol w="2590800"/>
                <a:gridCol w="2590800"/>
              </a:tblGrid>
              <a:tr h="51831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326</a:t>
                      </a:r>
                      <a:r>
                        <a:rPr lang="cs-CZ" sz="2800" baseline="0" dirty="0" smtClean="0"/>
                        <a:t>  </a:t>
                      </a:r>
                      <a:r>
                        <a:rPr lang="en-US" sz="2800" dirty="0" smtClean="0"/>
                        <a:t>&lt;</a:t>
                      </a:r>
                      <a:r>
                        <a:rPr lang="cs-CZ" sz="2800" dirty="0" smtClean="0"/>
                        <a:t>  405</a:t>
                      </a:r>
                      <a:endParaRPr lang="cs-CZ" sz="2800" dirty="0"/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430  </a:t>
                      </a:r>
                      <a:r>
                        <a:rPr lang="en-US" sz="2800" dirty="0" smtClean="0"/>
                        <a:t>&lt;</a:t>
                      </a:r>
                      <a:r>
                        <a:rPr lang="cs-CZ" sz="2800" dirty="0" smtClean="0"/>
                        <a:t>  458</a:t>
                      </a:r>
                      <a:endParaRPr lang="cs-CZ" sz="2800" dirty="0"/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marT="45711" marB="45711"/>
                </a:tc>
              </a:tr>
              <a:tr h="51831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794  </a:t>
                      </a:r>
                      <a:r>
                        <a:rPr lang="en-US" sz="2800" dirty="0" smtClean="0">
                          <a:solidFill>
                            <a:srgbClr val="FF0000"/>
                          </a:solidFill>
                        </a:rPr>
                        <a:t>&gt;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593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68</a:t>
                      </a:r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0  &gt;  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66</a:t>
                      </a:r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T="45711" marB="45711"/>
                </a:tc>
              </a:tr>
              <a:tr h="51831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C000"/>
                          </a:solidFill>
                        </a:rPr>
                        <a:t>190  </a:t>
                      </a:r>
                      <a:r>
                        <a:rPr lang="en-US" sz="2800" dirty="0" smtClean="0">
                          <a:solidFill>
                            <a:srgbClr val="FFC000"/>
                          </a:solidFill>
                        </a:rPr>
                        <a:t>&lt;</a:t>
                      </a:r>
                      <a:r>
                        <a:rPr lang="cs-CZ" sz="2800" dirty="0" smtClean="0">
                          <a:solidFill>
                            <a:srgbClr val="FFC000"/>
                          </a:solidFill>
                        </a:rPr>
                        <a:t>  624</a:t>
                      </a:r>
                      <a:endParaRPr lang="cs-CZ" sz="2800" dirty="0">
                        <a:solidFill>
                          <a:srgbClr val="FFC00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C000"/>
                          </a:solidFill>
                        </a:rPr>
                        <a:t>463 </a:t>
                      </a:r>
                      <a:r>
                        <a:rPr lang="en-US" sz="2800" baseline="0" dirty="0" smtClean="0">
                          <a:solidFill>
                            <a:srgbClr val="FFC000"/>
                          </a:solidFill>
                        </a:rPr>
                        <a:t> =</a:t>
                      </a:r>
                      <a:r>
                        <a:rPr lang="cs-CZ" sz="2800" baseline="0" dirty="0" smtClean="0">
                          <a:solidFill>
                            <a:srgbClr val="FFC000"/>
                          </a:solidFill>
                        </a:rPr>
                        <a:t>  </a:t>
                      </a:r>
                      <a:r>
                        <a:rPr lang="cs-CZ" sz="2800" dirty="0" smtClean="0">
                          <a:solidFill>
                            <a:srgbClr val="FFC000"/>
                          </a:solidFill>
                        </a:rPr>
                        <a:t>463</a:t>
                      </a:r>
                      <a:endParaRPr lang="cs-CZ" sz="2800" dirty="0">
                        <a:solidFill>
                          <a:srgbClr val="FFC00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FFC000"/>
                        </a:solidFill>
                      </a:endParaRPr>
                    </a:p>
                  </a:txBody>
                  <a:tcPr marT="45711" marB="45711"/>
                </a:tc>
              </a:tr>
              <a:tr h="51831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 541  </a:t>
                      </a:r>
                      <a:r>
                        <a:rPr lang="en-US" sz="2800" dirty="0" smtClean="0">
                          <a:solidFill>
                            <a:srgbClr val="00B050"/>
                          </a:solidFill>
                        </a:rPr>
                        <a:t>&gt;</a:t>
                      </a:r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  460</a:t>
                      </a:r>
                      <a:endParaRPr lang="cs-CZ" sz="2800" dirty="0">
                        <a:solidFill>
                          <a:srgbClr val="00B05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369</a:t>
                      </a:r>
                      <a:r>
                        <a:rPr lang="cs-CZ" sz="2800" baseline="0" dirty="0" smtClean="0">
                          <a:solidFill>
                            <a:srgbClr val="00B050"/>
                          </a:solidFill>
                        </a:rPr>
                        <a:t>  </a:t>
                      </a:r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&gt;  363</a:t>
                      </a:r>
                      <a:endParaRPr lang="cs-CZ" sz="2800" dirty="0">
                        <a:solidFill>
                          <a:srgbClr val="00B05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00B050"/>
                        </a:solidFill>
                      </a:endParaRPr>
                    </a:p>
                  </a:txBody>
                  <a:tcPr marT="45711" marB="45711"/>
                </a:tc>
              </a:tr>
              <a:tr h="51831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 380  </a:t>
                      </a:r>
                      <a:r>
                        <a:rPr lang="en-US" sz="2800" dirty="0" smtClean="0">
                          <a:solidFill>
                            <a:srgbClr val="C00000"/>
                          </a:solidFill>
                        </a:rPr>
                        <a:t>&lt;</a:t>
                      </a:r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  428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C00000"/>
                          </a:solidFill>
                        </a:rPr>
                        <a:t>526  </a:t>
                      </a:r>
                      <a:r>
                        <a:rPr lang="en-US" sz="2800" baseline="0" dirty="0" smtClean="0">
                          <a:solidFill>
                            <a:srgbClr val="C00000"/>
                          </a:solidFill>
                        </a:rPr>
                        <a:t>&lt;</a:t>
                      </a:r>
                      <a:r>
                        <a:rPr lang="cs-CZ" sz="2800" baseline="0" dirty="0" smtClean="0">
                          <a:solidFill>
                            <a:srgbClr val="C00000"/>
                          </a:solidFill>
                        </a:rPr>
                        <a:t>  </a:t>
                      </a:r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625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 marT="45711" marB="45711"/>
                </a:tc>
              </a:tr>
              <a:tr h="51831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sz="2800" baseline="0" dirty="0" smtClean="0">
                          <a:solidFill>
                            <a:srgbClr val="002060"/>
                          </a:solidFill>
                        </a:rPr>
                        <a:t>625  &lt;  </a:t>
                      </a:r>
                      <a:r>
                        <a:rPr lang="cs-CZ" sz="2800" dirty="0" smtClean="0">
                          <a:solidFill>
                            <a:srgbClr val="002060"/>
                          </a:solidFill>
                        </a:rPr>
                        <a:t>710</a:t>
                      </a:r>
                      <a:endParaRPr lang="cs-CZ" sz="2800" dirty="0">
                        <a:solidFill>
                          <a:srgbClr val="00206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002060"/>
                          </a:solidFill>
                        </a:rPr>
                        <a:t>455  </a:t>
                      </a:r>
                      <a:r>
                        <a:rPr lang="en-US" sz="2800" dirty="0" smtClean="0">
                          <a:solidFill>
                            <a:srgbClr val="002060"/>
                          </a:solidFill>
                        </a:rPr>
                        <a:t>&lt;</a:t>
                      </a:r>
                      <a:r>
                        <a:rPr lang="cs-CZ" sz="2800" dirty="0" smtClean="0">
                          <a:solidFill>
                            <a:srgbClr val="002060"/>
                          </a:solidFill>
                        </a:rPr>
                        <a:t>  544  </a:t>
                      </a:r>
                      <a:endParaRPr lang="cs-CZ" sz="2800" dirty="0">
                        <a:solidFill>
                          <a:srgbClr val="00206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002060"/>
                        </a:solidFill>
                      </a:endParaRPr>
                    </a:p>
                  </a:txBody>
                  <a:tcPr marT="45711" marB="45711"/>
                </a:tc>
              </a:tr>
            </a:tbl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2"/>
          <p:cNvSpPr>
            <a:spLocks noGrp="1"/>
          </p:cNvSpPr>
          <p:nvPr>
            <p:ph type="title"/>
          </p:nvPr>
        </p:nvSpPr>
        <p:spPr>
          <a:xfrm>
            <a:off x="684213" y="609600"/>
            <a:ext cx="7773987" cy="1235075"/>
          </a:xfrm>
        </p:spPr>
        <p:txBody>
          <a:bodyPr/>
          <a:lstStyle/>
          <a:p>
            <a:r>
              <a:rPr lang="cs-CZ" sz="3600" smtClean="0"/>
              <a:t>Porovnej čísla, doplň symbol </a:t>
            </a:r>
            <a:r>
              <a:rPr lang="cs-CZ" sz="4000" b="1" smtClean="0"/>
              <a:t>‹</a:t>
            </a:r>
            <a:r>
              <a:rPr lang="cs-CZ" sz="3600" smtClean="0"/>
              <a:t> nebo </a:t>
            </a:r>
            <a:r>
              <a:rPr lang="cs-CZ" sz="4000" b="1" smtClean="0"/>
              <a:t>›</a:t>
            </a:r>
            <a:r>
              <a:rPr lang="cs-CZ" sz="3200" smtClean="0"/>
              <a:t>;  příp. </a:t>
            </a:r>
            <a:r>
              <a:rPr lang="cs-CZ" sz="3200" b="1" smtClean="0"/>
              <a:t>=   řešení</a:t>
            </a:r>
          </a:p>
        </p:txBody>
      </p:sp>
      <p:graphicFrame>
        <p:nvGraphicFramePr>
          <p:cNvPr id="5" name="Zástupný symbol pro tabulku 4"/>
          <p:cNvGraphicFramePr>
            <a:graphicFrameLocks noGrp="1"/>
          </p:cNvGraphicFramePr>
          <p:nvPr>
            <p:ph type="tbl" idx="1"/>
          </p:nvPr>
        </p:nvGraphicFramePr>
        <p:xfrm>
          <a:off x="684213" y="2492375"/>
          <a:ext cx="7772400" cy="31099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0800"/>
                <a:gridCol w="2590800"/>
                <a:gridCol w="2590800"/>
              </a:tblGrid>
              <a:tr h="51831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326</a:t>
                      </a:r>
                      <a:r>
                        <a:rPr lang="cs-CZ" sz="2800" baseline="0" dirty="0" smtClean="0"/>
                        <a:t>  </a:t>
                      </a:r>
                      <a:r>
                        <a:rPr lang="en-US" sz="2800" dirty="0" smtClean="0"/>
                        <a:t>&lt;</a:t>
                      </a:r>
                      <a:r>
                        <a:rPr lang="cs-CZ" sz="2800" dirty="0" smtClean="0"/>
                        <a:t>  405</a:t>
                      </a:r>
                      <a:endParaRPr lang="cs-CZ" sz="2800" dirty="0"/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430  </a:t>
                      </a:r>
                      <a:r>
                        <a:rPr lang="en-US" sz="2800" dirty="0" smtClean="0"/>
                        <a:t>&lt;</a:t>
                      </a:r>
                      <a:r>
                        <a:rPr lang="cs-CZ" sz="2800" dirty="0" smtClean="0"/>
                        <a:t>  458</a:t>
                      </a:r>
                      <a:endParaRPr lang="cs-CZ" sz="2800" dirty="0"/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629  </a:t>
                      </a:r>
                      <a:r>
                        <a:rPr lang="en-US" sz="2800" dirty="0" smtClean="0"/>
                        <a:t>&gt;</a:t>
                      </a:r>
                      <a:r>
                        <a:rPr lang="cs-CZ" sz="2800" dirty="0" smtClean="0"/>
                        <a:t>  625</a:t>
                      </a:r>
                      <a:endParaRPr lang="cs-CZ" sz="2800" dirty="0"/>
                    </a:p>
                  </a:txBody>
                  <a:tcPr marT="45711" marB="45711"/>
                </a:tc>
              </a:tr>
              <a:tr h="51831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794  </a:t>
                      </a:r>
                      <a:r>
                        <a:rPr lang="en-US" sz="2800" dirty="0" smtClean="0">
                          <a:solidFill>
                            <a:srgbClr val="FF0000"/>
                          </a:solidFill>
                        </a:rPr>
                        <a:t>&gt;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593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68</a:t>
                      </a:r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0  &gt;  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66</a:t>
                      </a:r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573</a:t>
                      </a:r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  &lt;</a:t>
                      </a:r>
                      <a:r>
                        <a:rPr lang="en-US" sz="2800" dirty="0" smtClean="0">
                          <a:solidFill>
                            <a:srgbClr val="FF0000"/>
                          </a:solidFill>
                        </a:rPr>
                        <a:t>  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579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T="45711" marB="45711"/>
                </a:tc>
              </a:tr>
              <a:tr h="51831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C000"/>
                          </a:solidFill>
                        </a:rPr>
                        <a:t>190  </a:t>
                      </a:r>
                      <a:r>
                        <a:rPr lang="en-US" sz="2800" dirty="0" smtClean="0">
                          <a:solidFill>
                            <a:srgbClr val="FFC000"/>
                          </a:solidFill>
                        </a:rPr>
                        <a:t>&lt;</a:t>
                      </a:r>
                      <a:r>
                        <a:rPr lang="cs-CZ" sz="2800" dirty="0" smtClean="0">
                          <a:solidFill>
                            <a:srgbClr val="FFC000"/>
                          </a:solidFill>
                        </a:rPr>
                        <a:t>  624</a:t>
                      </a:r>
                      <a:endParaRPr lang="cs-CZ" sz="2800" dirty="0">
                        <a:solidFill>
                          <a:srgbClr val="FFC00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C000"/>
                          </a:solidFill>
                        </a:rPr>
                        <a:t>463 </a:t>
                      </a:r>
                      <a:r>
                        <a:rPr lang="en-US" sz="2800" baseline="0" dirty="0" smtClean="0">
                          <a:solidFill>
                            <a:srgbClr val="FFC000"/>
                          </a:solidFill>
                        </a:rPr>
                        <a:t> =</a:t>
                      </a:r>
                      <a:r>
                        <a:rPr lang="cs-CZ" sz="2800" baseline="0" dirty="0" smtClean="0">
                          <a:solidFill>
                            <a:srgbClr val="FFC000"/>
                          </a:solidFill>
                        </a:rPr>
                        <a:t>  </a:t>
                      </a:r>
                      <a:r>
                        <a:rPr lang="cs-CZ" sz="2800" dirty="0" smtClean="0">
                          <a:solidFill>
                            <a:srgbClr val="FFC000"/>
                          </a:solidFill>
                        </a:rPr>
                        <a:t>463</a:t>
                      </a:r>
                      <a:endParaRPr lang="cs-CZ" sz="2800" dirty="0">
                        <a:solidFill>
                          <a:srgbClr val="FFC00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C000"/>
                          </a:solidFill>
                        </a:rPr>
                        <a:t>30</a:t>
                      </a:r>
                      <a:r>
                        <a:rPr lang="cs-CZ" sz="2800" baseline="0" dirty="0" smtClean="0">
                          <a:solidFill>
                            <a:srgbClr val="FFC000"/>
                          </a:solidFill>
                        </a:rPr>
                        <a:t>5  </a:t>
                      </a:r>
                      <a:r>
                        <a:rPr lang="en-US" sz="2800" baseline="0" dirty="0" smtClean="0">
                          <a:solidFill>
                            <a:srgbClr val="FFC000"/>
                          </a:solidFill>
                        </a:rPr>
                        <a:t>&lt;</a:t>
                      </a:r>
                      <a:r>
                        <a:rPr lang="cs-CZ" sz="2800" baseline="0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cs-CZ" sz="2800" dirty="0" smtClean="0">
                          <a:solidFill>
                            <a:srgbClr val="FFC000"/>
                          </a:solidFill>
                        </a:rPr>
                        <a:t> 392   </a:t>
                      </a:r>
                      <a:endParaRPr lang="cs-CZ" sz="2800" dirty="0">
                        <a:solidFill>
                          <a:srgbClr val="FFC000"/>
                        </a:solidFill>
                      </a:endParaRPr>
                    </a:p>
                  </a:txBody>
                  <a:tcPr marT="45711" marB="45711"/>
                </a:tc>
              </a:tr>
              <a:tr h="51831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 541  </a:t>
                      </a:r>
                      <a:r>
                        <a:rPr lang="en-US" sz="2800" dirty="0" smtClean="0">
                          <a:solidFill>
                            <a:srgbClr val="00B050"/>
                          </a:solidFill>
                        </a:rPr>
                        <a:t>&gt;</a:t>
                      </a:r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  460</a:t>
                      </a:r>
                      <a:endParaRPr lang="cs-CZ" sz="2800" dirty="0">
                        <a:solidFill>
                          <a:srgbClr val="00B05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369</a:t>
                      </a:r>
                      <a:r>
                        <a:rPr lang="cs-CZ" sz="2800" baseline="0" dirty="0" smtClean="0">
                          <a:solidFill>
                            <a:srgbClr val="00B050"/>
                          </a:solidFill>
                        </a:rPr>
                        <a:t>  </a:t>
                      </a:r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&gt;  363</a:t>
                      </a:r>
                      <a:endParaRPr lang="cs-CZ" sz="2800" dirty="0">
                        <a:solidFill>
                          <a:srgbClr val="00B05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794  </a:t>
                      </a:r>
                      <a:r>
                        <a:rPr lang="en-US" sz="2800" dirty="0" smtClean="0">
                          <a:solidFill>
                            <a:srgbClr val="00B050"/>
                          </a:solidFill>
                        </a:rPr>
                        <a:t>&lt;</a:t>
                      </a:r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  798</a:t>
                      </a:r>
                      <a:endParaRPr lang="cs-CZ" sz="2800" dirty="0">
                        <a:solidFill>
                          <a:srgbClr val="00B050"/>
                        </a:solidFill>
                      </a:endParaRPr>
                    </a:p>
                  </a:txBody>
                  <a:tcPr marT="45711" marB="45711"/>
                </a:tc>
              </a:tr>
              <a:tr h="51831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 380  </a:t>
                      </a:r>
                      <a:r>
                        <a:rPr lang="en-US" sz="2800" dirty="0" smtClean="0">
                          <a:solidFill>
                            <a:srgbClr val="C00000"/>
                          </a:solidFill>
                        </a:rPr>
                        <a:t>&lt;</a:t>
                      </a:r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  428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C00000"/>
                          </a:solidFill>
                        </a:rPr>
                        <a:t>526  </a:t>
                      </a:r>
                      <a:r>
                        <a:rPr lang="en-US" sz="2800" baseline="0" dirty="0" smtClean="0">
                          <a:solidFill>
                            <a:srgbClr val="C00000"/>
                          </a:solidFill>
                        </a:rPr>
                        <a:t>&lt;</a:t>
                      </a:r>
                      <a:r>
                        <a:rPr lang="cs-CZ" sz="2800" baseline="0" dirty="0" smtClean="0">
                          <a:solidFill>
                            <a:srgbClr val="C00000"/>
                          </a:solidFill>
                        </a:rPr>
                        <a:t>  </a:t>
                      </a:r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625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731  </a:t>
                      </a:r>
                      <a:r>
                        <a:rPr lang="en-US" sz="2800" dirty="0" smtClean="0">
                          <a:solidFill>
                            <a:srgbClr val="C00000"/>
                          </a:solidFill>
                        </a:rPr>
                        <a:t>&lt;</a:t>
                      </a:r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  733  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 marT="45711" marB="45711"/>
                </a:tc>
              </a:tr>
              <a:tr h="51831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sz="2800" baseline="0" dirty="0" smtClean="0">
                          <a:solidFill>
                            <a:srgbClr val="002060"/>
                          </a:solidFill>
                        </a:rPr>
                        <a:t>625  &lt;  </a:t>
                      </a:r>
                      <a:r>
                        <a:rPr lang="cs-CZ" sz="2800" dirty="0" smtClean="0">
                          <a:solidFill>
                            <a:srgbClr val="002060"/>
                          </a:solidFill>
                        </a:rPr>
                        <a:t>710</a:t>
                      </a:r>
                      <a:endParaRPr lang="cs-CZ" sz="2800" dirty="0">
                        <a:solidFill>
                          <a:srgbClr val="00206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002060"/>
                          </a:solidFill>
                        </a:rPr>
                        <a:t>455  </a:t>
                      </a:r>
                      <a:r>
                        <a:rPr lang="en-US" sz="2800" dirty="0" smtClean="0">
                          <a:solidFill>
                            <a:srgbClr val="002060"/>
                          </a:solidFill>
                        </a:rPr>
                        <a:t>&lt;</a:t>
                      </a:r>
                      <a:r>
                        <a:rPr lang="cs-CZ" sz="2800" dirty="0" smtClean="0">
                          <a:solidFill>
                            <a:srgbClr val="002060"/>
                          </a:solidFill>
                        </a:rPr>
                        <a:t>  544  </a:t>
                      </a:r>
                      <a:endParaRPr lang="cs-CZ" sz="2800" dirty="0">
                        <a:solidFill>
                          <a:srgbClr val="002060"/>
                        </a:solidFill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002060"/>
                          </a:solidFill>
                        </a:rPr>
                        <a:t>301  </a:t>
                      </a:r>
                      <a:r>
                        <a:rPr lang="en-US" sz="2800" dirty="0" smtClean="0">
                          <a:solidFill>
                            <a:srgbClr val="002060"/>
                          </a:solidFill>
                        </a:rPr>
                        <a:t>&lt;</a:t>
                      </a:r>
                      <a:r>
                        <a:rPr lang="cs-CZ" sz="280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80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sz="2800" dirty="0" smtClean="0">
                          <a:solidFill>
                            <a:srgbClr val="002060"/>
                          </a:solidFill>
                        </a:rPr>
                        <a:t>310</a:t>
                      </a:r>
                      <a:endParaRPr lang="cs-CZ" sz="2800" dirty="0">
                        <a:solidFill>
                          <a:srgbClr val="002060"/>
                        </a:solidFill>
                      </a:endParaRPr>
                    </a:p>
                  </a:txBody>
                  <a:tcPr marT="45711" marB="45711"/>
                </a:tc>
              </a:tr>
            </a:tbl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301</TotalTime>
  <Words>215</Words>
  <Application>Microsoft Office PowerPoint</Application>
  <PresentationFormat>Předvádění na obrazovce (4:3)</PresentationFormat>
  <Paragraphs>60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Times New Roman</vt:lpstr>
      <vt:lpstr>Arial</vt:lpstr>
      <vt:lpstr>Calibri</vt:lpstr>
      <vt:lpstr>Default Design</vt:lpstr>
      <vt:lpstr>VY_32_INOVACE_42_M-ČÍSLA 0-1000 - porovnávání</vt:lpstr>
      <vt:lpstr>Porovnej čísla, doplň symbol ‹ nebo ›;  příp. =  </vt:lpstr>
      <vt:lpstr>Porovnej čísla, doplň symbol ‹ nebo ›;  příp. =   řešení</vt:lpstr>
      <vt:lpstr>Porovnej čísla, doplň symbol ‹ nebo ›;  příp. =   řešení</vt:lpstr>
      <vt:lpstr>Porovnej čísla, doplň symbol ‹ nebo ›;  příp. =   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Jana Vosatková</dc:title>
  <dc:creator>pc9</dc:creator>
  <cp:lastModifiedBy>krejza</cp:lastModifiedBy>
  <cp:revision>63</cp:revision>
  <dcterms:created xsi:type="dcterms:W3CDTF">2003-11-19T14:30:33Z</dcterms:created>
  <dcterms:modified xsi:type="dcterms:W3CDTF">2011-08-15T20:42:53Z</dcterms:modified>
</cp:coreProperties>
</file>