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6" r:id="rId4"/>
    <p:sldId id="257" r:id="rId5"/>
    <p:sldId id="260" r:id="rId6"/>
    <p:sldId id="262" r:id="rId7"/>
    <p:sldId id="261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E2AC00"/>
    <a:srgbClr val="C6E6A2"/>
    <a:srgbClr val="B85808"/>
    <a:srgbClr val="CC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17305-C64C-45BD-8802-A94FE77A870E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0232" y="3286124"/>
            <a:ext cx="51132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Obvod obdélníku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357158" y="5143512"/>
            <a:ext cx="32736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28596" y="5857892"/>
            <a:ext cx="9156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2013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857884" y="5143512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6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  <p:sp>
        <p:nvSpPr>
          <p:cNvPr id="17410" name="PubTriangle"/>
          <p:cNvSpPr>
            <a:spLocks noEditPoints="1" noChangeArrowheads="1"/>
          </p:cNvSpPr>
          <p:nvPr/>
        </p:nvSpPr>
        <p:spPr bwMode="auto">
          <a:xfrm>
            <a:off x="6480175" y="808038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7411" name="Picture 3" descr="C:\Documents and Settings\Jery\Local Settings\Temporary Internet Files\Content.IE5\U98NIT6X\MC9003793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9038" y="657225"/>
            <a:ext cx="1225550" cy="18303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71480"/>
            <a:ext cx="8001056" cy="5787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1951673"/>
            <a:ext cx="7858180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Seznámit žáky 4. tříd s pojmem obvod obdélníku, vzorečkem a postupem výpočtu.</a:t>
            </a:r>
          </a:p>
          <a:p>
            <a:endParaRPr lang="cs-CZ" sz="2800" dirty="0" smtClean="0"/>
          </a:p>
          <a:p>
            <a:r>
              <a:rPr lang="cs-CZ" sz="2800" dirty="0" smtClean="0"/>
              <a:t>Obrázek                   značí, že žáci pracují do sešitu </a:t>
            </a:r>
          </a:p>
          <a:p>
            <a:r>
              <a:rPr lang="cs-CZ" sz="2800" dirty="0" smtClean="0"/>
              <a:t>			a postup práce si překontrolují</a:t>
            </a:r>
          </a:p>
          <a:p>
            <a:r>
              <a:rPr lang="cs-CZ" sz="2800" dirty="0" smtClean="0"/>
              <a:t>                                  s prezentací.</a:t>
            </a:r>
          </a:p>
        </p:txBody>
      </p:sp>
      <p:pic>
        <p:nvPicPr>
          <p:cNvPr id="3" name="Picture 2" descr="C:\Documents and Settings\Jery\Local Settings\Temporary Internet Files\Content.IE5\010TEZ0P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071942"/>
            <a:ext cx="1143008" cy="94241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2214546" y="4714884"/>
            <a:ext cx="5643602" cy="192882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214546" y="421481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áček 51"/>
          <p:cNvSpPr/>
          <p:nvPr/>
        </p:nvSpPr>
        <p:spPr>
          <a:xfrm>
            <a:off x="642910" y="1000108"/>
            <a:ext cx="6929486" cy="2143140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786182" y="421481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715272" y="514351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715272" y="421481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 descr="C:\Documents and Settings\Jery\Local Settings\Temporary Internet Files\Content.IE5\U98NIT6X\MC9001547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5214950"/>
            <a:ext cx="1542513" cy="950901"/>
          </a:xfrm>
          <a:prstGeom prst="rect">
            <a:avLst/>
          </a:prstGeom>
          <a:noFill/>
        </p:spPr>
      </p:pic>
      <p:pic>
        <p:nvPicPr>
          <p:cNvPr id="1034" name="Picture 10" descr="C:\Documents and Settings\Jery\Local Settings\Temporary Internet Files\Content.IE5\KD838F0Z\MC900055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286124"/>
            <a:ext cx="1785950" cy="2711397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2214546" y="514351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86182" y="614364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14942" y="614364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429388" y="614364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715272" y="614364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214546" y="614364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214942" y="421481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00034" y="214290"/>
            <a:ext cx="80843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určíme délku pletiva na oplocení zahrady, která má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var obdélníku?</a:t>
            </a:r>
            <a:endParaRPr lang="cs-CZ" sz="2800" dirty="0"/>
          </a:p>
        </p:txBody>
      </p:sp>
      <p:pic>
        <p:nvPicPr>
          <p:cNvPr id="1047" name="Picture 23" descr="C:\Documents and Settings\Jery\Local Settings\Temporary Internet Files\Content.IE5\6BUR2L6B\MC9000144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3071810"/>
            <a:ext cx="1643074" cy="1497964"/>
          </a:xfrm>
          <a:prstGeom prst="rect">
            <a:avLst/>
          </a:prstGeom>
          <a:noFill/>
        </p:spPr>
      </p:pic>
      <p:sp>
        <p:nvSpPr>
          <p:cNvPr id="51" name="TextovéPole 50"/>
          <p:cNvSpPr txBox="1"/>
          <p:nvPr/>
        </p:nvSpPr>
        <p:spPr>
          <a:xfrm>
            <a:off x="1785918" y="1428736"/>
            <a:ext cx="450713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Změříme strany obdélníku </a:t>
            </a:r>
          </a:p>
          <a:p>
            <a:r>
              <a:rPr lang="cs-CZ" sz="2800" dirty="0" smtClean="0"/>
              <a:t>a </a:t>
            </a:r>
            <a:r>
              <a:rPr lang="cs-CZ" sz="2800" u="sng" dirty="0" smtClean="0">
                <a:solidFill>
                  <a:srgbClr val="0070C0"/>
                </a:solidFill>
              </a:rPr>
              <a:t>sečteme délky </a:t>
            </a:r>
            <a:r>
              <a:rPr lang="cs-CZ" sz="2800" dirty="0" smtClean="0"/>
              <a:t>jeho </a:t>
            </a:r>
            <a:r>
              <a:rPr lang="cs-CZ" sz="2800" u="sng" dirty="0" smtClean="0">
                <a:solidFill>
                  <a:srgbClr val="0070C0"/>
                </a:solidFill>
              </a:rPr>
              <a:t>stran</a:t>
            </a:r>
            <a:r>
              <a:rPr lang="cs-CZ" sz="2800" dirty="0" smtClean="0"/>
              <a:t> =</a:t>
            </a:r>
            <a:r>
              <a:rPr lang="en-US" sz="2800" dirty="0" smtClean="0"/>
              <a:t>&gt;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určíme </a:t>
            </a:r>
            <a:r>
              <a:rPr lang="cs-CZ" sz="2800" b="1" dirty="0" smtClean="0">
                <a:solidFill>
                  <a:srgbClr val="C00000"/>
                </a:solidFill>
              </a:rPr>
              <a:t>OBVOD</a:t>
            </a:r>
            <a:r>
              <a:rPr lang="cs-CZ" sz="2800" dirty="0" smtClean="0">
                <a:solidFill>
                  <a:srgbClr val="C00000"/>
                </a:solidFill>
              </a:rPr>
              <a:t> obdélníku.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053" name="Picture 29" descr="http://www.msdo.cz/prilohyarchiv/3/pletivo-pozinkovan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7638477" y="291085"/>
            <a:ext cx="782953" cy="148661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5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500"/>
                            </p:stCondLst>
                            <p:childTnLst>
                              <p:par>
                                <p:cTn id="5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5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1500"/>
                            </p:stCondLst>
                            <p:childTnLst>
                              <p:par>
                                <p:cTn id="6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2500"/>
                            </p:stCondLst>
                            <p:childTnLst>
                              <p:par>
                                <p:cTn id="7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53" grpId="0" animBg="1"/>
      <p:bldP spid="52" grpId="0" animBg="1"/>
      <p:bldP spid="39" grpId="0" animBg="1"/>
      <p:bldP spid="36" grpId="0" animBg="1"/>
      <p:bldP spid="41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0" grpId="0" animBg="1"/>
      <p:bldP spid="42" grpId="0"/>
      <p:bldP spid="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6A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500034" y="3714752"/>
            <a:ext cx="6143668" cy="271464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00034" y="450057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0034" y="321468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714876" y="321468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643174" y="321468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0034" y="592933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43438" y="592933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500826" y="592933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500826" y="464344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501240" y="321551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571736" y="592933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00034" y="214290"/>
            <a:ext cx="80843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Pomoz panu Dvořákovi zachránit salát. Vypočítej, kolik pletiva potřebuje na oplocení zahrady.</a:t>
            </a:r>
            <a:endParaRPr lang="cs-CZ" sz="2800" dirty="0"/>
          </a:p>
        </p:txBody>
      </p:sp>
      <p:pic>
        <p:nvPicPr>
          <p:cNvPr id="1053" name="Picture 29" descr="http://www.msdo.cz/prilohyarchiv/3/pletivo-pozinkov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7638477" y="291085"/>
            <a:ext cx="782953" cy="1486619"/>
          </a:xfrm>
          <a:prstGeom prst="rect">
            <a:avLst/>
          </a:prstGeom>
          <a:noFill/>
        </p:spPr>
      </p:pic>
      <p:sp>
        <p:nvSpPr>
          <p:cNvPr id="25" name="Volný tvar 24"/>
          <p:cNvSpPr/>
          <p:nvPr/>
        </p:nvSpPr>
        <p:spPr>
          <a:xfrm>
            <a:off x="2643174" y="4214818"/>
            <a:ext cx="2643206" cy="1590583"/>
          </a:xfrm>
          <a:custGeom>
            <a:avLst/>
            <a:gdLst>
              <a:gd name="connsiteX0" fmla="*/ 1447060 w 2288960"/>
              <a:gd name="connsiteY0" fmla="*/ 53266 h 1590583"/>
              <a:gd name="connsiteX1" fmla="*/ 488272 w 2288960"/>
              <a:gd name="connsiteY1" fmla="*/ 532661 h 1590583"/>
              <a:gd name="connsiteX2" fmla="*/ 204186 w 2288960"/>
              <a:gd name="connsiteY2" fmla="*/ 1251752 h 1590583"/>
              <a:gd name="connsiteX3" fmla="*/ 1713390 w 2288960"/>
              <a:gd name="connsiteY3" fmla="*/ 1535837 h 1590583"/>
              <a:gd name="connsiteX4" fmla="*/ 2237173 w 2288960"/>
              <a:gd name="connsiteY4" fmla="*/ 923278 h 1590583"/>
              <a:gd name="connsiteX5" fmla="*/ 2024109 w 2288960"/>
              <a:gd name="connsiteY5" fmla="*/ 213064 h 1590583"/>
              <a:gd name="connsiteX6" fmla="*/ 1447060 w 2288960"/>
              <a:gd name="connsiteY6" fmla="*/ 53266 h 1590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88960" h="1590583">
                <a:moveTo>
                  <a:pt x="1447060" y="53266"/>
                </a:moveTo>
                <a:cubicBezTo>
                  <a:pt x="1191087" y="106532"/>
                  <a:pt x="695418" y="332913"/>
                  <a:pt x="488272" y="532661"/>
                </a:cubicBezTo>
                <a:cubicBezTo>
                  <a:pt x="281126" y="732409"/>
                  <a:pt x="0" y="1084556"/>
                  <a:pt x="204186" y="1251752"/>
                </a:cubicBezTo>
                <a:cubicBezTo>
                  <a:pt x="408372" y="1418948"/>
                  <a:pt x="1374559" y="1590583"/>
                  <a:pt x="1713390" y="1535837"/>
                </a:cubicBezTo>
                <a:cubicBezTo>
                  <a:pt x="2052221" y="1481091"/>
                  <a:pt x="2185387" y="1143740"/>
                  <a:pt x="2237173" y="923278"/>
                </a:cubicBezTo>
                <a:cubicBezTo>
                  <a:pt x="2288960" y="702816"/>
                  <a:pt x="2158754" y="356586"/>
                  <a:pt x="2024109" y="213064"/>
                </a:cubicBezTo>
                <a:cubicBezTo>
                  <a:pt x="1889464" y="69542"/>
                  <a:pt x="1703033" y="0"/>
                  <a:pt x="1447060" y="53266"/>
                </a:cubicBezTo>
                <a:close/>
              </a:path>
            </a:pathLst>
          </a:custGeom>
          <a:solidFill>
            <a:srgbClr val="B85808"/>
          </a:solidFill>
          <a:ln>
            <a:solidFill>
              <a:srgbClr val="B858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4929198"/>
            <a:ext cx="785818" cy="683819"/>
          </a:xfrm>
          <a:prstGeom prst="rect">
            <a:avLst/>
          </a:prstGeom>
          <a:noFill/>
        </p:spPr>
      </p:pic>
      <p:pic>
        <p:nvPicPr>
          <p:cNvPr id="26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5072074"/>
            <a:ext cx="785818" cy="683819"/>
          </a:xfrm>
          <a:prstGeom prst="rect">
            <a:avLst/>
          </a:prstGeom>
          <a:noFill/>
        </p:spPr>
      </p:pic>
      <p:pic>
        <p:nvPicPr>
          <p:cNvPr id="27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4929198"/>
            <a:ext cx="785818" cy="683819"/>
          </a:xfrm>
          <a:prstGeom prst="rect">
            <a:avLst/>
          </a:prstGeom>
          <a:noFill/>
        </p:spPr>
      </p:pic>
      <p:pic>
        <p:nvPicPr>
          <p:cNvPr id="28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429132"/>
            <a:ext cx="785818" cy="683819"/>
          </a:xfrm>
          <a:prstGeom prst="rect">
            <a:avLst/>
          </a:prstGeom>
          <a:noFill/>
        </p:spPr>
      </p:pic>
      <p:pic>
        <p:nvPicPr>
          <p:cNvPr id="29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4357694"/>
            <a:ext cx="785818" cy="683819"/>
          </a:xfrm>
          <a:prstGeom prst="rect">
            <a:avLst/>
          </a:prstGeom>
          <a:noFill/>
        </p:spPr>
      </p:pic>
      <p:pic>
        <p:nvPicPr>
          <p:cNvPr id="14343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2786058"/>
            <a:ext cx="759898" cy="112949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8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3834" y="2928934"/>
            <a:ext cx="759898" cy="1129498"/>
          </a:xfrm>
          <a:prstGeom prst="rect">
            <a:avLst/>
          </a:prstGeom>
          <a:noFill/>
        </p:spPr>
      </p:pic>
      <p:pic>
        <p:nvPicPr>
          <p:cNvPr id="43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3286124"/>
            <a:ext cx="785818" cy="683819"/>
          </a:xfrm>
          <a:prstGeom prst="rect">
            <a:avLst/>
          </a:prstGeom>
          <a:noFill/>
        </p:spPr>
      </p:pic>
      <p:pic>
        <p:nvPicPr>
          <p:cNvPr id="14347" name="Picture 11" descr="C:\Documents and Settings\Jery\Local Settings\Temporary Internet Files\Content.IE5\6BUR2L6B\MC9000534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43306" y="3071810"/>
            <a:ext cx="1214446" cy="1828442"/>
          </a:xfrm>
          <a:prstGeom prst="rect">
            <a:avLst/>
          </a:prstGeom>
          <a:noFill/>
        </p:spPr>
      </p:pic>
      <p:pic>
        <p:nvPicPr>
          <p:cNvPr id="44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48" y="3143248"/>
            <a:ext cx="759898" cy="1129498"/>
          </a:xfrm>
          <a:prstGeom prst="rect">
            <a:avLst/>
          </a:prstGeom>
          <a:noFill/>
        </p:spPr>
      </p:pic>
      <p:pic>
        <p:nvPicPr>
          <p:cNvPr id="45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01024" y="4786322"/>
            <a:ext cx="759898" cy="1129498"/>
          </a:xfrm>
          <a:prstGeom prst="rect">
            <a:avLst/>
          </a:prstGeom>
          <a:noFill/>
        </p:spPr>
      </p:pic>
      <p:pic>
        <p:nvPicPr>
          <p:cNvPr id="46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4572008"/>
            <a:ext cx="759898" cy="1129498"/>
          </a:xfrm>
          <a:prstGeom prst="rect">
            <a:avLst/>
          </a:prstGeom>
          <a:noFill/>
        </p:spPr>
      </p:pic>
      <p:pic>
        <p:nvPicPr>
          <p:cNvPr id="47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5357826"/>
            <a:ext cx="759898" cy="1129498"/>
          </a:xfrm>
          <a:prstGeom prst="rect">
            <a:avLst/>
          </a:prstGeom>
          <a:noFill/>
        </p:spPr>
      </p:pic>
      <p:pic>
        <p:nvPicPr>
          <p:cNvPr id="14349" name="Picture 13" descr="C:\Documents and Settings\Jery\Local Settings\Temporary Internet Files\Content.IE5\U98NIT6X\MC9000575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1142984"/>
            <a:ext cx="1809750" cy="17716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48" name="TextovéPole 47"/>
          <p:cNvSpPr txBox="1"/>
          <p:nvPr/>
        </p:nvSpPr>
        <p:spPr>
          <a:xfrm>
            <a:off x="4000496" y="6334780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m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 rot="19695396">
            <a:off x="2715687" y="4440760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715140" y="4500570"/>
            <a:ext cx="8867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m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43240" y="1357298"/>
            <a:ext cx="1335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ŘEŠENÍ: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14678" y="1857364"/>
            <a:ext cx="45400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12m + 7m + 12m + 7m = </a:t>
            </a:r>
            <a:r>
              <a:rPr lang="cs-CZ" sz="2800" b="1" dirty="0" smtClean="0">
                <a:solidFill>
                  <a:srgbClr val="C00000"/>
                </a:solidFill>
              </a:rPr>
              <a:t>38 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9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000"/>
                            </p:stCondLst>
                            <p:childTnLst>
                              <p:par>
                                <p:cTn id="5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0"/>
                            </p:stCondLst>
                            <p:childTnLst>
                              <p:par>
                                <p:cTn id="6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000"/>
                            </p:stCondLst>
                            <p:childTnLst>
                              <p:par>
                                <p:cTn id="6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2000"/>
                            </p:stCondLst>
                            <p:childTnLst>
                              <p:par>
                                <p:cTn id="7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30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4000"/>
                            </p:stCondLst>
                            <p:childTnLst>
                              <p:par>
                                <p:cTn id="7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5000"/>
                            </p:stCondLst>
                            <p:childTnLst>
                              <p:par>
                                <p:cTn id="8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6000"/>
                            </p:stCondLst>
                            <p:childTnLst>
                              <p:par>
                                <p:cTn id="8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7000"/>
                            </p:stCondLst>
                            <p:childTnLst>
                              <p:par>
                                <p:cTn id="9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8000"/>
                            </p:stCondLst>
                            <p:childTnLst>
                              <p:par>
                                <p:cTn id="9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9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1000"/>
                            </p:stCondLst>
                            <p:childTnLst>
                              <p:par>
                                <p:cTn id="10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2000"/>
                            </p:stCondLst>
                            <p:childTnLst>
                              <p:par>
                                <p:cTn id="1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10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3000"/>
                            </p:stCondLst>
                            <p:childTnLst>
                              <p:par>
                                <p:cTn id="1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4000"/>
                            </p:stCondLst>
                            <p:childTnLst>
                              <p:par>
                                <p:cTn id="1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5000"/>
                            </p:stCondLst>
                            <p:childTnLst>
                              <p:par>
                                <p:cTn id="1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6000"/>
                            </p:stCondLst>
                            <p:childTnLst>
                              <p:par>
                                <p:cTn id="1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27000"/>
                            </p:stCondLst>
                            <p:childTnLst>
                              <p:par>
                                <p:cTn id="1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53" grpId="0" animBg="1"/>
      <p:bldP spid="39" grpId="0" animBg="1"/>
      <p:bldP spid="36" grpId="0" animBg="1"/>
      <p:bldP spid="41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2" grpId="0"/>
      <p:bldP spid="25" grpId="0" animBg="1"/>
      <p:bldP spid="48" grpId="0"/>
      <p:bldP spid="49" grpId="0"/>
      <p:bldP spid="50" grpId="0"/>
      <p:bldP spid="54" grpId="0"/>
      <p:bldP spid="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6A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285720" y="3214686"/>
            <a:ext cx="7072362" cy="300037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7" name="Picture 7" descr="C:\Documents and Settings\Jery\Local Settings\Temporary Internet Files\Content.IE5\U98NIT6X\MC9003561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6950" y="4357694"/>
            <a:ext cx="1797050" cy="1244600"/>
          </a:xfrm>
          <a:prstGeom prst="rect">
            <a:avLst/>
          </a:prstGeom>
          <a:noFill/>
        </p:spPr>
      </p:pic>
      <p:sp>
        <p:nvSpPr>
          <p:cNvPr id="40" name="Obdélník 39"/>
          <p:cNvSpPr/>
          <p:nvPr/>
        </p:nvSpPr>
        <p:spPr>
          <a:xfrm>
            <a:off x="2928926" y="271462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86380" y="271462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215206" y="271462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85720" y="271462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85720" y="392906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57488" y="571501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14942" y="571501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15206" y="442913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85720" y="571501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00034" y="214290"/>
            <a:ext cx="80843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pletiva bude potřeba na oplocení výběhu </a:t>
            </a:r>
            <a:r>
              <a:rPr lang="cs-CZ" sz="2800" dirty="0" smtClean="0"/>
              <a:t>                 pro </a:t>
            </a:r>
            <a:r>
              <a:rPr lang="cs-CZ" sz="2800" dirty="0" smtClean="0"/>
              <a:t>zebry? Počítej rychle, aby Ti žádná neutekla.</a:t>
            </a:r>
            <a:endParaRPr lang="cs-CZ" sz="2800" dirty="0"/>
          </a:p>
        </p:txBody>
      </p:sp>
      <p:pic>
        <p:nvPicPr>
          <p:cNvPr id="1053" name="Picture 29" descr="http://www.msdo.cz/prilohyarchiv/3/pletivo-pozinkova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7876161" y="-19177"/>
            <a:ext cx="782953" cy="1486619"/>
          </a:xfrm>
          <a:prstGeom prst="rect">
            <a:avLst/>
          </a:prstGeom>
          <a:noFill/>
        </p:spPr>
      </p:pic>
      <p:sp>
        <p:nvSpPr>
          <p:cNvPr id="48" name="TextovéPole 47"/>
          <p:cNvSpPr txBox="1"/>
          <p:nvPr/>
        </p:nvSpPr>
        <p:spPr>
          <a:xfrm>
            <a:off x="4214810" y="6334780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m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0" y="4786322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 m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43240" y="1357298"/>
            <a:ext cx="1335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ŘEŠENÍ: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14678" y="1857364"/>
            <a:ext cx="45400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16m + 5m + 16m + 5m = </a:t>
            </a:r>
            <a:r>
              <a:rPr lang="cs-CZ" sz="2800" b="1" dirty="0" smtClean="0">
                <a:solidFill>
                  <a:srgbClr val="C00000"/>
                </a:solidFill>
              </a:rPr>
              <a:t>42 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5362" name="Picture 2" descr="C:\Documents and Settings\Jery\Local Settings\Temporary Internet Files\Content.IE5\6BUR2L6B\MC9001555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4714884"/>
            <a:ext cx="1512548" cy="1449408"/>
          </a:xfrm>
          <a:prstGeom prst="rect">
            <a:avLst/>
          </a:prstGeom>
          <a:noFill/>
        </p:spPr>
      </p:pic>
      <p:sp>
        <p:nvSpPr>
          <p:cNvPr id="56" name="Volný tvar 55"/>
          <p:cNvSpPr/>
          <p:nvPr/>
        </p:nvSpPr>
        <p:spPr>
          <a:xfrm>
            <a:off x="3428992" y="3643314"/>
            <a:ext cx="1988745" cy="985318"/>
          </a:xfrm>
          <a:custGeom>
            <a:avLst/>
            <a:gdLst>
              <a:gd name="connsiteX0" fmla="*/ 205212 w 1988745"/>
              <a:gd name="connsiteY0" fmla="*/ 413441 h 985318"/>
              <a:gd name="connsiteX1" fmla="*/ 33196 w 1988745"/>
              <a:gd name="connsiteY1" fmla="*/ 621670 h 985318"/>
              <a:gd name="connsiteX2" fmla="*/ 404388 w 1988745"/>
              <a:gd name="connsiteY2" fmla="*/ 902328 h 985318"/>
              <a:gd name="connsiteX3" fmla="*/ 1798622 w 1988745"/>
              <a:gd name="connsiteY3" fmla="*/ 929488 h 985318"/>
              <a:gd name="connsiteX4" fmla="*/ 1545125 w 1988745"/>
              <a:gd name="connsiteY4" fmla="*/ 567349 h 985318"/>
              <a:gd name="connsiteX5" fmla="*/ 331960 w 1988745"/>
              <a:gd name="connsiteY5" fmla="*/ 24142 h 985318"/>
              <a:gd name="connsiteX6" fmla="*/ 205212 w 1988745"/>
              <a:gd name="connsiteY6" fmla="*/ 413441 h 985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88745" h="985318">
                <a:moveTo>
                  <a:pt x="205212" y="413441"/>
                </a:moveTo>
                <a:cubicBezTo>
                  <a:pt x="155418" y="513029"/>
                  <a:pt x="0" y="540189"/>
                  <a:pt x="33196" y="621670"/>
                </a:cubicBezTo>
                <a:cubicBezTo>
                  <a:pt x="66392" y="703151"/>
                  <a:pt x="110150" y="851025"/>
                  <a:pt x="404388" y="902328"/>
                </a:cubicBezTo>
                <a:cubicBezTo>
                  <a:pt x="698626" y="953631"/>
                  <a:pt x="1608499" y="985318"/>
                  <a:pt x="1798622" y="929488"/>
                </a:cubicBezTo>
                <a:cubicBezTo>
                  <a:pt x="1988745" y="873658"/>
                  <a:pt x="1789569" y="718240"/>
                  <a:pt x="1545125" y="567349"/>
                </a:cubicBezTo>
                <a:cubicBezTo>
                  <a:pt x="1300681" y="416458"/>
                  <a:pt x="558297" y="48285"/>
                  <a:pt x="331960" y="24142"/>
                </a:cubicBezTo>
                <a:cubicBezTo>
                  <a:pt x="105623" y="0"/>
                  <a:pt x="255006" y="313853"/>
                  <a:pt x="205212" y="413441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5" name="Picture 5" descr="C:\Documents and Settings\Jery\Local Settings\Temporary Internet Files\Content.IE5\010TEZ0P\MC9004417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2500306"/>
            <a:ext cx="2357454" cy="2357454"/>
          </a:xfrm>
          <a:prstGeom prst="rect">
            <a:avLst/>
          </a:prstGeom>
          <a:noFill/>
        </p:spPr>
      </p:pic>
      <p:pic>
        <p:nvPicPr>
          <p:cNvPr id="57" name="Picture 5" descr="C:\Documents and Settings\Jery\Local Settings\Temporary Internet Files\Content.IE5\010TEZ0P\MC9004417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2285992"/>
            <a:ext cx="2357454" cy="2357454"/>
          </a:xfrm>
          <a:prstGeom prst="rect">
            <a:avLst/>
          </a:prstGeom>
          <a:noFill/>
        </p:spPr>
      </p:pic>
      <p:pic>
        <p:nvPicPr>
          <p:cNvPr id="58" name="Picture 2" descr="C:\Documents and Settings\Jery\Local Settings\Temporary Internet Files\Content.IE5\6BUR2L6B\MC9001555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4572008"/>
            <a:ext cx="1512548" cy="144940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34" name="Obdélník 33"/>
          <p:cNvSpPr/>
          <p:nvPr/>
        </p:nvSpPr>
        <p:spPr>
          <a:xfrm>
            <a:off x="7215206" y="571501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5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9500"/>
                            </p:stCondLst>
                            <p:childTnLst>
                              <p:par>
                                <p:cTn id="5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5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5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500"/>
                            </p:stCondLst>
                            <p:childTnLst>
                              <p:par>
                                <p:cTn id="6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3500"/>
                            </p:stCondLst>
                            <p:childTnLst>
                              <p:par>
                                <p:cTn id="7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4500"/>
                            </p:stCondLst>
                            <p:childTnLst>
                              <p:par>
                                <p:cTn id="7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500"/>
                            </p:stCondLst>
                            <p:childTnLst>
                              <p:par>
                                <p:cTn id="8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6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40" grpId="0" animBg="1"/>
      <p:bldP spid="30" grpId="0" animBg="1"/>
      <p:bldP spid="41" grpId="0" animBg="1"/>
      <p:bldP spid="53" grpId="0" animBg="1"/>
      <p:bldP spid="39" grpId="0" animBg="1"/>
      <p:bldP spid="31" grpId="0" animBg="1"/>
      <p:bldP spid="32" grpId="0" animBg="1"/>
      <p:bldP spid="33" grpId="0" animBg="1"/>
      <p:bldP spid="35" grpId="0" animBg="1"/>
      <p:bldP spid="42" grpId="0"/>
      <p:bldP spid="48" grpId="0"/>
      <p:bldP spid="49" grpId="0"/>
      <p:bldP spid="54" grpId="0"/>
      <p:bldP spid="55" grpId="0"/>
      <p:bldP spid="56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285984" y="1785926"/>
            <a:ext cx="4000528" cy="1857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OBVOD </a:t>
            </a:r>
            <a:r>
              <a:rPr lang="cs-CZ" sz="4000" b="1" dirty="0" smtClean="0">
                <a:solidFill>
                  <a:srgbClr val="C00000"/>
                </a:solidFill>
              </a:rPr>
              <a:t>OBDÉLNÍKU 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pPr algn="ctr"/>
            <a:r>
              <a:rPr lang="cs-CZ" sz="4000" dirty="0" smtClean="0"/>
              <a:t>JE  SOUČET DÉLEK JEHO STRAN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3108" y="3571876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29322" y="357187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29322" y="1214422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3571876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57950" y="2285992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endParaRPr lang="cs-CZ" sz="2800" i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0" y="3929066"/>
            <a:ext cx="7281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OBVOD </a:t>
            </a:r>
            <a:r>
              <a:rPr lang="cs-CZ" sz="2400" dirty="0" smtClean="0"/>
              <a:t>OBDÉLNÍKU </a:t>
            </a:r>
            <a:r>
              <a:rPr lang="cs-CZ" sz="2400" dirty="0" smtClean="0"/>
              <a:t>můžeme vypočítat trojím způsobem: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116888" y="1276568"/>
            <a:ext cx="3738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4000496" y="1214422"/>
            <a:ext cx="3690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14480" y="2428868"/>
            <a:ext cx="3690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endParaRPr lang="cs-CZ" sz="2800" i="1" dirty="0">
              <a:solidFill>
                <a:srgbClr val="00B05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2285984" y="3643314"/>
            <a:ext cx="4000528" cy="1588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285984" y="1785926"/>
            <a:ext cx="4000528" cy="1588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1358084" y="2713826"/>
            <a:ext cx="1857388" cy="1588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5358612" y="2713826"/>
            <a:ext cx="1857388" cy="1588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0" y="4429132"/>
            <a:ext cx="4317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Sečteme délky všech čtyř stran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0" y="5072074"/>
            <a:ext cx="59070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Vynásobíme dvěma délky sousedních stran </a:t>
            </a:r>
          </a:p>
          <a:p>
            <a:r>
              <a:rPr lang="cs-CZ" sz="2400" dirty="0" smtClean="0"/>
              <a:t>     a součiny sečteme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0" y="6000768"/>
            <a:ext cx="56521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Sečteme délky sousedních stran a součet </a:t>
            </a:r>
          </a:p>
          <a:p>
            <a:r>
              <a:rPr lang="cs-CZ" sz="2400" dirty="0" smtClean="0"/>
              <a:t>     vynásobíme dvěma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000760" y="4357694"/>
            <a:ext cx="2478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 = </a:t>
            </a:r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r>
              <a:rPr lang="cs-CZ" sz="2800" i="1" dirty="0" smtClean="0"/>
              <a:t> + </a:t>
            </a:r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r>
              <a:rPr lang="cs-CZ" sz="2800" i="1" dirty="0" smtClean="0"/>
              <a:t> + </a:t>
            </a:r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r>
              <a:rPr lang="cs-CZ" sz="2800" i="1" dirty="0" smtClean="0"/>
              <a:t> + </a:t>
            </a:r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endParaRPr lang="cs-CZ" sz="2800" i="1" dirty="0">
              <a:solidFill>
                <a:srgbClr val="00B05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072198" y="5143512"/>
            <a:ext cx="2475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/>
              <a:t>o = </a:t>
            </a:r>
            <a:r>
              <a:rPr lang="cs-CZ" sz="2800" dirty="0" smtClean="0"/>
              <a:t>2 * </a:t>
            </a:r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r>
              <a:rPr lang="cs-CZ" sz="2800" i="1" dirty="0" smtClean="0"/>
              <a:t> + </a:t>
            </a:r>
            <a:r>
              <a:rPr lang="cs-CZ" sz="2800" dirty="0" smtClean="0"/>
              <a:t>2 * </a:t>
            </a:r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endParaRPr lang="cs-CZ" sz="2800" i="1" dirty="0">
              <a:solidFill>
                <a:srgbClr val="00B05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143636" y="6000768"/>
            <a:ext cx="21675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/>
              <a:t>o = </a:t>
            </a:r>
            <a:r>
              <a:rPr lang="cs-CZ" sz="2800" dirty="0" smtClean="0"/>
              <a:t>2 * (</a:t>
            </a:r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r>
              <a:rPr lang="cs-CZ" sz="2800" i="1" dirty="0" smtClean="0"/>
              <a:t> + </a:t>
            </a:r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r>
              <a:rPr lang="cs-CZ" sz="2800" i="1" dirty="0" smtClean="0"/>
              <a:t>)</a:t>
            </a:r>
            <a:endParaRPr lang="cs-CZ" sz="2800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" grpId="0"/>
      <p:bldP spid="11" grpId="0"/>
      <p:bldP spid="15" grpId="0"/>
      <p:bldP spid="16" grpId="0"/>
      <p:bldP spid="17" grpId="0"/>
      <p:bldP spid="18" grpId="0"/>
      <p:bldP spid="23" grpId="0"/>
      <p:bldP spid="26" grpId="0"/>
      <p:bldP spid="27" grpId="0"/>
      <p:bldP spid="2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42984"/>
            <a:ext cx="900115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obvod obdélníku ABCD, který má délku 8 cm </a:t>
            </a:r>
            <a:r>
              <a:rPr lang="cs-CZ" sz="2800" dirty="0" smtClean="0"/>
              <a:t>                     a </a:t>
            </a:r>
            <a:r>
              <a:rPr lang="cs-CZ" sz="2800" dirty="0" smtClean="0"/>
              <a:t>šířku 5 cm.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214554"/>
            <a:ext cx="1170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ŘEŠENÍ: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70" y="2786058"/>
            <a:ext cx="2249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o</a:t>
            </a:r>
            <a:r>
              <a:rPr lang="cs-CZ" sz="2800" i="1" dirty="0" smtClean="0"/>
              <a:t> = </a:t>
            </a:r>
            <a:r>
              <a:rPr lang="cs-CZ" sz="2800" dirty="0" smtClean="0"/>
              <a:t>2 * (</a:t>
            </a:r>
            <a:r>
              <a:rPr lang="cs-CZ" sz="2800" i="1" dirty="0" smtClean="0"/>
              <a:t>a + b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35769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488" y="435769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264318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28926" y="342900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b</a:t>
            </a:r>
            <a:r>
              <a:rPr lang="cs-CZ" sz="2400" dirty="0" smtClean="0"/>
              <a:t> = 5cm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4286256"/>
            <a:ext cx="1154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a</a:t>
            </a:r>
            <a:r>
              <a:rPr lang="cs-CZ" sz="2400" dirty="0" smtClean="0"/>
              <a:t> = 8cm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862" y="3500438"/>
            <a:ext cx="2164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2 * (8 + 5)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214818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26 cm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6000768"/>
            <a:ext cx="4079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Obvod obdélníku je 26 cm.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142852"/>
            <a:ext cx="6890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Obvod obdélníku – postup výpočtu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57224" y="3143248"/>
            <a:ext cx="2071702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85786" y="271462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 animBg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928662" y="3143248"/>
            <a:ext cx="2428892" cy="12858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143108" y="285729"/>
            <a:ext cx="685804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obvod obdélníku ABCD o rozměrech 10 cm a 7 cm.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6386" name="Picture 2" descr="C:\Documents and Settings\Jery\Local Settings\Temporary Internet Files\Content.IE5\010TEZ0P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625581" cy="13402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2214554"/>
            <a:ext cx="1170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ŘEŠENÍ: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70" y="2786058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o</a:t>
            </a:r>
            <a:r>
              <a:rPr lang="cs-CZ" sz="2800" i="1" dirty="0" smtClean="0"/>
              <a:t> = 2 * (a + b)</a:t>
            </a:r>
            <a:endParaRPr lang="cs-CZ" sz="28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35769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4678" y="435769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1802" y="264318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6116" y="3500438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b = </a:t>
            </a:r>
            <a:r>
              <a:rPr lang="cs-CZ" sz="2400" dirty="0" smtClean="0"/>
              <a:t>7cm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4643446"/>
            <a:ext cx="1321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a </a:t>
            </a:r>
            <a:r>
              <a:rPr lang="cs-CZ" sz="2400" dirty="0" smtClean="0"/>
              <a:t>= 10cm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862" y="3500438"/>
            <a:ext cx="2347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2 * (10 + 7)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214818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34 cm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6000768"/>
            <a:ext cx="4079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Obvod obdélníku je 34 cm.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7224" y="2643182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/>
      <p:bldP spid="4" grpId="0"/>
      <p:bldP spid="5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1357298"/>
            <a:ext cx="80724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 </a:t>
            </a:r>
            <a:r>
              <a:rPr lang="pt-BR" i="1" dirty="0" smtClean="0"/>
              <a:t>http://www.msdo.cz</a:t>
            </a:r>
            <a:r>
              <a:rPr lang="pt-BR" dirty="0" smtClean="0"/>
              <a:t> [online]. [cit. 21.3.2013]. Dostupný na WWW: http://www.msdo.cz/pletivo/moravan-pletivo-pozinkovane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642918"/>
            <a:ext cx="2572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2214554"/>
            <a:ext cx="1766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Klipart MS Office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4357694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2. díl. Všeň: Alter, s. r. o., 2003, ISBN 80-85775-96-4.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85786" y="3643314"/>
            <a:ext cx="14988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Zdroje: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383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Dum</cp:lastModifiedBy>
  <cp:revision>37</cp:revision>
  <dcterms:created xsi:type="dcterms:W3CDTF">2013-03-21T14:29:03Z</dcterms:created>
  <dcterms:modified xsi:type="dcterms:W3CDTF">2013-03-22T07:03:49Z</dcterms:modified>
</cp:coreProperties>
</file>