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7ED12-8197-4D40-BD62-424B1462594F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7F29533-3B42-432B-905B-A6FE5C5C547C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7ED12-8197-4D40-BD62-424B1462594F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29533-3B42-432B-905B-A6FE5C5C547C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7ED12-8197-4D40-BD62-424B1462594F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7F29533-3B42-432B-905B-A6FE5C5C547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7ED12-8197-4D40-BD62-424B1462594F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29533-3B42-432B-905B-A6FE5C5C547C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7ED12-8197-4D40-BD62-424B1462594F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29533-3B42-432B-905B-A6FE5C5C547C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7ED12-8197-4D40-BD62-424B1462594F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29533-3B42-432B-905B-A6FE5C5C54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7ED12-8197-4D40-BD62-424B1462594F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29533-3B42-432B-905B-A6FE5C5C54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7ED12-8197-4D40-BD62-424B1462594F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29533-3B42-432B-905B-A6FE5C5C547C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7ED12-8197-4D40-BD62-424B1462594F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7F29533-3B42-432B-905B-A6FE5C5C547C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7ED12-8197-4D40-BD62-424B1462594F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29533-3B42-432B-905B-A6FE5C5C54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7ED12-8197-4D40-BD62-424B1462594F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F29533-3B42-432B-905B-A6FE5C5C547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0137ED12-8197-4D40-BD62-424B1462594F}" type="datetimeFigureOut">
              <a:rPr lang="cs-CZ" smtClean="0"/>
              <a:t>17.12.2012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7F29533-3B42-432B-905B-A6FE5C5C547C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commons.wikimedia.org/wiki/File:Karlovy_Vary,_pohled_z_Ml%C3%BDnsk%C3%A9ho_mostu_na_V%C5%99%C3%ADdeln%C3%AD_ulici,_Ml%C3%BDnskou_kolon%C3%A1du_a_L%C3%A1zn%C4%9B_III.jpg?uselang=cs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6"/>
          <p:cNvSpPr txBox="1">
            <a:spLocks noChangeArrowheads="1"/>
          </p:cNvSpPr>
          <p:nvPr/>
        </p:nvSpPr>
        <p:spPr bwMode="auto">
          <a:xfrm>
            <a:off x="1654175" y="1556792"/>
            <a:ext cx="583247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cs-CZ" sz="2000" dirty="0">
                <a:latin typeface="Arial" charset="0"/>
              </a:rPr>
              <a:t>Výukový materiál zpracován v rámci projektu</a:t>
            </a:r>
          </a:p>
          <a:p>
            <a:pPr algn="ctr"/>
            <a:r>
              <a:rPr lang="cs-CZ" sz="2000" dirty="0">
                <a:latin typeface="Arial" charset="0"/>
              </a:rPr>
              <a:t>EU peníze školám</a:t>
            </a:r>
            <a:r>
              <a:rPr lang="cs-CZ" dirty="0">
                <a:latin typeface="Arial" charset="0"/>
              </a:rPr>
              <a:t> </a:t>
            </a:r>
          </a:p>
        </p:txBody>
      </p:sp>
      <p:sp>
        <p:nvSpPr>
          <p:cNvPr id="6147" name="Text Box 7"/>
          <p:cNvSpPr txBox="1">
            <a:spLocks noChangeArrowheads="1"/>
          </p:cNvSpPr>
          <p:nvPr/>
        </p:nvSpPr>
        <p:spPr bwMode="auto">
          <a:xfrm>
            <a:off x="1862341" y="2564904"/>
            <a:ext cx="54737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cs-CZ" dirty="0">
                <a:latin typeface="Arial" charset="0"/>
              </a:rPr>
              <a:t>Registrační číslo projektu : CZ.1.07/1.5.00/34.0156</a:t>
            </a:r>
          </a:p>
        </p:txBody>
      </p:sp>
      <p:graphicFrame>
        <p:nvGraphicFramePr>
          <p:cNvPr id="2079" name="Group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1143385"/>
              </p:ext>
            </p:extLst>
          </p:nvPr>
        </p:nvGraphicFramePr>
        <p:xfrm>
          <a:off x="1294606" y="3140968"/>
          <a:ext cx="6551612" cy="670250"/>
        </p:xfrm>
        <a:graphic>
          <a:graphicData uri="http://schemas.openxmlformats.org/drawingml/2006/table">
            <a:tbl>
              <a:tblPr/>
              <a:tblGrid>
                <a:gridCol w="1111847"/>
                <a:gridCol w="915887"/>
                <a:gridCol w="1700025"/>
                <a:gridCol w="2823853"/>
              </a:tblGrid>
              <a:tr h="37561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Šablona:</a:t>
                      </a:r>
                    </a:p>
                  </a:txBody>
                  <a:tcPr marL="91430" marR="91430" marT="45565" marB="4556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III/2</a:t>
                      </a:r>
                    </a:p>
                  </a:txBody>
                  <a:tcPr marL="91430" marR="91430" marT="45565" marB="4556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č. materiálu:</a:t>
                      </a:r>
                    </a:p>
                  </a:txBody>
                  <a:tcPr marL="91430" marR="91430" marT="45565" marB="4556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VY_32_INOVACE_13</a:t>
                      </a:r>
                    </a:p>
                  </a:txBody>
                  <a:tcPr marL="91430" marR="91430" marT="45565" marB="4556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167" name="Group 1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96855"/>
              </p:ext>
            </p:extLst>
          </p:nvPr>
        </p:nvGraphicFramePr>
        <p:xfrm>
          <a:off x="1222374" y="3861048"/>
          <a:ext cx="6696075" cy="1143342"/>
        </p:xfrm>
        <a:graphic>
          <a:graphicData uri="http://schemas.openxmlformats.org/drawingml/2006/table">
            <a:tbl>
              <a:tblPr/>
              <a:tblGrid>
                <a:gridCol w="3348037"/>
                <a:gridCol w="3348038"/>
              </a:tblGrid>
              <a:tr h="3760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Jméno autora:</a:t>
                      </a:r>
                    </a:p>
                  </a:txBody>
                  <a:tcPr marT="45777" marB="457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Ing. Aneta Florianová</a:t>
                      </a:r>
                    </a:p>
                  </a:txBody>
                  <a:tcPr marT="45777" marB="457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0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Třída/ročník:</a:t>
                      </a:r>
                    </a:p>
                  </a:txBody>
                  <a:tcPr marT="45777" marB="457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3.A HT / 3. ročník HT</a:t>
                      </a:r>
                    </a:p>
                  </a:txBody>
                  <a:tcPr marT="45777" marB="457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60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Datum vytvoření:</a:t>
                      </a:r>
                    </a:p>
                  </a:txBody>
                  <a:tcPr marT="45777" marB="457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8. </a:t>
                      </a:r>
                      <a:r>
                        <a:rPr kumimoji="0" lang="cs-CZ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listopadu 2012</a:t>
                      </a:r>
                    </a:p>
                  </a:txBody>
                  <a:tcPr marT="45777" marB="4577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7280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20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15434416"/>
              </p:ext>
            </p:extLst>
          </p:nvPr>
        </p:nvGraphicFramePr>
        <p:xfrm>
          <a:off x="1259632" y="764704"/>
          <a:ext cx="6696075" cy="5005228"/>
        </p:xfrm>
        <a:graphic>
          <a:graphicData uri="http://schemas.openxmlformats.org/drawingml/2006/table">
            <a:tbl>
              <a:tblPr/>
              <a:tblGrid>
                <a:gridCol w="3348038"/>
                <a:gridCol w="3348037"/>
              </a:tblGrid>
              <a:tr h="51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Vzdělávací oblast:</a:t>
                      </a:r>
                      <a:r>
                        <a:rPr kumimoji="0" 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</a:txBody>
                  <a:tcPr marT="45731" marB="4573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Cestovní ruch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31" marB="4573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Tematická oblast:</a:t>
                      </a:r>
                      <a:r>
                        <a:rPr kumimoji="0" 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</a:txBody>
                  <a:tcPr marT="45731" marB="4573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Lázeňský CR 4. část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31" marB="4573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798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Výstižný popis způsobu využití, případně metodické pokyny:</a:t>
                      </a: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31" marB="4573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Studenti si na základě </a:t>
                      </a:r>
                      <a:r>
                        <a:rPr kumimoji="0" lang="cs-CZ" sz="1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odprezentovaného</a:t>
                      </a:r>
                      <a:r>
                        <a:rPr kumimoji="0" lang="cs-CZ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učiva osvojí informace o službách lázeňského CR.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31" marB="4573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60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Klíčová slova:</a:t>
                      </a:r>
                      <a:r>
                        <a:rPr kumimoji="0" 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</a:txBody>
                  <a:tcPr marT="45731" marB="4573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Ubytovací, stravovací, zdravotně-léčebné, kulturní</a:t>
                      </a:r>
                    </a:p>
                  </a:txBody>
                  <a:tcPr marT="45731" marB="4573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Druh učebního materiálu:</a:t>
                      </a:r>
                      <a:r>
                        <a:rPr kumimoji="0" lang="cs-CZ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</a:txBody>
                  <a:tcPr marT="45731" marB="4573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Prezentace</a:t>
                      </a: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31" marB="4573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97942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Služby lázeňského CR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>
          <a:xfrm>
            <a:off x="395536" y="1447800"/>
            <a:ext cx="8291264" cy="5005536"/>
          </a:xfrm>
        </p:spPr>
        <p:txBody>
          <a:bodyPr>
            <a:normAutofit lnSpcReduction="10000"/>
          </a:bodyPr>
          <a:lstStyle/>
          <a:p>
            <a:r>
              <a:rPr lang="cs-CZ" dirty="0" smtClean="0">
                <a:latin typeface="+mj-lt"/>
              </a:rPr>
              <a:t>Služby účastníkům lázeňského CR poskytují zařízení jednotlivých podniků přírodních léčebných lázní</a:t>
            </a:r>
          </a:p>
          <a:p>
            <a:r>
              <a:rPr lang="cs-CZ" dirty="0" smtClean="0">
                <a:latin typeface="+mj-lt"/>
              </a:rPr>
              <a:t>Léčebná zařízení, např. lázně, horská sanatoria, termální lázně a další, poskytují léčebnou péči včetně ubytování</a:t>
            </a:r>
          </a:p>
          <a:p>
            <a:r>
              <a:rPr lang="cs-CZ" dirty="0" smtClean="0">
                <a:latin typeface="+mj-lt"/>
              </a:rPr>
              <a:t>Lázeňská místa jsou komplexem ubytovacích, stravovacích, rehabilitačních, sportovních a léčebných zařízení, využívajících pro dosažení léčebného účinku na klienty přírodních léčivých zdrojů a léčebných procedur</a:t>
            </a:r>
          </a:p>
          <a:p>
            <a:r>
              <a:rPr lang="cs-CZ" dirty="0" smtClean="0">
                <a:latin typeface="+mj-lt"/>
              </a:rPr>
              <a:t>Vyšetření a léčení ambulantních hostů a poskytování některých odborných služeb pacientům lázeňských zařízení může poskytovat lázeňská poliklinika</a:t>
            </a:r>
            <a:endParaRPr lang="cs-CZ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163381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78098"/>
          </a:xfrm>
        </p:spPr>
        <p:txBody>
          <a:bodyPr/>
          <a:lstStyle/>
          <a:p>
            <a:r>
              <a:rPr lang="cs-CZ" dirty="0" smtClean="0"/>
              <a:t>Služby lázeňského CR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611560" y="1124744"/>
            <a:ext cx="8075240" cy="5472608"/>
          </a:xfrm>
        </p:spPr>
        <p:txBody>
          <a:bodyPr>
            <a:normAutofit fontScale="85000" lnSpcReduction="10000"/>
          </a:bodyPr>
          <a:lstStyle/>
          <a:p>
            <a:r>
              <a:rPr lang="cs-CZ" dirty="0" smtClean="0">
                <a:latin typeface="+mj-lt"/>
              </a:rPr>
              <a:t>K základním službám lázeňství tedy patří zdravotně-léčebné služby, ubytovací služby, stravovací služby, služby společensko-kulturní a sportovní a doplňkové služby</a:t>
            </a:r>
          </a:p>
          <a:p>
            <a:r>
              <a:rPr lang="cs-CZ" dirty="0" smtClean="0">
                <a:latin typeface="+mj-lt"/>
              </a:rPr>
              <a:t>Základní služby je možno vyjádřit i jako ekonomickou jednotku výkonu, tzv. ošetřovací den</a:t>
            </a:r>
          </a:p>
          <a:p>
            <a:r>
              <a:rPr lang="cs-CZ" dirty="0" smtClean="0">
                <a:latin typeface="+mj-lt"/>
              </a:rPr>
              <a:t>Cenu ošetřovacího dne a lázeňského pobytu ovlivňuje kategorie ubytovacího zařízení, ubytovací služby a další služby spojené s lázeňskou péčí</a:t>
            </a:r>
          </a:p>
          <a:p>
            <a:r>
              <a:rPr lang="cs-CZ" dirty="0" smtClean="0">
                <a:latin typeface="+mj-lt"/>
              </a:rPr>
              <a:t>Pobyt hosta začíná hned po příjezdu do lázní, kdy se přihlásí v lázeňské přijímací a ubytovací kanceláři, kde předloží poukaz na lázeňskou léčbu nebo předvolání, zaplatí lázeňský poplatek, je mu vystaven lázeňský průkaz k předepsání potřebných léčebných úkonů na dobu lázeňského pobytu, jsou mu poskytnuté potřebné informace o léčení a místních podmínkách</a:t>
            </a:r>
          </a:p>
          <a:p>
            <a:r>
              <a:rPr lang="cs-CZ" dirty="0" smtClean="0">
                <a:latin typeface="+mj-lt"/>
              </a:rPr>
              <a:t>Zde také host hlásí ukončení lázeňského pobytu, odevzdá lázeňský průkaz s potvrzením o absolvovaných procedurách</a:t>
            </a:r>
            <a:endParaRPr lang="cs-CZ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7020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0"/>
            <a:ext cx="7772400" cy="1143000"/>
          </a:xfrm>
        </p:spPr>
        <p:txBody>
          <a:bodyPr/>
          <a:lstStyle/>
          <a:p>
            <a:r>
              <a:rPr lang="cs-CZ" dirty="0" smtClean="0"/>
              <a:t>Zdravotně-léčebné služby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95536" y="1196752"/>
            <a:ext cx="8291264" cy="5400600"/>
          </a:xfrm>
        </p:spPr>
        <p:txBody>
          <a:bodyPr>
            <a:noAutofit/>
          </a:bodyPr>
          <a:lstStyle/>
          <a:p>
            <a:r>
              <a:rPr lang="cs-CZ" sz="2500" dirty="0" smtClean="0">
                <a:latin typeface="+mj-lt"/>
              </a:rPr>
              <a:t>Skládají se z celé řady navazujících služeb</a:t>
            </a:r>
          </a:p>
          <a:p>
            <a:r>
              <a:rPr lang="cs-CZ" sz="2500" dirty="0" smtClean="0">
                <a:latin typeface="+mj-lt"/>
              </a:rPr>
              <a:t>Diagnostika neboli vyšetřovací výkony slouží ke stanovení aktuálního zdravotního stavu vyšetřovaného</a:t>
            </a:r>
          </a:p>
          <a:p>
            <a:r>
              <a:rPr lang="cs-CZ" sz="2500" dirty="0" smtClean="0">
                <a:latin typeface="+mj-lt"/>
              </a:rPr>
              <a:t>Patří sem zprávy ošetřujícího lékaře, dále vstupní lékařské vyšetření pacienta, průběžná kontrolní vyšetření a závěreční prohlídka se zprávou pro ošetřujícího lékaře</a:t>
            </a:r>
          </a:p>
          <a:p>
            <a:r>
              <a:rPr lang="cs-CZ" sz="2500" dirty="0" smtClean="0">
                <a:latin typeface="+mj-lt"/>
              </a:rPr>
              <a:t>Ale patří sem také sestavení individuálního léčebného programu pacienta</a:t>
            </a:r>
          </a:p>
          <a:p>
            <a:r>
              <a:rPr lang="cs-CZ" sz="2500" dirty="0" smtClean="0">
                <a:latin typeface="+mj-lt"/>
              </a:rPr>
              <a:t>Základem lázeňské léčby jsou procedury, např. termální a perličkové koupele, pohybová terapie pod vodou, hydroterapie, uhličité a bylinné koupele, klasická masáž, bahenní a solné koupele, elektroléčba, magnetoterapie, léčebná gymnastika…</a:t>
            </a:r>
            <a:endParaRPr lang="cs-CZ" sz="25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308645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Ubytovací služby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latin typeface="+mj-lt"/>
              </a:rPr>
              <a:t>Typické využívání ubytovacích zařízení, často se zvláštním režimovým opatřením</a:t>
            </a:r>
          </a:p>
          <a:p>
            <a:r>
              <a:rPr lang="cs-CZ" dirty="0" smtClean="0">
                <a:latin typeface="+mj-lt"/>
              </a:rPr>
              <a:t>Základním prvkem ubytování jsou lázeňské domu, hotely, penziony a ubytování v soukromí</a:t>
            </a:r>
          </a:p>
          <a:p>
            <a:r>
              <a:rPr lang="cs-CZ" dirty="0" smtClean="0">
                <a:latin typeface="+mj-lt"/>
              </a:rPr>
              <a:t>Lázeňský dům nebo hotel má interní lázeňské zařízení lokalizované v lázních</a:t>
            </a:r>
          </a:p>
          <a:p>
            <a:r>
              <a:rPr lang="cs-CZ" dirty="0" smtClean="0">
                <a:latin typeface="+mj-lt"/>
              </a:rPr>
              <a:t>Jedná se o zdravotně-provozní jednotku, která soustřeďuje léčebná a diagnostická zařízení</a:t>
            </a:r>
          </a:p>
        </p:txBody>
      </p:sp>
      <p:pic>
        <p:nvPicPr>
          <p:cNvPr id="1026" name="Picture 2" descr="C:\Program Files (x86)\Microsoft Office\MEDIA\CAGCAT10\j0205462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869160"/>
            <a:ext cx="1818742" cy="1809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97897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Stravovací služby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latin typeface="+mj-lt"/>
              </a:rPr>
              <a:t>Kvalitní stravování je nejenom důležitou podmínkou pro spokojený pobyt hosta, ale také je často přímou součástí léčebného procesu</a:t>
            </a:r>
          </a:p>
          <a:p>
            <a:pPr marL="514350" indent="-514350">
              <a:buAutoNum type="alphaLcParenR"/>
            </a:pPr>
            <a:r>
              <a:rPr lang="cs-CZ" b="1" dirty="0" smtClean="0">
                <a:latin typeface="+mj-lt"/>
              </a:rPr>
              <a:t>Režim stravování</a:t>
            </a:r>
            <a:r>
              <a:rPr lang="cs-CZ" dirty="0" smtClean="0">
                <a:latin typeface="+mj-lt"/>
              </a:rPr>
              <a:t> – v lázeňských domech, které je využíváno především u pacientů s tzv. komplexní lázeňskou péčí</a:t>
            </a:r>
          </a:p>
          <a:p>
            <a:pPr marL="514350" indent="-514350">
              <a:buAutoNum type="alphaLcParenR"/>
            </a:pPr>
            <a:r>
              <a:rPr lang="cs-CZ" b="1" dirty="0" smtClean="0">
                <a:latin typeface="+mj-lt"/>
              </a:rPr>
              <a:t>Nerežimový restaurační provoz</a:t>
            </a:r>
            <a:r>
              <a:rPr lang="cs-CZ" dirty="0" smtClean="0">
                <a:latin typeface="+mj-lt"/>
              </a:rPr>
              <a:t> – shodný s běžným restaurační provozem</a:t>
            </a:r>
          </a:p>
          <a:p>
            <a:pPr marL="514350" indent="-514350">
              <a:buAutoNum type="alphaLcParenR"/>
            </a:pPr>
            <a:r>
              <a:rPr lang="cs-CZ" b="1" dirty="0" smtClean="0">
                <a:latin typeface="+mj-lt"/>
              </a:rPr>
              <a:t>Doplňková stravovací zařízení</a:t>
            </a:r>
            <a:r>
              <a:rPr lang="cs-CZ" dirty="0" smtClean="0">
                <a:latin typeface="+mj-lt"/>
              </a:rPr>
              <a:t> – cukrárny, kavárny, restaurace, bary, denní bistra, čajovny apod.</a:t>
            </a:r>
            <a:endParaRPr lang="cs-CZ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2022409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Kulturní, společenské a sportovní služby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latin typeface="+mj-lt"/>
              </a:rPr>
              <a:t>Mezi pasivně přijímané společenské aktivity patří tradiční </a:t>
            </a:r>
            <a:r>
              <a:rPr lang="cs-CZ" b="1" dirty="0" smtClean="0">
                <a:latin typeface="+mj-lt"/>
              </a:rPr>
              <a:t>společenské a kulturní akce</a:t>
            </a:r>
            <a:r>
              <a:rPr lang="cs-CZ" dirty="0" smtClean="0">
                <a:latin typeface="+mj-lt"/>
              </a:rPr>
              <a:t> např. divadelní a filmová představení</a:t>
            </a:r>
          </a:p>
          <a:p>
            <a:r>
              <a:rPr lang="cs-CZ" dirty="0" smtClean="0">
                <a:latin typeface="+mj-lt"/>
              </a:rPr>
              <a:t>K akcím, kterých se lázeňští hosté účastní aktivně, řadíme společenské a taneční večery, společenské hry apod.</a:t>
            </a:r>
          </a:p>
          <a:p>
            <a:r>
              <a:rPr lang="cs-CZ" dirty="0" smtClean="0">
                <a:latin typeface="+mj-lt"/>
              </a:rPr>
              <a:t>Také </a:t>
            </a:r>
            <a:r>
              <a:rPr lang="cs-CZ" b="1" dirty="0" smtClean="0">
                <a:latin typeface="+mj-lt"/>
              </a:rPr>
              <a:t>sport</a:t>
            </a:r>
            <a:r>
              <a:rPr lang="cs-CZ" dirty="0" smtClean="0">
                <a:latin typeface="+mj-lt"/>
              </a:rPr>
              <a:t> …k tradičním lázeňským sportům patří tenis, golf a jezdectví</a:t>
            </a:r>
          </a:p>
          <a:p>
            <a:r>
              <a:rPr lang="cs-CZ" dirty="0" smtClean="0">
                <a:latin typeface="+mj-lt"/>
              </a:rPr>
              <a:t>Dále nové sporty jako je squash, bowling, jóga, cykloturistika, turistika apod.</a:t>
            </a:r>
            <a:endParaRPr lang="cs-CZ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95403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Doplňkové služby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3000" dirty="0" smtClean="0">
                <a:latin typeface="+mj-lt"/>
              </a:rPr>
              <a:t>Peněžní a směnárenské služby, bankomat, pošta</a:t>
            </a:r>
          </a:p>
          <a:p>
            <a:r>
              <a:rPr lang="cs-CZ" sz="3000" dirty="0" smtClean="0">
                <a:latin typeface="+mj-lt"/>
              </a:rPr>
              <a:t>Obchodní služby a prodej zboží </a:t>
            </a:r>
          </a:p>
          <a:p>
            <a:r>
              <a:rPr lang="cs-CZ" sz="3000" dirty="0" smtClean="0">
                <a:latin typeface="+mj-lt"/>
              </a:rPr>
              <a:t>Kadeřnictví, kosmetika, manikúra, pedikúra, optika</a:t>
            </a:r>
          </a:p>
          <a:p>
            <a:r>
              <a:rPr lang="cs-CZ" sz="3000" dirty="0" smtClean="0">
                <a:latin typeface="+mj-lt"/>
              </a:rPr>
              <a:t>Služby místní dopravy</a:t>
            </a:r>
          </a:p>
          <a:p>
            <a:r>
              <a:rPr lang="cs-CZ" sz="3000" dirty="0" smtClean="0">
                <a:latin typeface="+mj-lt"/>
              </a:rPr>
              <a:t>Prádelna a čistírna</a:t>
            </a:r>
          </a:p>
          <a:p>
            <a:r>
              <a:rPr lang="cs-CZ" sz="3000" dirty="0" smtClean="0">
                <a:latin typeface="+mj-lt"/>
              </a:rPr>
              <a:t>Lázeňské </a:t>
            </a:r>
            <a:r>
              <a:rPr lang="cs-CZ" sz="3000" dirty="0" err="1" smtClean="0">
                <a:latin typeface="+mj-lt"/>
              </a:rPr>
              <a:t>zahradinictví</a:t>
            </a:r>
            <a:endParaRPr lang="cs-CZ" sz="3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449574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2400" dirty="0"/>
              <a:t>Drobná D., Morávková E.: Cestovní ruch pro střední školy a pro veřejnost; druhé upravené vydání; nakladatelství FORTUNA PRAHA 2010</a:t>
            </a:r>
            <a:endParaRPr lang="cs-CZ" sz="2400" dirty="0">
              <a:hlinkClick r:id="rId2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6841148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48</TotalTime>
  <Words>639</Words>
  <Application>Microsoft Office PowerPoint</Application>
  <PresentationFormat>Předvádění na obrazovce (4:3)</PresentationFormat>
  <Paragraphs>64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Jmění</vt:lpstr>
      <vt:lpstr>Prezentace aplikace PowerPoint</vt:lpstr>
      <vt:lpstr>Prezentace aplikace PowerPoint</vt:lpstr>
      <vt:lpstr>Služby lázeňského CR</vt:lpstr>
      <vt:lpstr>Služby lázeňského CR</vt:lpstr>
      <vt:lpstr>Zdravotně-léčebné služby</vt:lpstr>
      <vt:lpstr>Ubytovací služby</vt:lpstr>
      <vt:lpstr>Stravovací služby</vt:lpstr>
      <vt:lpstr>Kulturní, společenské a sportovní služby</vt:lpstr>
      <vt:lpstr>Doplňkové služby</vt:lpstr>
      <vt:lpstr>Použitá literatura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florianova</dc:creator>
  <cp:lastModifiedBy>florianova</cp:lastModifiedBy>
  <cp:revision>6</cp:revision>
  <dcterms:created xsi:type="dcterms:W3CDTF">2012-11-20T06:12:35Z</dcterms:created>
  <dcterms:modified xsi:type="dcterms:W3CDTF">2012-12-17T08:45:02Z</dcterms:modified>
</cp:coreProperties>
</file>