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0"/>
  </p:handoutMasterIdLst>
  <p:sldIdLst>
    <p:sldId id="260" r:id="rId2"/>
    <p:sldId id="264" r:id="rId3"/>
    <p:sldId id="265" r:id="rId4"/>
    <p:sldId id="266" r:id="rId5"/>
    <p:sldId id="267" r:id="rId6"/>
    <p:sldId id="268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2" autoAdjust="0"/>
    <p:restoredTop sz="94577" autoAdjust="0"/>
  </p:normalViewPr>
  <p:slideViewPr>
    <p:cSldViewPr>
      <p:cViewPr varScale="1">
        <p:scale>
          <a:sx n="71" d="100"/>
          <a:sy n="71" d="100"/>
        </p:scale>
        <p:origin x="-13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essebo.com/I31.jpg" TargetMode="External"/><Relationship Id="rId2" Type="http://schemas.openxmlformats.org/officeDocument/2006/relationships/hyperlink" Target="http://www.hyperelektro.cz/photos/original/wattmetr-meric-spotreby-energie-fht-999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0963515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Měření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elektrických veličin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měření </a:t>
            </a:r>
            <a:r>
              <a:rPr lang="cs-CZ" smtClean="0">
                <a:latin typeface="Calibri" pitchFamily="34" charset="0"/>
                <a:cs typeface="Arial" charset="0"/>
              </a:rPr>
              <a:t>elektrických veličin.</a:t>
            </a:r>
            <a:r>
              <a:rPr lang="cs-CZ" u="sng" smtClean="0">
                <a:latin typeface="Calibri" pitchFamily="34" charset="0"/>
                <a:cs typeface="Arial" charset="0"/>
              </a:rPr>
              <a:t> </a:t>
            </a:r>
            <a:endParaRPr lang="cs-CZ" u="sng" dirty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elektrických veličin</a:t>
            </a:r>
            <a:br>
              <a:rPr lang="cs-CZ" dirty="0" smtClean="0"/>
            </a:br>
            <a:r>
              <a:rPr lang="cs-CZ" dirty="0" smtClean="0"/>
              <a:t>-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9284" cy="2664767"/>
          </a:xfrm>
        </p:spPr>
        <p:txBody>
          <a:bodyPr/>
          <a:lstStyle/>
          <a:p>
            <a:r>
              <a:rPr lang="cs-CZ" dirty="0" smtClean="0"/>
              <a:t>je rozdíl nábojů, jednotka je volt</a:t>
            </a:r>
          </a:p>
          <a:p>
            <a:r>
              <a:rPr lang="cs-CZ" dirty="0" smtClean="0"/>
              <a:t>měří se </a:t>
            </a:r>
            <a:r>
              <a:rPr lang="cs-CZ" u="sng" dirty="0" smtClean="0"/>
              <a:t>voltmetrem</a:t>
            </a:r>
          </a:p>
          <a:p>
            <a:r>
              <a:rPr lang="cs-CZ" dirty="0" smtClean="0"/>
              <a:t>v obvodu se připojuje </a:t>
            </a:r>
            <a:r>
              <a:rPr lang="cs-CZ" u="sng" dirty="0" smtClean="0"/>
              <a:t>paralelně</a:t>
            </a:r>
            <a:r>
              <a:rPr lang="cs-CZ" dirty="0" smtClean="0"/>
              <a:t> ke spotřebiči</a:t>
            </a:r>
          </a:p>
          <a:p>
            <a:r>
              <a:rPr lang="cs-CZ" dirty="0" smtClean="0"/>
              <a:t>připojuje se nulový kabel na mínus, měřící kabel na plus</a:t>
            </a:r>
          </a:p>
          <a:p>
            <a:r>
              <a:rPr lang="cs-CZ" dirty="0" smtClean="0"/>
              <a:t>při opačném zapojení přístroj neměří, nebo naměří záporné napětí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861048"/>
            <a:ext cx="4171429" cy="253714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911879" y="6177875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0285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elektrických veličin</a:t>
            </a:r>
            <a:br>
              <a:rPr lang="cs-CZ" dirty="0" smtClean="0"/>
            </a:br>
            <a:r>
              <a:rPr lang="cs-CZ" dirty="0" smtClean="0"/>
              <a:t>- 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9284" cy="3240831"/>
          </a:xfrm>
        </p:spPr>
        <p:txBody>
          <a:bodyPr/>
          <a:lstStyle/>
          <a:p>
            <a:r>
              <a:rPr lang="cs-CZ" dirty="0" smtClean="0"/>
              <a:t>je tvořen proudem volných elektronů, jednotka je ampér</a:t>
            </a:r>
          </a:p>
          <a:p>
            <a:r>
              <a:rPr lang="cs-CZ" dirty="0" smtClean="0"/>
              <a:t>měří se </a:t>
            </a:r>
            <a:r>
              <a:rPr lang="cs-CZ" u="sng" dirty="0" smtClean="0"/>
              <a:t>ampérmetrem</a:t>
            </a:r>
          </a:p>
          <a:p>
            <a:r>
              <a:rPr lang="cs-CZ" dirty="0" smtClean="0"/>
              <a:t>v obvodu se připojuje </a:t>
            </a:r>
            <a:r>
              <a:rPr lang="cs-CZ" u="sng" dirty="0" smtClean="0"/>
              <a:t>sériově</a:t>
            </a:r>
            <a:r>
              <a:rPr lang="cs-CZ" dirty="0" smtClean="0"/>
              <a:t> ke spotřebiči</a:t>
            </a:r>
          </a:p>
          <a:p>
            <a:r>
              <a:rPr lang="cs-CZ" dirty="0" smtClean="0"/>
              <a:t>pro připojení musíme rozpojit obvod</a:t>
            </a:r>
          </a:p>
          <a:p>
            <a:r>
              <a:rPr lang="cs-CZ" dirty="0" smtClean="0"/>
              <a:t>připojuje se nulový kabel na mínus, měřící kabel na plus</a:t>
            </a:r>
          </a:p>
          <a:p>
            <a:r>
              <a:rPr lang="cs-CZ" dirty="0" smtClean="0"/>
              <a:t>při opačném zapojení přístroj neměří, nebo naměří záporné napětí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725144"/>
            <a:ext cx="3904073" cy="17297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911879" y="6177875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9408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elektrických veličin</a:t>
            </a:r>
            <a:br>
              <a:rPr lang="cs-CZ" dirty="0" smtClean="0"/>
            </a:br>
            <a:r>
              <a:rPr lang="cs-CZ" dirty="0" smtClean="0"/>
              <a:t>- odpor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9284" cy="3240831"/>
          </a:xfrm>
        </p:spPr>
        <p:txBody>
          <a:bodyPr/>
          <a:lstStyle/>
          <a:p>
            <a:r>
              <a:rPr lang="cs-CZ" dirty="0" smtClean="0"/>
              <a:t>je vlastnost materiálů, které brání průchodu elektronů = kladou odpor</a:t>
            </a:r>
          </a:p>
          <a:p>
            <a:r>
              <a:rPr lang="cs-CZ" dirty="0" smtClean="0"/>
              <a:t>měří se </a:t>
            </a:r>
            <a:r>
              <a:rPr lang="cs-CZ" u="sng" dirty="0" smtClean="0"/>
              <a:t>ohmmetrem</a:t>
            </a:r>
          </a:p>
          <a:p>
            <a:r>
              <a:rPr lang="cs-CZ" dirty="0" smtClean="0"/>
              <a:t>připojuje se na součást mimo obvod, nebo v rozpojeném obvodu paralelně</a:t>
            </a:r>
          </a:p>
          <a:p>
            <a:r>
              <a:rPr lang="cs-CZ" dirty="0" smtClean="0"/>
              <a:t>připojit můžeme libovolně, nezávisí na polaritě</a:t>
            </a:r>
          </a:p>
          <a:p>
            <a:r>
              <a:rPr lang="cs-CZ" dirty="0" smtClean="0"/>
              <a:t>naměřený odpor je vždy kladný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797152"/>
            <a:ext cx="2214287" cy="15285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911879" y="6177875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3.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1917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elektrických veličin</a:t>
            </a:r>
            <a:br>
              <a:rPr lang="cs-CZ" dirty="0" smtClean="0"/>
            </a:br>
            <a:r>
              <a:rPr lang="cs-CZ" dirty="0" smtClean="0"/>
              <a:t>- výkon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9284" cy="3240831"/>
          </a:xfrm>
        </p:spPr>
        <p:txBody>
          <a:bodyPr/>
          <a:lstStyle/>
          <a:p>
            <a:r>
              <a:rPr lang="cs-CZ" sz="2800" dirty="0" smtClean="0"/>
              <a:t>je práce, kterou vykonala elektrická energie za určitý čas</a:t>
            </a:r>
          </a:p>
          <a:p>
            <a:r>
              <a:rPr lang="cs-CZ" sz="2800" dirty="0" smtClean="0"/>
              <a:t>jednotka je watt</a:t>
            </a:r>
          </a:p>
          <a:p>
            <a:r>
              <a:rPr lang="cs-CZ" sz="2800" dirty="0" smtClean="0"/>
              <a:t>měří se:</a:t>
            </a:r>
          </a:p>
          <a:p>
            <a:pPr lvl="1"/>
            <a:r>
              <a:rPr lang="cs-CZ" sz="2800" dirty="0" smtClean="0"/>
              <a:t>přímo = </a:t>
            </a:r>
            <a:r>
              <a:rPr lang="cs-CZ" sz="2800" u="sng" dirty="0" smtClean="0"/>
              <a:t>wattmetrem</a:t>
            </a:r>
          </a:p>
          <a:p>
            <a:pPr lvl="1"/>
            <a:r>
              <a:rPr lang="cs-CZ" sz="2800" dirty="0" smtClean="0"/>
              <a:t>nepřímo = měření napětí a proudu současně, výkon vypočítáme dle vztahu</a:t>
            </a:r>
          </a:p>
          <a:p>
            <a:endParaRPr lang="cs-CZ" sz="2800" dirty="0"/>
          </a:p>
          <a:p>
            <a:r>
              <a:rPr lang="cs-CZ" sz="2800" dirty="0" smtClean="0"/>
              <a:t>zapojení viz obrázky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3702875"/>
              </p:ext>
            </p:extLst>
          </p:nvPr>
        </p:nvGraphicFramePr>
        <p:xfrm>
          <a:off x="6372200" y="4725144"/>
          <a:ext cx="1428300" cy="44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Rovnice" r:id="rId3" imgW="571320" imgH="177480" progId="Equation.3">
                  <p:embed/>
                </p:oleObj>
              </mc:Choice>
              <mc:Fallback>
                <p:oleObj name="Rovnice" r:id="rId3" imgW="57132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372200" y="4725144"/>
                        <a:ext cx="1428300" cy="44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295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elektrických veličin</a:t>
            </a:r>
            <a:br>
              <a:rPr lang="cs-CZ" dirty="0"/>
            </a:br>
            <a:r>
              <a:rPr lang="cs-CZ" dirty="0"/>
              <a:t>- výkon</a:t>
            </a:r>
          </a:p>
        </p:txBody>
      </p:sp>
      <p:pic>
        <p:nvPicPr>
          <p:cNvPr id="2050" name="Picture 2" descr="http://www.hyperelektro.cz/photos/original/wattmetr-meric-spotreby-energie-fht-9999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0189"/>
          <a:stretch/>
        </p:blipFill>
        <p:spPr bwMode="auto">
          <a:xfrm>
            <a:off x="247590" y="4005064"/>
            <a:ext cx="4762501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15" y="1412776"/>
            <a:ext cx="5229885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27984" y="1823737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4.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7281" y="6381328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5.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93264" y="6381328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6.</a:t>
            </a:r>
            <a:endParaRPr lang="cs-CZ" sz="1200" dirty="0"/>
          </a:p>
        </p:txBody>
      </p:sp>
      <p:pic>
        <p:nvPicPr>
          <p:cNvPr id="3" name="Picture 2" descr="http://www.pressebo.com/I3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698" y="2746042"/>
            <a:ext cx="2675404" cy="341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32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Zapojení voltmetru - tvorba autora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Zapojení ampérmetru - tvorba autora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Zapojení </a:t>
            </a:r>
            <a:r>
              <a:rPr lang="cs-CZ" sz="1400" dirty="0"/>
              <a:t>ohmmetru - </a:t>
            </a:r>
            <a:r>
              <a:rPr lang="cs-CZ" sz="1400" dirty="0" smtClean="0"/>
              <a:t>tvorba autora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Zapojení wattmetru </a:t>
            </a:r>
            <a:r>
              <a:rPr lang="cs-CZ" sz="1400" dirty="0"/>
              <a:t>-</a:t>
            </a:r>
            <a:r>
              <a:rPr lang="cs-CZ" sz="1400" dirty="0" smtClean="0"/>
              <a:t> tvorba autora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AUTOR NEUVEDEN. </a:t>
            </a:r>
            <a:r>
              <a:rPr lang="cs-CZ" sz="1400" i="1" dirty="0" smtClean="0"/>
              <a:t>Wattmetr</a:t>
            </a:r>
            <a:r>
              <a:rPr lang="cs-CZ" sz="1400" dirty="0" smtClean="0"/>
              <a:t> [online]. [cit. 30.8.2012]. Dostupný na WWW: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www.hyperelektro.cz/photos/original/wattmetr-meric-spotreby-energie-fht-9999.jpg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 err="1"/>
              <a:t>Wattmeter</a:t>
            </a:r>
            <a:r>
              <a:rPr lang="cs-CZ" sz="1400" dirty="0"/>
              <a:t> [online]. [cit. 4.3.2013].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www.pressebo.com/I31.jpg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559</TotalTime>
  <Words>394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Šablona</vt:lpstr>
      <vt:lpstr>Rovnice</vt:lpstr>
      <vt:lpstr>Prezentace aplikace PowerPoint</vt:lpstr>
      <vt:lpstr>ANOTACE</vt:lpstr>
      <vt:lpstr>Měření elektrických veličin - napětí</vt:lpstr>
      <vt:lpstr>Měření elektrických veličin - proud</vt:lpstr>
      <vt:lpstr>Měření elektrických veličin - odpor</vt:lpstr>
      <vt:lpstr>Měření elektrických veličin - výkon</vt:lpstr>
      <vt:lpstr>Měření elektrických veličin - výkon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41</cp:revision>
  <cp:lastPrinted>2002-03-13T07:25:25Z</cp:lastPrinted>
  <dcterms:created xsi:type="dcterms:W3CDTF">2012-08-26T12:20:00Z</dcterms:created>
  <dcterms:modified xsi:type="dcterms:W3CDTF">2013-03-04T18:41:36Z</dcterms:modified>
</cp:coreProperties>
</file>